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1" r:id="rId3"/>
    <p:sldId id="294" r:id="rId4"/>
    <p:sldId id="296" r:id="rId5"/>
    <p:sldId id="293" r:id="rId6"/>
    <p:sldId id="292" r:id="rId7"/>
    <p:sldId id="295" r:id="rId8"/>
    <p:sldId id="259" r:id="rId9"/>
    <p:sldId id="262" r:id="rId10"/>
    <p:sldId id="263" r:id="rId11"/>
    <p:sldId id="297" r:id="rId12"/>
    <p:sldId id="264" r:id="rId13"/>
    <p:sldId id="299" r:id="rId14"/>
    <p:sldId id="265" r:id="rId15"/>
    <p:sldId id="266" r:id="rId16"/>
    <p:sldId id="300" r:id="rId17"/>
    <p:sldId id="267" r:id="rId18"/>
    <p:sldId id="302" r:id="rId19"/>
    <p:sldId id="301" r:id="rId20"/>
    <p:sldId id="303" r:id="rId21"/>
    <p:sldId id="268" r:id="rId22"/>
    <p:sldId id="269" r:id="rId23"/>
    <p:sldId id="305" r:id="rId24"/>
    <p:sldId id="306" r:id="rId25"/>
    <p:sldId id="304" r:id="rId26"/>
    <p:sldId id="288" r:id="rId27"/>
    <p:sldId id="289" r:id="rId28"/>
    <p:sldId id="287" r:id="rId29"/>
    <p:sldId id="307" r:id="rId30"/>
    <p:sldId id="312" r:id="rId31"/>
    <p:sldId id="313" r:id="rId32"/>
    <p:sldId id="314" r:id="rId33"/>
    <p:sldId id="315" r:id="rId34"/>
    <p:sldId id="316" r:id="rId35"/>
    <p:sldId id="317" r:id="rId36"/>
    <p:sldId id="318" r:id="rId37"/>
    <p:sldId id="284" r:id="rId38"/>
    <p:sldId id="270" r:id="rId39"/>
    <p:sldId id="271" r:id="rId40"/>
    <p:sldId id="308" r:id="rId41"/>
    <p:sldId id="272" r:id="rId42"/>
    <p:sldId id="309" r:id="rId43"/>
    <p:sldId id="310" r:id="rId44"/>
    <p:sldId id="311" r:id="rId45"/>
    <p:sldId id="321" r:id="rId46"/>
    <p:sldId id="286" r:id="rId47"/>
    <p:sldId id="319" r:id="rId48"/>
    <p:sldId id="278" r:id="rId49"/>
    <p:sldId id="279" r:id="rId50"/>
    <p:sldId id="320" r:id="rId51"/>
    <p:sldId id="280" r:id="rId52"/>
    <p:sldId id="323" r:id="rId53"/>
    <p:sldId id="324" r:id="rId54"/>
    <p:sldId id="329" r:id="rId55"/>
    <p:sldId id="330" r:id="rId56"/>
    <p:sldId id="331" r:id="rId57"/>
    <p:sldId id="325" r:id="rId58"/>
    <p:sldId id="332" r:id="rId59"/>
    <p:sldId id="333" r:id="rId60"/>
    <p:sldId id="334" r:id="rId61"/>
    <p:sldId id="335" r:id="rId62"/>
    <p:sldId id="336" r:id="rId63"/>
    <p:sldId id="326" r:id="rId64"/>
    <p:sldId id="327" r:id="rId65"/>
    <p:sldId id="337" r:id="rId66"/>
    <p:sldId id="328" r:id="rId67"/>
    <p:sldId id="338" r:id="rId68"/>
    <p:sldId id="274" r:id="rId69"/>
    <p:sldId id="275" r:id="rId70"/>
    <p:sldId id="276" r:id="rId71"/>
    <p:sldId id="277" r:id="rId72"/>
    <p:sldId id="273" r:id="rId73"/>
    <p:sldId id="298" r:id="rId74"/>
    <p:sldId id="322"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FC19E-7172-4DD3-9C6B-E913BD2C80E9}" v="39" dt="2019-02-13T02:47:03.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2" d="100"/>
          <a:sy n="82" d="100"/>
        </p:scale>
        <p:origin x="74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2DA58410-86D0-4017-A68E-FCC25C82407B}"/>
  </pc:docChgLst>
  <pc:docChgLst>
    <pc:chgData name="Kristina Keil" userId="e9214bf778986fa5" providerId="Windows Live" clId="Web-{BF3F5BA5-FF3A-4CB4-8309-8D8F4D0BC0EB}"/>
    <pc:docChg chg="modSld">
      <pc:chgData name="Kristina Keil" userId="e9214bf778986fa5" providerId="Windows Live" clId="Web-{BF3F5BA5-FF3A-4CB4-8309-8D8F4D0BC0EB}" dt="2018-12-08T03:10:12.817" v="6" actId="20577"/>
      <pc:docMkLst>
        <pc:docMk/>
      </pc:docMkLst>
      <pc:sldChg chg="modSp">
        <pc:chgData name="Kristina Keil" userId="e9214bf778986fa5" providerId="Windows Live" clId="Web-{BF3F5BA5-FF3A-4CB4-8309-8D8F4D0BC0EB}" dt="2018-12-08T03:10:12.817" v="5" actId="20577"/>
        <pc:sldMkLst>
          <pc:docMk/>
          <pc:sldMk cId="2769917409" sldId="286"/>
        </pc:sldMkLst>
        <pc:spChg chg="mod">
          <ac:chgData name="Kristina Keil" userId="e9214bf778986fa5" providerId="Windows Live" clId="Web-{BF3F5BA5-FF3A-4CB4-8309-8D8F4D0BC0EB}" dt="2018-12-08T03:10:12.817" v="5" actId="20577"/>
          <ac:spMkLst>
            <pc:docMk/>
            <pc:sldMk cId="2769917409" sldId="286"/>
            <ac:spMk id="3" creationId="{18E99FE7-D29A-458D-ABBE-9FE7388B22B6}"/>
          </ac:spMkLst>
        </pc:spChg>
      </pc:sldChg>
      <pc:sldChg chg="modSp">
        <pc:chgData name="Kristina Keil" userId="e9214bf778986fa5" providerId="Windows Live" clId="Web-{BF3F5BA5-FF3A-4CB4-8309-8D8F4D0BC0EB}" dt="2018-12-08T03:09:50.161" v="2" actId="1076"/>
        <pc:sldMkLst>
          <pc:docMk/>
          <pc:sldMk cId="906934898" sldId="321"/>
        </pc:sldMkLst>
        <pc:spChg chg="mod">
          <ac:chgData name="Kristina Keil" userId="e9214bf778986fa5" providerId="Windows Live" clId="Web-{BF3F5BA5-FF3A-4CB4-8309-8D8F4D0BC0EB}" dt="2018-12-08T03:09:42.989" v="1" actId="1076"/>
          <ac:spMkLst>
            <pc:docMk/>
            <pc:sldMk cId="906934898" sldId="321"/>
            <ac:spMk id="2" creationId="{7B8A2822-0C8E-47E1-B435-938652EF2DC1}"/>
          </ac:spMkLst>
        </pc:spChg>
        <pc:picChg chg="mod">
          <ac:chgData name="Kristina Keil" userId="e9214bf778986fa5" providerId="Windows Live" clId="Web-{BF3F5BA5-FF3A-4CB4-8309-8D8F4D0BC0EB}" dt="2018-12-08T03:09:50.161" v="2" actId="1076"/>
          <ac:picMkLst>
            <pc:docMk/>
            <pc:sldMk cId="906934898" sldId="321"/>
            <ac:picMk id="45" creationId="{D2128F6E-1602-4059-81B6-6C67FE18FD17}"/>
          </ac:picMkLst>
        </pc:picChg>
      </pc:sldChg>
    </pc:docChg>
  </pc:docChgLst>
  <pc:docChgLst>
    <pc:chgData name="Kristina Keil" userId="e9214bf778986fa5" providerId="LiveId" clId="{B84254C7-3608-4BEE-A04B-B2AA184329A9}"/>
  </pc:docChgLst>
  <pc:docChgLst>
    <pc:chgData name="Kristina Keil" userId="e9214bf778986fa5" providerId="LiveId" clId="{7158B136-4BBD-4628-8C3C-569131A89643}"/>
  </pc:docChgLst>
  <pc:docChgLst>
    <pc:chgData name="Kristina Keil" userId="e9214bf778986fa5" providerId="LiveId" clId="{3BAE4D0E-C1A6-4F84-A736-F5C6EF801BEC}"/>
  </pc:docChgLst>
  <pc:docChgLst>
    <pc:chgData name="Kristina Keil" userId="e9214bf778986fa5" providerId="LiveId" clId="{D719C682-1524-4E59-A59C-CF0439906F93}"/>
  </pc:docChgLst>
  <pc:docChgLst>
    <pc:chgData name="Kristina Keil" userId="e9214bf778986fa5" providerId="LiveId" clId="{510CEEFA-32DD-4725-9CB5-FBEB280B4D9C}"/>
  </pc:docChgLst>
  <pc:docChgLst>
    <pc:chgData name="Kristina Keil" userId="e9214bf778986fa5" providerId="LiveId" clId="{24526695-C393-49F7-82C2-A8A21ABFDCA2}"/>
  </pc:docChgLst>
  <pc:docChgLst>
    <pc:chgData name="Kristina Keil" userId="e9214bf778986fa5" providerId="LiveId" clId="{763FC962-5C4E-43E1-AE6C-60B3DB814D70}"/>
  </pc:docChgLst>
  <pc:docChgLst>
    <pc:chgData name="Kristina Keil" userId="e9214bf778986fa5" providerId="LiveId" clId="{46AFC19E-7172-4DD3-9C6B-E913BD2C80E9}"/>
    <pc:docChg chg="undo custSel mod addSld modSld sldOrd">
      <pc:chgData name="Kristina Keil" userId="e9214bf778986fa5" providerId="LiveId" clId="{46AFC19E-7172-4DD3-9C6B-E913BD2C80E9}" dt="2019-02-13T02:47:03.718" v="4327"/>
      <pc:docMkLst>
        <pc:docMk/>
      </pc:docMkLst>
      <pc:sldChg chg="modSp">
        <pc:chgData name="Kristina Keil" userId="e9214bf778986fa5" providerId="LiveId" clId="{46AFC19E-7172-4DD3-9C6B-E913BD2C80E9}" dt="2019-02-12T23:36:39.982" v="79" actId="27636"/>
        <pc:sldMkLst>
          <pc:docMk/>
          <pc:sldMk cId="150691036" sldId="257"/>
        </pc:sldMkLst>
        <pc:spChg chg="mod">
          <ac:chgData name="Kristina Keil" userId="e9214bf778986fa5" providerId="LiveId" clId="{46AFC19E-7172-4DD3-9C6B-E913BD2C80E9}" dt="2019-02-12T23:36:39.982" v="79" actId="27636"/>
          <ac:spMkLst>
            <pc:docMk/>
            <pc:sldMk cId="150691036" sldId="257"/>
            <ac:spMk id="3" creationId="{DB1E7AF7-398C-44A8-B296-9CB35FA774EF}"/>
          </ac:spMkLst>
        </pc:spChg>
      </pc:sldChg>
      <pc:sldChg chg="ord">
        <pc:chgData name="Kristina Keil" userId="e9214bf778986fa5" providerId="LiveId" clId="{46AFC19E-7172-4DD3-9C6B-E913BD2C80E9}" dt="2019-02-12T23:42:23.759" v="81"/>
        <pc:sldMkLst>
          <pc:docMk/>
          <pc:sldMk cId="3972405077" sldId="298"/>
        </pc:sldMkLst>
      </pc:sldChg>
      <pc:sldChg chg="modSp add ord">
        <pc:chgData name="Kristina Keil" userId="e9214bf778986fa5" providerId="LiveId" clId="{46AFC19E-7172-4DD3-9C6B-E913BD2C80E9}" dt="2019-02-13T01:29:24.619" v="152"/>
        <pc:sldMkLst>
          <pc:docMk/>
          <pc:sldMk cId="710975629" sldId="322"/>
        </pc:sldMkLst>
        <pc:spChg chg="mod">
          <ac:chgData name="Kristina Keil" userId="e9214bf778986fa5" providerId="LiveId" clId="{46AFC19E-7172-4DD3-9C6B-E913BD2C80E9}" dt="2019-02-13T00:47:39.118" v="111" actId="20577"/>
          <ac:spMkLst>
            <pc:docMk/>
            <pc:sldMk cId="710975629" sldId="322"/>
            <ac:spMk id="2" creationId="{38D7926C-241F-4A39-864B-C37A733CB1D5}"/>
          </ac:spMkLst>
        </pc:spChg>
        <pc:spChg chg="mod">
          <ac:chgData name="Kristina Keil" userId="e9214bf778986fa5" providerId="LiveId" clId="{46AFC19E-7172-4DD3-9C6B-E913BD2C80E9}" dt="2019-02-13T00:46:23.957" v="99" actId="20577"/>
          <ac:spMkLst>
            <pc:docMk/>
            <pc:sldMk cId="710975629" sldId="322"/>
            <ac:spMk id="13" creationId="{00000000-0000-0000-0000-000000000000}"/>
          </ac:spMkLst>
        </pc:spChg>
      </pc:sldChg>
      <pc:sldChg chg="addSp delSp modSp add mod setBg">
        <pc:chgData name="Kristina Keil" userId="e9214bf778986fa5" providerId="LiveId" clId="{46AFC19E-7172-4DD3-9C6B-E913BD2C80E9}" dt="2019-02-13T01:00:25.646" v="136" actId="26606"/>
        <pc:sldMkLst>
          <pc:docMk/>
          <pc:sldMk cId="727982994" sldId="323"/>
        </pc:sldMkLst>
        <pc:spChg chg="mod">
          <ac:chgData name="Kristina Keil" userId="e9214bf778986fa5" providerId="LiveId" clId="{46AFC19E-7172-4DD3-9C6B-E913BD2C80E9}" dt="2019-02-13T01:00:25.646" v="136" actId="26606"/>
          <ac:spMkLst>
            <pc:docMk/>
            <pc:sldMk cId="727982994" sldId="323"/>
            <ac:spMk id="2" creationId="{9D6A62C0-A088-4761-8014-774D9FDC5897}"/>
          </ac:spMkLst>
        </pc:spChg>
        <pc:spChg chg="del">
          <ac:chgData name="Kristina Keil" userId="e9214bf778986fa5" providerId="LiveId" clId="{46AFC19E-7172-4DD3-9C6B-E913BD2C80E9}" dt="2019-02-13T01:00:13.418" v="135" actId="931"/>
          <ac:spMkLst>
            <pc:docMk/>
            <pc:sldMk cId="727982994" sldId="323"/>
            <ac:spMk id="3" creationId="{896C4324-9C06-491D-BDE3-3BCF6B29385F}"/>
          </ac:spMkLst>
        </pc:spChg>
        <pc:spChg chg="add">
          <ac:chgData name="Kristina Keil" userId="e9214bf778986fa5" providerId="LiveId" clId="{46AFC19E-7172-4DD3-9C6B-E913BD2C80E9}" dt="2019-02-13T01:00:25.646" v="136" actId="26606"/>
          <ac:spMkLst>
            <pc:docMk/>
            <pc:sldMk cId="727982994" sldId="323"/>
            <ac:spMk id="10" creationId="{AF01D973-335D-4939-8AED-A52C3DA970E1}"/>
          </ac:spMkLst>
        </pc:spChg>
        <pc:picChg chg="add del mod">
          <ac:chgData name="Kristina Keil" userId="e9214bf778986fa5" providerId="LiveId" clId="{46AFC19E-7172-4DD3-9C6B-E913BD2C80E9}" dt="2019-02-13T01:00:25.646" v="136" actId="26606"/>
          <ac:picMkLst>
            <pc:docMk/>
            <pc:sldMk cId="727982994" sldId="323"/>
            <ac:picMk id="5" creationId="{86791F22-A136-4A5D-8704-79D8071A7F2D}"/>
          </ac:picMkLst>
        </pc:picChg>
        <pc:picChg chg="add">
          <ac:chgData name="Kristina Keil" userId="e9214bf778986fa5" providerId="LiveId" clId="{46AFC19E-7172-4DD3-9C6B-E913BD2C80E9}" dt="2019-02-13T01:00:25.646" v="136" actId="26606"/>
          <ac:picMkLst>
            <pc:docMk/>
            <pc:sldMk cId="727982994" sldId="323"/>
            <ac:picMk id="8" creationId="{86791F22-A136-4A5D-8704-79D8071A7F2D}"/>
          </ac:picMkLst>
        </pc:picChg>
      </pc:sldChg>
      <pc:sldChg chg="addSp delSp modSp add mod setBg">
        <pc:chgData name="Kristina Keil" userId="e9214bf778986fa5" providerId="LiveId" clId="{46AFC19E-7172-4DD3-9C6B-E913BD2C80E9}" dt="2019-02-13T01:56:38.546" v="1569" actId="20577"/>
        <pc:sldMkLst>
          <pc:docMk/>
          <pc:sldMk cId="3218173483" sldId="324"/>
        </pc:sldMkLst>
        <pc:spChg chg="mod">
          <ac:chgData name="Kristina Keil" userId="e9214bf778986fa5" providerId="LiveId" clId="{46AFC19E-7172-4DD3-9C6B-E913BD2C80E9}" dt="2019-02-13T01:56:38.546" v="1569" actId="20577"/>
          <ac:spMkLst>
            <pc:docMk/>
            <pc:sldMk cId="3218173483" sldId="324"/>
            <ac:spMk id="2" creationId="{3D7DA782-76B3-4EE9-8262-905D8E32CCFA}"/>
          </ac:spMkLst>
        </pc:spChg>
        <pc:spChg chg="del">
          <ac:chgData name="Kristina Keil" userId="e9214bf778986fa5" providerId="LiveId" clId="{46AFC19E-7172-4DD3-9C6B-E913BD2C80E9}" dt="2019-02-13T01:06:54.577" v="139" actId="931"/>
          <ac:spMkLst>
            <pc:docMk/>
            <pc:sldMk cId="3218173483" sldId="324"/>
            <ac:spMk id="3" creationId="{1F6A2887-1E32-4D14-AE74-3E78626DE32B}"/>
          </ac:spMkLst>
        </pc:spChg>
        <pc:spChg chg="add del">
          <ac:chgData name="Kristina Keil" userId="e9214bf778986fa5" providerId="LiveId" clId="{46AFC19E-7172-4DD3-9C6B-E913BD2C80E9}" dt="2019-02-13T01:07:03.688" v="141" actId="26606"/>
          <ac:spMkLst>
            <pc:docMk/>
            <pc:sldMk cId="3218173483" sldId="324"/>
            <ac:spMk id="10" creationId="{91169FAF-A26E-4D9E-8F58-2B2F1361F268}"/>
          </ac:spMkLst>
        </pc:spChg>
        <pc:spChg chg="add">
          <ac:chgData name="Kristina Keil" userId="e9214bf778986fa5" providerId="LiveId" clId="{46AFC19E-7172-4DD3-9C6B-E913BD2C80E9}" dt="2019-02-13T01:07:03.731" v="142" actId="26606"/>
          <ac:spMkLst>
            <pc:docMk/>
            <pc:sldMk cId="3218173483" sldId="324"/>
            <ac:spMk id="13" creationId="{5DC6DFA1-DC8B-49EC-9DF3-611340B10429}"/>
          </ac:spMkLst>
        </pc:spChg>
        <pc:picChg chg="add del mod">
          <ac:chgData name="Kristina Keil" userId="e9214bf778986fa5" providerId="LiveId" clId="{46AFC19E-7172-4DD3-9C6B-E913BD2C80E9}" dt="2019-02-13T01:07:03.731" v="142" actId="26606"/>
          <ac:picMkLst>
            <pc:docMk/>
            <pc:sldMk cId="3218173483" sldId="324"/>
            <ac:picMk id="5" creationId="{5DCB1386-C8B3-46EC-A6A3-D694DFC9324C}"/>
          </ac:picMkLst>
        </pc:picChg>
        <pc:picChg chg="add del">
          <ac:chgData name="Kristina Keil" userId="e9214bf778986fa5" providerId="LiveId" clId="{46AFC19E-7172-4DD3-9C6B-E913BD2C80E9}" dt="2019-02-13T01:07:03.688" v="141" actId="26606"/>
          <ac:picMkLst>
            <pc:docMk/>
            <pc:sldMk cId="3218173483" sldId="324"/>
            <ac:picMk id="8" creationId="{5DCB1386-C8B3-46EC-A6A3-D694DFC9324C}"/>
          </ac:picMkLst>
        </pc:picChg>
        <pc:picChg chg="add">
          <ac:chgData name="Kristina Keil" userId="e9214bf778986fa5" providerId="LiveId" clId="{46AFC19E-7172-4DD3-9C6B-E913BD2C80E9}" dt="2019-02-13T01:07:03.731" v="142" actId="26606"/>
          <ac:picMkLst>
            <pc:docMk/>
            <pc:sldMk cId="3218173483" sldId="324"/>
            <ac:picMk id="12" creationId="{5DCB1386-C8B3-46EC-A6A3-D694DFC9324C}"/>
          </ac:picMkLst>
        </pc:picChg>
      </pc:sldChg>
      <pc:sldChg chg="modSp add ord">
        <pc:chgData name="Kristina Keil" userId="e9214bf778986fa5" providerId="LiveId" clId="{46AFC19E-7172-4DD3-9C6B-E913BD2C80E9}" dt="2019-02-13T01:51:52.934" v="1117" actId="114"/>
        <pc:sldMkLst>
          <pc:docMk/>
          <pc:sldMk cId="2374603085" sldId="325"/>
        </pc:sldMkLst>
        <pc:spChg chg="mod">
          <ac:chgData name="Kristina Keil" userId="e9214bf778986fa5" providerId="LiveId" clId="{46AFC19E-7172-4DD3-9C6B-E913BD2C80E9}" dt="2019-02-13T01:46:07.571" v="1017" actId="20577"/>
          <ac:spMkLst>
            <pc:docMk/>
            <pc:sldMk cId="2374603085" sldId="325"/>
            <ac:spMk id="2" creationId="{9D6A62C0-A088-4761-8014-774D9FDC5897}"/>
          </ac:spMkLst>
        </pc:spChg>
        <pc:spChg chg="mod">
          <ac:chgData name="Kristina Keil" userId="e9214bf778986fa5" providerId="LiveId" clId="{46AFC19E-7172-4DD3-9C6B-E913BD2C80E9}" dt="2019-02-13T01:51:52.934" v="1117" actId="114"/>
          <ac:spMkLst>
            <pc:docMk/>
            <pc:sldMk cId="2374603085" sldId="325"/>
            <ac:spMk id="10" creationId="{AF01D973-335D-4939-8AED-A52C3DA970E1}"/>
          </ac:spMkLst>
        </pc:spChg>
      </pc:sldChg>
      <pc:sldChg chg="modSp add ord">
        <pc:chgData name="Kristina Keil" userId="e9214bf778986fa5" providerId="LiveId" clId="{46AFC19E-7172-4DD3-9C6B-E913BD2C80E9}" dt="2019-02-13T02:30:34.665" v="3159" actId="20577"/>
        <pc:sldMkLst>
          <pc:docMk/>
          <pc:sldMk cId="3480247982" sldId="326"/>
        </pc:sldMkLst>
        <pc:spChg chg="mod">
          <ac:chgData name="Kristina Keil" userId="e9214bf778986fa5" providerId="LiveId" clId="{46AFC19E-7172-4DD3-9C6B-E913BD2C80E9}" dt="2019-02-13T02:30:34.665" v="3159" actId="20577"/>
          <ac:spMkLst>
            <pc:docMk/>
            <pc:sldMk cId="3480247982" sldId="326"/>
            <ac:spMk id="2" creationId="{3D7DA782-76B3-4EE9-8262-905D8E32CCFA}"/>
          </ac:spMkLst>
        </pc:spChg>
      </pc:sldChg>
      <pc:sldChg chg="modSp add ord">
        <pc:chgData name="Kristina Keil" userId="e9214bf778986fa5" providerId="LiveId" clId="{46AFC19E-7172-4DD3-9C6B-E913BD2C80E9}" dt="2019-02-13T02:31:39.215" v="3177" actId="114"/>
        <pc:sldMkLst>
          <pc:docMk/>
          <pc:sldMk cId="2678214981" sldId="327"/>
        </pc:sldMkLst>
        <pc:spChg chg="mod">
          <ac:chgData name="Kristina Keil" userId="e9214bf778986fa5" providerId="LiveId" clId="{46AFC19E-7172-4DD3-9C6B-E913BD2C80E9}" dt="2019-02-13T02:31:39.215" v="3177" actId="114"/>
          <ac:spMkLst>
            <pc:docMk/>
            <pc:sldMk cId="2678214981" sldId="327"/>
            <ac:spMk id="10" creationId="{AF01D973-335D-4939-8AED-A52C3DA970E1}"/>
          </ac:spMkLst>
        </pc:spChg>
      </pc:sldChg>
      <pc:sldChg chg="modSp add ord">
        <pc:chgData name="Kristina Keil" userId="e9214bf778986fa5" providerId="LiveId" clId="{46AFC19E-7172-4DD3-9C6B-E913BD2C80E9}" dt="2019-02-13T02:43:32.582" v="4325" actId="114"/>
        <pc:sldMkLst>
          <pc:docMk/>
          <pc:sldMk cId="939975747" sldId="328"/>
        </pc:sldMkLst>
        <pc:spChg chg="mod">
          <ac:chgData name="Kristina Keil" userId="e9214bf778986fa5" providerId="LiveId" clId="{46AFC19E-7172-4DD3-9C6B-E913BD2C80E9}" dt="2019-02-13T02:37:45.105" v="3882" actId="20577"/>
          <ac:spMkLst>
            <pc:docMk/>
            <pc:sldMk cId="939975747" sldId="328"/>
            <ac:spMk id="2" creationId="{3D7DA782-76B3-4EE9-8262-905D8E32CCFA}"/>
          </ac:spMkLst>
        </pc:spChg>
        <pc:spChg chg="mod">
          <ac:chgData name="Kristina Keil" userId="e9214bf778986fa5" providerId="LiveId" clId="{46AFC19E-7172-4DD3-9C6B-E913BD2C80E9}" dt="2019-02-13T02:43:32.582" v="4325" actId="114"/>
          <ac:spMkLst>
            <pc:docMk/>
            <pc:sldMk cId="939975747" sldId="328"/>
            <ac:spMk id="13" creationId="{5DC6DFA1-DC8B-49EC-9DF3-611340B10429}"/>
          </ac:spMkLst>
        </pc:spChg>
      </pc:sldChg>
      <pc:sldChg chg="addSp delSp modSp add mod setBg">
        <pc:chgData name="Kristina Keil" userId="e9214bf778986fa5" providerId="LiveId" clId="{46AFC19E-7172-4DD3-9C6B-E913BD2C80E9}" dt="2019-02-13T01:32:07.058" v="184" actId="114"/>
        <pc:sldMkLst>
          <pc:docMk/>
          <pc:sldMk cId="1797934474" sldId="329"/>
        </pc:sldMkLst>
        <pc:spChg chg="mod">
          <ac:chgData name="Kristina Keil" userId="e9214bf778986fa5" providerId="LiveId" clId="{46AFC19E-7172-4DD3-9C6B-E913BD2C80E9}" dt="2019-02-13T01:32:07.058" v="184" actId="114"/>
          <ac:spMkLst>
            <pc:docMk/>
            <pc:sldMk cId="1797934474" sldId="329"/>
            <ac:spMk id="2" creationId="{113C0D61-A0D1-40F6-AA09-D9CF22A96829}"/>
          </ac:spMkLst>
        </pc:spChg>
        <pc:spChg chg="del">
          <ac:chgData name="Kristina Keil" userId="e9214bf778986fa5" providerId="LiveId" clId="{46AFC19E-7172-4DD3-9C6B-E913BD2C80E9}" dt="2019-02-13T01:30:17.157" v="181" actId="931"/>
          <ac:spMkLst>
            <pc:docMk/>
            <pc:sldMk cId="1797934474" sldId="329"/>
            <ac:spMk id="3" creationId="{39310B54-540F-46ED-B3B9-3C2BF5297EF5}"/>
          </ac:spMkLst>
        </pc:spChg>
        <pc:spChg chg="add">
          <ac:chgData name="Kristina Keil" userId="e9214bf778986fa5" providerId="LiveId" clId="{46AFC19E-7172-4DD3-9C6B-E913BD2C80E9}" dt="2019-02-13T01:30:30.885" v="182" actId="26606"/>
          <ac:spMkLst>
            <pc:docMk/>
            <pc:sldMk cId="1797934474" sldId="329"/>
            <ac:spMk id="10" creationId="{19B8A6B9-8C9E-467E-8188-955562C68718}"/>
          </ac:spMkLst>
        </pc:spChg>
        <pc:picChg chg="add del mod">
          <ac:chgData name="Kristina Keil" userId="e9214bf778986fa5" providerId="LiveId" clId="{46AFC19E-7172-4DD3-9C6B-E913BD2C80E9}" dt="2019-02-13T01:30:30.885" v="182" actId="26606"/>
          <ac:picMkLst>
            <pc:docMk/>
            <pc:sldMk cId="1797934474" sldId="329"/>
            <ac:picMk id="5" creationId="{78F710A6-35A1-415F-AFBB-E32FB68D9AAF}"/>
          </ac:picMkLst>
        </pc:picChg>
        <pc:picChg chg="add">
          <ac:chgData name="Kristina Keil" userId="e9214bf778986fa5" providerId="LiveId" clId="{46AFC19E-7172-4DD3-9C6B-E913BD2C80E9}" dt="2019-02-13T01:30:30.885" v="182" actId="26606"/>
          <ac:picMkLst>
            <pc:docMk/>
            <pc:sldMk cId="1797934474" sldId="329"/>
            <ac:picMk id="8" creationId="{78F710A6-35A1-415F-AFBB-E32FB68D9AAF}"/>
          </ac:picMkLst>
        </pc:picChg>
      </pc:sldChg>
      <pc:sldChg chg="modSp add">
        <pc:chgData name="Kristina Keil" userId="e9214bf778986fa5" providerId="LiveId" clId="{46AFC19E-7172-4DD3-9C6B-E913BD2C80E9}" dt="2019-02-13T02:27:07.941" v="3158" actId="14100"/>
        <pc:sldMkLst>
          <pc:docMk/>
          <pc:sldMk cId="3773929026" sldId="330"/>
        </pc:sldMkLst>
        <pc:spChg chg="mod">
          <ac:chgData name="Kristina Keil" userId="e9214bf778986fa5" providerId="LiveId" clId="{46AFC19E-7172-4DD3-9C6B-E913BD2C80E9}" dt="2019-02-13T02:27:07.941" v="3158" actId="14100"/>
          <ac:spMkLst>
            <pc:docMk/>
            <pc:sldMk cId="3773929026" sldId="330"/>
            <ac:spMk id="2" creationId="{113C0D61-A0D1-40F6-AA09-D9CF22A96829}"/>
          </ac:spMkLst>
        </pc:spChg>
        <pc:spChg chg="mod">
          <ac:chgData name="Kristina Keil" userId="e9214bf778986fa5" providerId="LiveId" clId="{46AFC19E-7172-4DD3-9C6B-E913BD2C80E9}" dt="2019-02-13T01:37:15.264" v="723" actId="26606"/>
          <ac:spMkLst>
            <pc:docMk/>
            <pc:sldMk cId="3773929026" sldId="330"/>
            <ac:spMk id="10" creationId="{19B8A6B9-8C9E-467E-8188-955562C68718}"/>
          </ac:spMkLst>
        </pc:spChg>
        <pc:picChg chg="mod ord">
          <ac:chgData name="Kristina Keil" userId="e9214bf778986fa5" providerId="LiveId" clId="{46AFC19E-7172-4DD3-9C6B-E913BD2C80E9}" dt="2019-02-13T01:37:15.264" v="723" actId="26606"/>
          <ac:picMkLst>
            <pc:docMk/>
            <pc:sldMk cId="3773929026" sldId="330"/>
            <ac:picMk id="8" creationId="{78F710A6-35A1-415F-AFBB-E32FB68D9AAF}"/>
          </ac:picMkLst>
        </pc:picChg>
      </pc:sldChg>
      <pc:sldChg chg="modSp add ord">
        <pc:chgData name="Kristina Keil" userId="e9214bf778986fa5" providerId="LiveId" clId="{46AFC19E-7172-4DD3-9C6B-E913BD2C80E9}" dt="2019-02-13T01:56:30.707" v="1568" actId="114"/>
        <pc:sldMkLst>
          <pc:docMk/>
          <pc:sldMk cId="835002798" sldId="331"/>
        </pc:sldMkLst>
        <pc:spChg chg="mod">
          <ac:chgData name="Kristina Keil" userId="e9214bf778986fa5" providerId="LiveId" clId="{46AFC19E-7172-4DD3-9C6B-E913BD2C80E9}" dt="2019-02-13T01:44:54.507" v="996" actId="114"/>
          <ac:spMkLst>
            <pc:docMk/>
            <pc:sldMk cId="835002798" sldId="331"/>
            <ac:spMk id="2" creationId="{113C0D61-A0D1-40F6-AA09-D9CF22A96829}"/>
          </ac:spMkLst>
        </pc:spChg>
        <pc:spChg chg="mod">
          <ac:chgData name="Kristina Keil" userId="e9214bf778986fa5" providerId="LiveId" clId="{46AFC19E-7172-4DD3-9C6B-E913BD2C80E9}" dt="2019-02-13T01:56:30.707" v="1568" actId="114"/>
          <ac:spMkLst>
            <pc:docMk/>
            <pc:sldMk cId="835002798" sldId="331"/>
            <ac:spMk id="10" creationId="{19B8A6B9-8C9E-467E-8188-955562C68718}"/>
          </ac:spMkLst>
        </pc:spChg>
      </pc:sldChg>
      <pc:sldChg chg="modSp add ord">
        <pc:chgData name="Kristina Keil" userId="e9214bf778986fa5" providerId="LiveId" clId="{46AFC19E-7172-4DD3-9C6B-E913BD2C80E9}" dt="2019-02-13T01:56:21.530" v="1567" actId="20577"/>
        <pc:sldMkLst>
          <pc:docMk/>
          <pc:sldMk cId="3763467676" sldId="332"/>
        </pc:sldMkLst>
        <pc:spChg chg="mod">
          <ac:chgData name="Kristina Keil" userId="e9214bf778986fa5" providerId="LiveId" clId="{46AFC19E-7172-4DD3-9C6B-E913BD2C80E9}" dt="2019-02-13T01:54:10.216" v="1124" actId="114"/>
          <ac:spMkLst>
            <pc:docMk/>
            <pc:sldMk cId="3763467676" sldId="332"/>
            <ac:spMk id="2" creationId="{113C0D61-A0D1-40F6-AA09-D9CF22A96829}"/>
          </ac:spMkLst>
        </pc:spChg>
        <pc:spChg chg="mod">
          <ac:chgData name="Kristina Keil" userId="e9214bf778986fa5" providerId="LiveId" clId="{46AFC19E-7172-4DD3-9C6B-E913BD2C80E9}" dt="2019-02-13T01:56:21.530" v="1567" actId="20577"/>
          <ac:spMkLst>
            <pc:docMk/>
            <pc:sldMk cId="3763467676" sldId="332"/>
            <ac:spMk id="10" creationId="{19B8A6B9-8C9E-467E-8188-955562C68718}"/>
          </ac:spMkLst>
        </pc:spChg>
      </pc:sldChg>
      <pc:sldChg chg="modSp add">
        <pc:chgData name="Kristina Keil" userId="e9214bf778986fa5" providerId="LiveId" clId="{46AFC19E-7172-4DD3-9C6B-E913BD2C80E9}" dt="2019-02-13T02:26:59.767" v="3157" actId="14100"/>
        <pc:sldMkLst>
          <pc:docMk/>
          <pc:sldMk cId="1988984425" sldId="333"/>
        </pc:sldMkLst>
        <pc:spChg chg="mod">
          <ac:chgData name="Kristina Keil" userId="e9214bf778986fa5" providerId="LiveId" clId="{46AFC19E-7172-4DD3-9C6B-E913BD2C80E9}" dt="2019-02-13T02:26:59.767" v="3157" actId="14100"/>
          <ac:spMkLst>
            <pc:docMk/>
            <pc:sldMk cId="1988984425" sldId="333"/>
            <ac:spMk id="2" creationId="{113C0D61-A0D1-40F6-AA09-D9CF22A96829}"/>
          </ac:spMkLst>
        </pc:spChg>
        <pc:spChg chg="mod">
          <ac:chgData name="Kristina Keil" userId="e9214bf778986fa5" providerId="LiveId" clId="{46AFC19E-7172-4DD3-9C6B-E913BD2C80E9}" dt="2019-02-13T02:00:26.584" v="1766" actId="20577"/>
          <ac:spMkLst>
            <pc:docMk/>
            <pc:sldMk cId="1988984425" sldId="333"/>
            <ac:spMk id="10" creationId="{19B8A6B9-8C9E-467E-8188-955562C68718}"/>
          </ac:spMkLst>
        </pc:spChg>
      </pc:sldChg>
      <pc:sldChg chg="modSp add">
        <pc:chgData name="Kristina Keil" userId="e9214bf778986fa5" providerId="LiveId" clId="{46AFC19E-7172-4DD3-9C6B-E913BD2C80E9}" dt="2019-02-13T02:18:02.346" v="2118" actId="20577"/>
        <pc:sldMkLst>
          <pc:docMk/>
          <pc:sldMk cId="1200696515" sldId="334"/>
        </pc:sldMkLst>
        <pc:spChg chg="mod">
          <ac:chgData name="Kristina Keil" userId="e9214bf778986fa5" providerId="LiveId" clId="{46AFC19E-7172-4DD3-9C6B-E913BD2C80E9}" dt="2019-02-13T02:15:52.729" v="1772" actId="114"/>
          <ac:spMkLst>
            <pc:docMk/>
            <pc:sldMk cId="1200696515" sldId="334"/>
            <ac:spMk id="2" creationId="{113C0D61-A0D1-40F6-AA09-D9CF22A96829}"/>
          </ac:spMkLst>
        </pc:spChg>
        <pc:spChg chg="mod">
          <ac:chgData name="Kristina Keil" userId="e9214bf778986fa5" providerId="LiveId" clId="{46AFC19E-7172-4DD3-9C6B-E913BD2C80E9}" dt="2019-02-13T02:18:02.346" v="2118" actId="20577"/>
          <ac:spMkLst>
            <pc:docMk/>
            <pc:sldMk cId="1200696515" sldId="334"/>
            <ac:spMk id="10" creationId="{19B8A6B9-8C9E-467E-8188-955562C68718}"/>
          </ac:spMkLst>
        </pc:spChg>
      </pc:sldChg>
      <pc:sldChg chg="modSp add">
        <pc:chgData name="Kristina Keil" userId="e9214bf778986fa5" providerId="LiveId" clId="{46AFC19E-7172-4DD3-9C6B-E913BD2C80E9}" dt="2019-02-13T02:26:55.039" v="3156" actId="14100"/>
        <pc:sldMkLst>
          <pc:docMk/>
          <pc:sldMk cId="392065836" sldId="335"/>
        </pc:sldMkLst>
        <pc:spChg chg="mod">
          <ac:chgData name="Kristina Keil" userId="e9214bf778986fa5" providerId="LiveId" clId="{46AFC19E-7172-4DD3-9C6B-E913BD2C80E9}" dt="2019-02-13T02:26:55.039" v="3156" actId="14100"/>
          <ac:spMkLst>
            <pc:docMk/>
            <pc:sldMk cId="392065836" sldId="335"/>
            <ac:spMk id="2" creationId="{113C0D61-A0D1-40F6-AA09-D9CF22A96829}"/>
          </ac:spMkLst>
        </pc:spChg>
        <pc:spChg chg="mod">
          <ac:chgData name="Kristina Keil" userId="e9214bf778986fa5" providerId="LiveId" clId="{46AFC19E-7172-4DD3-9C6B-E913BD2C80E9}" dt="2019-02-13T02:20:33.769" v="2301" actId="20577"/>
          <ac:spMkLst>
            <pc:docMk/>
            <pc:sldMk cId="392065836" sldId="335"/>
            <ac:spMk id="10" creationId="{19B8A6B9-8C9E-467E-8188-955562C68718}"/>
          </ac:spMkLst>
        </pc:spChg>
      </pc:sldChg>
      <pc:sldChg chg="modSp add">
        <pc:chgData name="Kristina Keil" userId="e9214bf778986fa5" providerId="LiveId" clId="{46AFC19E-7172-4DD3-9C6B-E913BD2C80E9}" dt="2019-02-13T02:26:48.090" v="3155" actId="27636"/>
        <pc:sldMkLst>
          <pc:docMk/>
          <pc:sldMk cId="1571223915" sldId="336"/>
        </pc:sldMkLst>
        <pc:spChg chg="mod">
          <ac:chgData name="Kristina Keil" userId="e9214bf778986fa5" providerId="LiveId" clId="{46AFC19E-7172-4DD3-9C6B-E913BD2C80E9}" dt="2019-02-13T02:26:42.508" v="3153" actId="14100"/>
          <ac:spMkLst>
            <pc:docMk/>
            <pc:sldMk cId="1571223915" sldId="336"/>
            <ac:spMk id="2" creationId="{113C0D61-A0D1-40F6-AA09-D9CF22A96829}"/>
          </ac:spMkLst>
        </pc:spChg>
        <pc:spChg chg="mod">
          <ac:chgData name="Kristina Keil" userId="e9214bf778986fa5" providerId="LiveId" clId="{46AFC19E-7172-4DD3-9C6B-E913BD2C80E9}" dt="2019-02-13T02:26:48.090" v="3155" actId="27636"/>
          <ac:spMkLst>
            <pc:docMk/>
            <pc:sldMk cId="1571223915" sldId="336"/>
            <ac:spMk id="10" creationId="{19B8A6B9-8C9E-467E-8188-955562C68718}"/>
          </ac:spMkLst>
        </pc:spChg>
      </pc:sldChg>
      <pc:sldChg chg="modSp add ord">
        <pc:chgData name="Kristina Keil" userId="e9214bf778986fa5" providerId="LiveId" clId="{46AFC19E-7172-4DD3-9C6B-E913BD2C80E9}" dt="2019-02-13T02:37:13.097" v="3851" actId="20577"/>
        <pc:sldMkLst>
          <pc:docMk/>
          <pc:sldMk cId="643246737" sldId="337"/>
        </pc:sldMkLst>
        <pc:spChg chg="mod">
          <ac:chgData name="Kristina Keil" userId="e9214bf778986fa5" providerId="LiveId" clId="{46AFC19E-7172-4DD3-9C6B-E913BD2C80E9}" dt="2019-02-13T02:33:18.595" v="3183" actId="20577"/>
          <ac:spMkLst>
            <pc:docMk/>
            <pc:sldMk cId="643246737" sldId="337"/>
            <ac:spMk id="2" creationId="{113C0D61-A0D1-40F6-AA09-D9CF22A96829}"/>
          </ac:spMkLst>
        </pc:spChg>
        <pc:spChg chg="mod">
          <ac:chgData name="Kristina Keil" userId="e9214bf778986fa5" providerId="LiveId" clId="{46AFC19E-7172-4DD3-9C6B-E913BD2C80E9}" dt="2019-02-13T02:37:13.097" v="3851" actId="20577"/>
          <ac:spMkLst>
            <pc:docMk/>
            <pc:sldMk cId="643246737" sldId="337"/>
            <ac:spMk id="10" creationId="{19B8A6B9-8C9E-467E-8188-955562C68718}"/>
          </ac:spMkLst>
        </pc:spChg>
      </pc:sldChg>
      <pc:sldChg chg="add ord">
        <pc:chgData name="Kristina Keil" userId="e9214bf778986fa5" providerId="LiveId" clId="{46AFC19E-7172-4DD3-9C6B-E913BD2C80E9}" dt="2019-02-13T02:47:03.718" v="4327"/>
        <pc:sldMkLst>
          <pc:docMk/>
          <pc:sldMk cId="2800684365" sldId="338"/>
        </pc:sldMkLst>
      </pc:sldChg>
    </pc:docChg>
  </pc:docChgLst>
  <pc:docChgLst>
    <pc:chgData name="Kristina Keil" userId="e9214bf778986fa5" providerId="LiveId" clId="{72844AB4-2B3C-4D2B-A366-3835104EF4BE}"/>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Shape 7">
            <a:extLst>
              <a:ext uri="{FF2B5EF4-FFF2-40B4-BE49-F238E27FC236}">
                <a16:creationId xmlns:a16="http://schemas.microsoft.com/office/drawing/2014/main" id="{9939D5DF-647B-465D-9883-4CF390177B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custGeom>
            <a:avLst/>
            <a:gdLst>
              <a:gd name="connsiteX0" fmla="*/ 4654296 w 4654296"/>
              <a:gd name="connsiteY0" fmla="*/ 0 h 6858000"/>
              <a:gd name="connsiteX1" fmla="*/ 0 w 4654296"/>
              <a:gd name="connsiteY1" fmla="*/ 0 h 6858000"/>
              <a:gd name="connsiteX2" fmla="*/ 0 w 4654296"/>
              <a:gd name="connsiteY2" fmla="*/ 70650 h 6858000"/>
              <a:gd name="connsiteX3" fmla="*/ 13678 w 4654296"/>
              <a:gd name="connsiteY3" fmla="*/ 155673 h 6858000"/>
              <a:gd name="connsiteX4" fmla="*/ 37547 w 4654296"/>
              <a:gd name="connsiteY4" fmla="*/ 310664 h 6858000"/>
              <a:gd name="connsiteX5" fmla="*/ 60911 w 4654296"/>
              <a:gd name="connsiteY5" fmla="*/ 466340 h 6858000"/>
              <a:gd name="connsiteX6" fmla="*/ 80914 w 4654296"/>
              <a:gd name="connsiteY6" fmla="*/ 622703 h 6858000"/>
              <a:gd name="connsiteX7" fmla="*/ 101085 w 4654296"/>
              <a:gd name="connsiteY7" fmla="*/ 778379 h 6858000"/>
              <a:gd name="connsiteX8" fmla="*/ 119911 w 4654296"/>
              <a:gd name="connsiteY8" fmla="*/ 934742 h 6858000"/>
              <a:gd name="connsiteX9" fmla="*/ 136047 w 4654296"/>
              <a:gd name="connsiteY9" fmla="*/ 1089047 h 6858000"/>
              <a:gd name="connsiteX10" fmla="*/ 151343 w 4654296"/>
              <a:gd name="connsiteY10" fmla="*/ 1245409 h 6858000"/>
              <a:gd name="connsiteX11" fmla="*/ 165295 w 4654296"/>
              <a:gd name="connsiteY11" fmla="*/ 1401086 h 6858000"/>
              <a:gd name="connsiteX12" fmla="*/ 177397 w 4654296"/>
              <a:gd name="connsiteY12" fmla="*/ 1554019 h 6858000"/>
              <a:gd name="connsiteX13" fmla="*/ 189500 w 4654296"/>
              <a:gd name="connsiteY13" fmla="*/ 1709010 h 6858000"/>
              <a:gd name="connsiteX14" fmla="*/ 199585 w 4654296"/>
              <a:gd name="connsiteY14" fmla="*/ 1861943 h 6858000"/>
              <a:gd name="connsiteX15" fmla="*/ 207485 w 4654296"/>
              <a:gd name="connsiteY15" fmla="*/ 2014877 h 6858000"/>
              <a:gd name="connsiteX16" fmla="*/ 215722 w 4654296"/>
              <a:gd name="connsiteY16" fmla="*/ 2167124 h 6858000"/>
              <a:gd name="connsiteX17" fmla="*/ 222613 w 4654296"/>
              <a:gd name="connsiteY17" fmla="*/ 2318000 h 6858000"/>
              <a:gd name="connsiteX18" fmla="*/ 227488 w 4654296"/>
              <a:gd name="connsiteY18" fmla="*/ 2467505 h 6858000"/>
              <a:gd name="connsiteX19" fmla="*/ 231690 w 4654296"/>
              <a:gd name="connsiteY19" fmla="*/ 2617009 h 6858000"/>
              <a:gd name="connsiteX20" fmla="*/ 235724 w 4654296"/>
              <a:gd name="connsiteY20" fmla="*/ 2765142 h 6858000"/>
              <a:gd name="connsiteX21" fmla="*/ 237573 w 4654296"/>
              <a:gd name="connsiteY21" fmla="*/ 2911217 h 6858000"/>
              <a:gd name="connsiteX22" fmla="*/ 239590 w 4654296"/>
              <a:gd name="connsiteY22" fmla="*/ 3057293 h 6858000"/>
              <a:gd name="connsiteX23" fmla="*/ 240599 w 4654296"/>
              <a:gd name="connsiteY23" fmla="*/ 3201311 h 6858000"/>
              <a:gd name="connsiteX24" fmla="*/ 239590 w 4654296"/>
              <a:gd name="connsiteY24" fmla="*/ 3343957 h 6858000"/>
              <a:gd name="connsiteX25" fmla="*/ 239590 w 4654296"/>
              <a:gd name="connsiteY25" fmla="*/ 3485232 h 6858000"/>
              <a:gd name="connsiteX26" fmla="*/ 237573 w 4654296"/>
              <a:gd name="connsiteY26" fmla="*/ 3625135 h 6858000"/>
              <a:gd name="connsiteX27" fmla="*/ 234548 w 4654296"/>
              <a:gd name="connsiteY27" fmla="*/ 3762295 h 6858000"/>
              <a:gd name="connsiteX28" fmla="*/ 231690 w 4654296"/>
              <a:gd name="connsiteY28" fmla="*/ 3898083 h 6858000"/>
              <a:gd name="connsiteX29" fmla="*/ 228496 w 4654296"/>
              <a:gd name="connsiteY29" fmla="*/ 4031129 h 6858000"/>
              <a:gd name="connsiteX30" fmla="*/ 223622 w 4654296"/>
              <a:gd name="connsiteY30" fmla="*/ 4163488 h 6858000"/>
              <a:gd name="connsiteX31" fmla="*/ 218411 w 4654296"/>
              <a:gd name="connsiteY31" fmla="*/ 4293789 h 6858000"/>
              <a:gd name="connsiteX32" fmla="*/ 213705 w 4654296"/>
              <a:gd name="connsiteY32" fmla="*/ 4421348 h 6858000"/>
              <a:gd name="connsiteX33" fmla="*/ 200425 w 4654296"/>
              <a:gd name="connsiteY33" fmla="*/ 4670294 h 6858000"/>
              <a:gd name="connsiteX34" fmla="*/ 186306 w 4654296"/>
              <a:gd name="connsiteY34" fmla="*/ 4908952 h 6858000"/>
              <a:gd name="connsiteX35" fmla="*/ 171514 w 4654296"/>
              <a:gd name="connsiteY35" fmla="*/ 5138009 h 6858000"/>
              <a:gd name="connsiteX36" fmla="*/ 155209 w 4654296"/>
              <a:gd name="connsiteY36" fmla="*/ 5354722 h 6858000"/>
              <a:gd name="connsiteX37" fmla="*/ 138232 w 4654296"/>
              <a:gd name="connsiteY37" fmla="*/ 5561834 h 6858000"/>
              <a:gd name="connsiteX38" fmla="*/ 119911 w 4654296"/>
              <a:gd name="connsiteY38" fmla="*/ 5753858 h 6858000"/>
              <a:gd name="connsiteX39" fmla="*/ 101925 w 4654296"/>
              <a:gd name="connsiteY39" fmla="*/ 5934223 h 6858000"/>
              <a:gd name="connsiteX40" fmla="*/ 83940 w 4654296"/>
              <a:gd name="connsiteY40" fmla="*/ 6100187 h 6858000"/>
              <a:gd name="connsiteX41" fmla="*/ 66963 w 4654296"/>
              <a:gd name="connsiteY41" fmla="*/ 6252434 h 6858000"/>
              <a:gd name="connsiteX42" fmla="*/ 50826 w 4654296"/>
              <a:gd name="connsiteY42" fmla="*/ 6387537 h 6858000"/>
              <a:gd name="connsiteX43" fmla="*/ 35530 w 4654296"/>
              <a:gd name="connsiteY43" fmla="*/ 6509609 h 6858000"/>
              <a:gd name="connsiteX44" fmla="*/ 22755 w 4654296"/>
              <a:gd name="connsiteY44" fmla="*/ 6612479 h 6858000"/>
              <a:gd name="connsiteX45" fmla="*/ 10653 w 4654296"/>
              <a:gd name="connsiteY45" fmla="*/ 6698890 h 6858000"/>
              <a:gd name="connsiteX46" fmla="*/ 0 w 4654296"/>
              <a:gd name="connsiteY46" fmla="*/ 6771890 h 6858000"/>
              <a:gd name="connsiteX47" fmla="*/ 0 w 4654296"/>
              <a:gd name="connsiteY47" fmla="*/ 6858000 h 6858000"/>
              <a:gd name="connsiteX48" fmla="*/ 4654296 w 4654296"/>
              <a:gd name="connsiteY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654296" h="6858000">
                <a:moveTo>
                  <a:pt x="4654296" y="0"/>
                </a:move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4654296" y="6858000"/>
                </a:lnTo>
                <a:close/>
              </a:path>
            </a:pathLst>
          </a:cu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a:extLst>
              <a:ext uri="{FF2B5EF4-FFF2-40B4-BE49-F238E27FC236}">
                <a16:creationId xmlns:a16="http://schemas.microsoft.com/office/drawing/2014/main" id="{795511D0-C969-4FB4-9670-3DF7F1B2A7B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60549" r="62095"/>
          <a:stretch/>
        </p:blipFill>
        <p:spPr>
          <a:xfrm flipH="1">
            <a:off x="6714143" y="3649211"/>
            <a:ext cx="5477857" cy="3207003"/>
          </a:xfrm>
          <a:custGeom>
            <a:avLst/>
            <a:gdLst>
              <a:gd name="connsiteX0" fmla="*/ 313944 w 4620112"/>
              <a:gd name="connsiteY0" fmla="*/ 576072 h 2704838"/>
              <a:gd name="connsiteX1" fmla="*/ 396240 w 4620112"/>
              <a:gd name="connsiteY1" fmla="*/ 585216 h 2704838"/>
              <a:gd name="connsiteX2" fmla="*/ 423672 w 4620112"/>
              <a:gd name="connsiteY2" fmla="*/ 603504 h 2704838"/>
              <a:gd name="connsiteX3" fmla="*/ 451104 w 4620112"/>
              <a:gd name="connsiteY3" fmla="*/ 612648 h 2704838"/>
              <a:gd name="connsiteX4" fmla="*/ 505968 w 4620112"/>
              <a:gd name="connsiteY4" fmla="*/ 649224 h 2704838"/>
              <a:gd name="connsiteX5" fmla="*/ 579120 w 4620112"/>
              <a:gd name="connsiteY5" fmla="*/ 667512 h 2704838"/>
              <a:gd name="connsiteX6" fmla="*/ 606552 w 4620112"/>
              <a:gd name="connsiteY6" fmla="*/ 685800 h 2704838"/>
              <a:gd name="connsiteX7" fmla="*/ 633984 w 4620112"/>
              <a:gd name="connsiteY7" fmla="*/ 694944 h 2704838"/>
              <a:gd name="connsiteX8" fmla="*/ 688848 w 4620112"/>
              <a:gd name="connsiteY8" fmla="*/ 749808 h 2704838"/>
              <a:gd name="connsiteX9" fmla="*/ 688848 w 4620112"/>
              <a:gd name="connsiteY9" fmla="*/ 868680 h 2704838"/>
              <a:gd name="connsiteX10" fmla="*/ 633984 w 4620112"/>
              <a:gd name="connsiteY10" fmla="*/ 905256 h 2704838"/>
              <a:gd name="connsiteX11" fmla="*/ 350520 w 4620112"/>
              <a:gd name="connsiteY11" fmla="*/ 896112 h 2704838"/>
              <a:gd name="connsiteX12" fmla="*/ 332232 w 4620112"/>
              <a:gd name="connsiteY12" fmla="*/ 868680 h 2704838"/>
              <a:gd name="connsiteX13" fmla="*/ 304800 w 4620112"/>
              <a:gd name="connsiteY13" fmla="*/ 859536 h 2704838"/>
              <a:gd name="connsiteX14" fmla="*/ 268224 w 4620112"/>
              <a:gd name="connsiteY14" fmla="*/ 804672 h 2704838"/>
              <a:gd name="connsiteX15" fmla="*/ 249936 w 4620112"/>
              <a:gd name="connsiteY15" fmla="*/ 749808 h 2704838"/>
              <a:gd name="connsiteX16" fmla="*/ 313944 w 4620112"/>
              <a:gd name="connsiteY16" fmla="*/ 576072 h 2704838"/>
              <a:gd name="connsiteX17" fmla="*/ 4620112 w 4620112"/>
              <a:gd name="connsiteY17" fmla="*/ 0 h 2704838"/>
              <a:gd name="connsiteX18" fmla="*/ 3274447 w 4620112"/>
              <a:gd name="connsiteY18" fmla="*/ 0 h 2704838"/>
              <a:gd name="connsiteX19" fmla="*/ 3267456 w 4620112"/>
              <a:gd name="connsiteY19" fmla="*/ 73152 h 2704838"/>
              <a:gd name="connsiteX20" fmla="*/ 3240024 w 4620112"/>
              <a:gd name="connsiteY20" fmla="*/ 118872 h 2704838"/>
              <a:gd name="connsiteX21" fmla="*/ 3203448 w 4620112"/>
              <a:gd name="connsiteY21" fmla="*/ 173736 h 2704838"/>
              <a:gd name="connsiteX22" fmla="*/ 3139440 w 4620112"/>
              <a:gd name="connsiteY22" fmla="*/ 237744 h 2704838"/>
              <a:gd name="connsiteX23" fmla="*/ 3102864 w 4620112"/>
              <a:gd name="connsiteY23" fmla="*/ 246888 h 2704838"/>
              <a:gd name="connsiteX24" fmla="*/ 3029712 w 4620112"/>
              <a:gd name="connsiteY24" fmla="*/ 301752 h 2704838"/>
              <a:gd name="connsiteX25" fmla="*/ 2965704 w 4620112"/>
              <a:gd name="connsiteY25" fmla="*/ 338328 h 2704838"/>
              <a:gd name="connsiteX26" fmla="*/ 2910840 w 4620112"/>
              <a:gd name="connsiteY26" fmla="*/ 356616 h 2704838"/>
              <a:gd name="connsiteX27" fmla="*/ 2810256 w 4620112"/>
              <a:gd name="connsiteY27" fmla="*/ 411480 h 2704838"/>
              <a:gd name="connsiteX28" fmla="*/ 2764536 w 4620112"/>
              <a:gd name="connsiteY28" fmla="*/ 420624 h 2704838"/>
              <a:gd name="connsiteX29" fmla="*/ 2727960 w 4620112"/>
              <a:gd name="connsiteY29" fmla="*/ 438912 h 2704838"/>
              <a:gd name="connsiteX30" fmla="*/ 2700528 w 4620112"/>
              <a:gd name="connsiteY30" fmla="*/ 457200 h 2704838"/>
              <a:gd name="connsiteX31" fmla="*/ 2663952 w 4620112"/>
              <a:gd name="connsiteY31" fmla="*/ 466344 h 2704838"/>
              <a:gd name="connsiteX32" fmla="*/ 2609088 w 4620112"/>
              <a:gd name="connsiteY32" fmla="*/ 484632 h 2704838"/>
              <a:gd name="connsiteX33" fmla="*/ 2535936 w 4620112"/>
              <a:gd name="connsiteY33" fmla="*/ 502920 h 2704838"/>
              <a:gd name="connsiteX34" fmla="*/ 2508504 w 4620112"/>
              <a:gd name="connsiteY34" fmla="*/ 512064 h 2704838"/>
              <a:gd name="connsiteX35" fmla="*/ 2398776 w 4620112"/>
              <a:gd name="connsiteY35" fmla="*/ 566928 h 2704838"/>
              <a:gd name="connsiteX36" fmla="*/ 2325624 w 4620112"/>
              <a:gd name="connsiteY36" fmla="*/ 585216 h 2704838"/>
              <a:gd name="connsiteX37" fmla="*/ 2270760 w 4620112"/>
              <a:gd name="connsiteY37" fmla="*/ 603504 h 2704838"/>
              <a:gd name="connsiteX38" fmla="*/ 2234184 w 4620112"/>
              <a:gd name="connsiteY38" fmla="*/ 612648 h 2704838"/>
              <a:gd name="connsiteX39" fmla="*/ 2197608 w 4620112"/>
              <a:gd name="connsiteY39" fmla="*/ 630936 h 2704838"/>
              <a:gd name="connsiteX40" fmla="*/ 2161032 w 4620112"/>
              <a:gd name="connsiteY40" fmla="*/ 640080 h 2704838"/>
              <a:gd name="connsiteX41" fmla="*/ 2133600 w 4620112"/>
              <a:gd name="connsiteY41" fmla="*/ 649224 h 2704838"/>
              <a:gd name="connsiteX42" fmla="*/ 2069592 w 4620112"/>
              <a:gd name="connsiteY42" fmla="*/ 667512 h 2704838"/>
              <a:gd name="connsiteX43" fmla="*/ 2042160 w 4620112"/>
              <a:gd name="connsiteY43" fmla="*/ 685800 h 2704838"/>
              <a:gd name="connsiteX44" fmla="*/ 1950720 w 4620112"/>
              <a:gd name="connsiteY44" fmla="*/ 704088 h 2704838"/>
              <a:gd name="connsiteX45" fmla="*/ 1886712 w 4620112"/>
              <a:gd name="connsiteY45" fmla="*/ 740664 h 2704838"/>
              <a:gd name="connsiteX46" fmla="*/ 1831848 w 4620112"/>
              <a:gd name="connsiteY46" fmla="*/ 768096 h 2704838"/>
              <a:gd name="connsiteX47" fmla="*/ 1776984 w 4620112"/>
              <a:gd name="connsiteY47" fmla="*/ 777240 h 2704838"/>
              <a:gd name="connsiteX48" fmla="*/ 1676400 w 4620112"/>
              <a:gd name="connsiteY48" fmla="*/ 804672 h 2704838"/>
              <a:gd name="connsiteX49" fmla="*/ 1292352 w 4620112"/>
              <a:gd name="connsiteY49" fmla="*/ 822960 h 2704838"/>
              <a:gd name="connsiteX50" fmla="*/ 1255776 w 4620112"/>
              <a:gd name="connsiteY50" fmla="*/ 832104 h 2704838"/>
              <a:gd name="connsiteX51" fmla="*/ 935736 w 4620112"/>
              <a:gd name="connsiteY51" fmla="*/ 822960 h 2704838"/>
              <a:gd name="connsiteX52" fmla="*/ 908304 w 4620112"/>
              <a:gd name="connsiteY52" fmla="*/ 795528 h 2704838"/>
              <a:gd name="connsiteX53" fmla="*/ 880872 w 4620112"/>
              <a:gd name="connsiteY53" fmla="*/ 740664 h 2704838"/>
              <a:gd name="connsiteX54" fmla="*/ 853440 w 4620112"/>
              <a:gd name="connsiteY54" fmla="*/ 713232 h 2704838"/>
              <a:gd name="connsiteX55" fmla="*/ 807720 w 4620112"/>
              <a:gd name="connsiteY55" fmla="*/ 676656 h 2704838"/>
              <a:gd name="connsiteX56" fmla="*/ 798576 w 4620112"/>
              <a:gd name="connsiteY56" fmla="*/ 649224 h 2704838"/>
              <a:gd name="connsiteX57" fmla="*/ 743712 w 4620112"/>
              <a:gd name="connsiteY57" fmla="*/ 621792 h 2704838"/>
              <a:gd name="connsiteX58" fmla="*/ 716280 w 4620112"/>
              <a:gd name="connsiteY58" fmla="*/ 603504 h 2704838"/>
              <a:gd name="connsiteX59" fmla="*/ 661416 w 4620112"/>
              <a:gd name="connsiteY59" fmla="*/ 585216 h 2704838"/>
              <a:gd name="connsiteX60" fmla="*/ 633984 w 4620112"/>
              <a:gd name="connsiteY60" fmla="*/ 566928 h 2704838"/>
              <a:gd name="connsiteX61" fmla="*/ 533400 w 4620112"/>
              <a:gd name="connsiteY61" fmla="*/ 557784 h 2704838"/>
              <a:gd name="connsiteX62" fmla="*/ 469392 w 4620112"/>
              <a:gd name="connsiteY62" fmla="*/ 530352 h 2704838"/>
              <a:gd name="connsiteX63" fmla="*/ 441960 w 4620112"/>
              <a:gd name="connsiteY63" fmla="*/ 521208 h 2704838"/>
              <a:gd name="connsiteX64" fmla="*/ 387096 w 4620112"/>
              <a:gd name="connsiteY64" fmla="*/ 484632 h 2704838"/>
              <a:gd name="connsiteX65" fmla="*/ 341376 w 4620112"/>
              <a:gd name="connsiteY65" fmla="*/ 429768 h 2704838"/>
              <a:gd name="connsiteX66" fmla="*/ 286512 w 4620112"/>
              <a:gd name="connsiteY66" fmla="*/ 384048 h 2704838"/>
              <a:gd name="connsiteX67" fmla="*/ 213360 w 4620112"/>
              <a:gd name="connsiteY67" fmla="*/ 320040 h 2704838"/>
              <a:gd name="connsiteX68" fmla="*/ 158496 w 4620112"/>
              <a:gd name="connsiteY68" fmla="*/ 301752 h 2704838"/>
              <a:gd name="connsiteX69" fmla="*/ 131064 w 4620112"/>
              <a:gd name="connsiteY69" fmla="*/ 292608 h 2704838"/>
              <a:gd name="connsiteX70" fmla="*/ 103632 w 4620112"/>
              <a:gd name="connsiteY70" fmla="*/ 274320 h 2704838"/>
              <a:gd name="connsiteX71" fmla="*/ 48768 w 4620112"/>
              <a:gd name="connsiteY71" fmla="*/ 228600 h 2704838"/>
              <a:gd name="connsiteX72" fmla="*/ 12192 w 4620112"/>
              <a:gd name="connsiteY72" fmla="*/ 173736 h 2704838"/>
              <a:gd name="connsiteX73" fmla="*/ 16919 w 4620112"/>
              <a:gd name="connsiteY73" fmla="*/ 21859 h 2704838"/>
              <a:gd name="connsiteX74" fmla="*/ 22933 w 4620112"/>
              <a:gd name="connsiteY74" fmla="*/ 0 h 2704838"/>
              <a:gd name="connsiteX75" fmla="*/ 0 w 4620112"/>
              <a:gd name="connsiteY75" fmla="*/ 0 h 2704838"/>
              <a:gd name="connsiteX76" fmla="*/ 0 w 4620112"/>
              <a:gd name="connsiteY76" fmla="*/ 2704838 h 2704838"/>
              <a:gd name="connsiteX77" fmla="*/ 4620112 w 4620112"/>
              <a:gd name="connsiteY77" fmla="*/ 2704838 h 27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0112" h="2704838">
                <a:moveTo>
                  <a:pt x="313944" y="576072"/>
                </a:moveTo>
                <a:cubicBezTo>
                  <a:pt x="341376" y="579120"/>
                  <a:pt x="369463" y="578522"/>
                  <a:pt x="396240" y="585216"/>
                </a:cubicBezTo>
                <a:cubicBezTo>
                  <a:pt x="406902" y="587881"/>
                  <a:pt x="413842" y="598589"/>
                  <a:pt x="423672" y="603504"/>
                </a:cubicBezTo>
                <a:cubicBezTo>
                  <a:pt x="432293" y="607815"/>
                  <a:pt x="442678" y="607967"/>
                  <a:pt x="451104" y="612648"/>
                </a:cubicBezTo>
                <a:cubicBezTo>
                  <a:pt x="470317" y="623322"/>
                  <a:pt x="485116" y="642273"/>
                  <a:pt x="505968" y="649224"/>
                </a:cubicBezTo>
                <a:cubicBezTo>
                  <a:pt x="548144" y="663283"/>
                  <a:pt x="523949" y="656478"/>
                  <a:pt x="579120" y="667512"/>
                </a:cubicBezTo>
                <a:cubicBezTo>
                  <a:pt x="588264" y="673608"/>
                  <a:pt x="596722" y="680885"/>
                  <a:pt x="606552" y="685800"/>
                </a:cubicBezTo>
                <a:cubicBezTo>
                  <a:pt x="615173" y="690111"/>
                  <a:pt x="626376" y="689026"/>
                  <a:pt x="633984" y="694944"/>
                </a:cubicBezTo>
                <a:cubicBezTo>
                  <a:pt x="654399" y="710822"/>
                  <a:pt x="688848" y="749808"/>
                  <a:pt x="688848" y="749808"/>
                </a:cubicBezTo>
                <a:cubicBezTo>
                  <a:pt x="702592" y="791041"/>
                  <a:pt x="715116" y="816144"/>
                  <a:pt x="688848" y="868680"/>
                </a:cubicBezTo>
                <a:cubicBezTo>
                  <a:pt x="679018" y="888339"/>
                  <a:pt x="633984" y="905256"/>
                  <a:pt x="633984" y="905256"/>
                </a:cubicBezTo>
                <a:cubicBezTo>
                  <a:pt x="539496" y="902208"/>
                  <a:pt x="444370" y="907488"/>
                  <a:pt x="350520" y="896112"/>
                </a:cubicBezTo>
                <a:cubicBezTo>
                  <a:pt x="339610" y="894790"/>
                  <a:pt x="340814" y="875545"/>
                  <a:pt x="332232" y="868680"/>
                </a:cubicBezTo>
                <a:cubicBezTo>
                  <a:pt x="324706" y="862659"/>
                  <a:pt x="313944" y="862584"/>
                  <a:pt x="304800" y="859536"/>
                </a:cubicBezTo>
                <a:cubicBezTo>
                  <a:pt x="292608" y="841248"/>
                  <a:pt x="275175" y="825524"/>
                  <a:pt x="268224" y="804672"/>
                </a:cubicBezTo>
                <a:lnTo>
                  <a:pt x="249936" y="749808"/>
                </a:lnTo>
                <a:cubicBezTo>
                  <a:pt x="259688" y="603524"/>
                  <a:pt x="303276" y="605028"/>
                  <a:pt x="313944" y="576072"/>
                </a:cubicBezTo>
                <a:close/>
                <a:moveTo>
                  <a:pt x="4620112" y="0"/>
                </a:moveTo>
                <a:lnTo>
                  <a:pt x="3274447" y="0"/>
                </a:lnTo>
                <a:lnTo>
                  <a:pt x="3267456" y="73152"/>
                </a:lnTo>
                <a:cubicBezTo>
                  <a:pt x="3264943" y="90746"/>
                  <a:pt x="3249566" y="103878"/>
                  <a:pt x="3240024" y="118872"/>
                </a:cubicBezTo>
                <a:cubicBezTo>
                  <a:pt x="3228224" y="137415"/>
                  <a:pt x="3216636" y="156152"/>
                  <a:pt x="3203448" y="173736"/>
                </a:cubicBezTo>
                <a:cubicBezTo>
                  <a:pt x="3181502" y="202997"/>
                  <a:pt x="3173578" y="220675"/>
                  <a:pt x="3139440" y="237744"/>
                </a:cubicBezTo>
                <a:cubicBezTo>
                  <a:pt x="3128200" y="243364"/>
                  <a:pt x="3115056" y="243840"/>
                  <a:pt x="3102864" y="246888"/>
                </a:cubicBezTo>
                <a:cubicBezTo>
                  <a:pt x="3060109" y="289643"/>
                  <a:pt x="3090308" y="263880"/>
                  <a:pt x="3029712" y="301752"/>
                </a:cubicBezTo>
                <a:cubicBezTo>
                  <a:pt x="3000386" y="320081"/>
                  <a:pt x="3000391" y="324453"/>
                  <a:pt x="2965704" y="338328"/>
                </a:cubicBezTo>
                <a:cubicBezTo>
                  <a:pt x="2947806" y="345487"/>
                  <a:pt x="2926880" y="345923"/>
                  <a:pt x="2910840" y="356616"/>
                </a:cubicBezTo>
                <a:cubicBezTo>
                  <a:pt x="2882229" y="375690"/>
                  <a:pt x="2839892" y="405553"/>
                  <a:pt x="2810256" y="411480"/>
                </a:cubicBezTo>
                <a:lnTo>
                  <a:pt x="2764536" y="420624"/>
                </a:lnTo>
                <a:cubicBezTo>
                  <a:pt x="2752344" y="426720"/>
                  <a:pt x="2739795" y="432149"/>
                  <a:pt x="2727960" y="438912"/>
                </a:cubicBezTo>
                <a:cubicBezTo>
                  <a:pt x="2718418" y="444364"/>
                  <a:pt x="2710629" y="452871"/>
                  <a:pt x="2700528" y="457200"/>
                </a:cubicBezTo>
                <a:cubicBezTo>
                  <a:pt x="2688977" y="462150"/>
                  <a:pt x="2675989" y="462733"/>
                  <a:pt x="2663952" y="466344"/>
                </a:cubicBezTo>
                <a:cubicBezTo>
                  <a:pt x="2645488" y="471883"/>
                  <a:pt x="2627790" y="479957"/>
                  <a:pt x="2609088" y="484632"/>
                </a:cubicBezTo>
                <a:cubicBezTo>
                  <a:pt x="2584704" y="490728"/>
                  <a:pt x="2559781" y="494972"/>
                  <a:pt x="2535936" y="502920"/>
                </a:cubicBezTo>
                <a:cubicBezTo>
                  <a:pt x="2526792" y="505968"/>
                  <a:pt x="2516930" y="507383"/>
                  <a:pt x="2508504" y="512064"/>
                </a:cubicBezTo>
                <a:cubicBezTo>
                  <a:pt x="2435361" y="552699"/>
                  <a:pt x="2476455" y="547508"/>
                  <a:pt x="2398776" y="566928"/>
                </a:cubicBezTo>
                <a:cubicBezTo>
                  <a:pt x="2374392" y="573024"/>
                  <a:pt x="2349469" y="577268"/>
                  <a:pt x="2325624" y="585216"/>
                </a:cubicBezTo>
                <a:cubicBezTo>
                  <a:pt x="2307336" y="591312"/>
                  <a:pt x="2289462" y="598829"/>
                  <a:pt x="2270760" y="603504"/>
                </a:cubicBezTo>
                <a:cubicBezTo>
                  <a:pt x="2258568" y="606552"/>
                  <a:pt x="2245951" y="608235"/>
                  <a:pt x="2234184" y="612648"/>
                </a:cubicBezTo>
                <a:cubicBezTo>
                  <a:pt x="2221421" y="617434"/>
                  <a:pt x="2210371" y="626150"/>
                  <a:pt x="2197608" y="630936"/>
                </a:cubicBezTo>
                <a:cubicBezTo>
                  <a:pt x="2185841" y="635349"/>
                  <a:pt x="2173116" y="636628"/>
                  <a:pt x="2161032" y="640080"/>
                </a:cubicBezTo>
                <a:cubicBezTo>
                  <a:pt x="2151764" y="642728"/>
                  <a:pt x="2142868" y="646576"/>
                  <a:pt x="2133600" y="649224"/>
                </a:cubicBezTo>
                <a:cubicBezTo>
                  <a:pt x="2119928" y="653130"/>
                  <a:pt x="2084208" y="660204"/>
                  <a:pt x="2069592" y="667512"/>
                </a:cubicBezTo>
                <a:cubicBezTo>
                  <a:pt x="2059762" y="672427"/>
                  <a:pt x="2052664" y="682568"/>
                  <a:pt x="2042160" y="685800"/>
                </a:cubicBezTo>
                <a:cubicBezTo>
                  <a:pt x="2012451" y="694941"/>
                  <a:pt x="1950720" y="704088"/>
                  <a:pt x="1950720" y="704088"/>
                </a:cubicBezTo>
                <a:cubicBezTo>
                  <a:pt x="1862277" y="770420"/>
                  <a:pt x="1956529" y="705756"/>
                  <a:pt x="1886712" y="740664"/>
                </a:cubicBezTo>
                <a:cubicBezTo>
                  <a:pt x="1847255" y="760393"/>
                  <a:pt x="1873219" y="758903"/>
                  <a:pt x="1831848" y="768096"/>
                </a:cubicBezTo>
                <a:cubicBezTo>
                  <a:pt x="1813749" y="772118"/>
                  <a:pt x="1795083" y="773218"/>
                  <a:pt x="1776984" y="777240"/>
                </a:cubicBezTo>
                <a:cubicBezTo>
                  <a:pt x="1729749" y="787737"/>
                  <a:pt x="1748365" y="801245"/>
                  <a:pt x="1676400" y="804672"/>
                </a:cubicBezTo>
                <a:lnTo>
                  <a:pt x="1292352" y="822960"/>
                </a:lnTo>
                <a:cubicBezTo>
                  <a:pt x="1280160" y="826008"/>
                  <a:pt x="1268343" y="832104"/>
                  <a:pt x="1255776" y="832104"/>
                </a:cubicBezTo>
                <a:cubicBezTo>
                  <a:pt x="1149052" y="832104"/>
                  <a:pt x="1041873" y="834132"/>
                  <a:pt x="935736" y="822960"/>
                </a:cubicBezTo>
                <a:cubicBezTo>
                  <a:pt x="922875" y="821606"/>
                  <a:pt x="916583" y="805462"/>
                  <a:pt x="908304" y="795528"/>
                </a:cubicBezTo>
                <a:cubicBezTo>
                  <a:pt x="836363" y="709199"/>
                  <a:pt x="935859" y="823144"/>
                  <a:pt x="880872" y="740664"/>
                </a:cubicBezTo>
                <a:cubicBezTo>
                  <a:pt x="873699" y="729904"/>
                  <a:pt x="861719" y="723166"/>
                  <a:pt x="853440" y="713232"/>
                </a:cubicBezTo>
                <a:cubicBezTo>
                  <a:pt x="821624" y="675053"/>
                  <a:pt x="852753" y="691667"/>
                  <a:pt x="807720" y="676656"/>
                </a:cubicBezTo>
                <a:cubicBezTo>
                  <a:pt x="804672" y="667512"/>
                  <a:pt x="804597" y="656750"/>
                  <a:pt x="798576" y="649224"/>
                </a:cubicBezTo>
                <a:cubicBezTo>
                  <a:pt x="781106" y="627386"/>
                  <a:pt x="765799" y="632835"/>
                  <a:pt x="743712" y="621792"/>
                </a:cubicBezTo>
                <a:cubicBezTo>
                  <a:pt x="733882" y="616877"/>
                  <a:pt x="726323" y="607967"/>
                  <a:pt x="716280" y="603504"/>
                </a:cubicBezTo>
                <a:cubicBezTo>
                  <a:pt x="698664" y="595675"/>
                  <a:pt x="677456" y="595909"/>
                  <a:pt x="661416" y="585216"/>
                </a:cubicBezTo>
                <a:cubicBezTo>
                  <a:pt x="652272" y="579120"/>
                  <a:pt x="644730" y="569231"/>
                  <a:pt x="633984" y="566928"/>
                </a:cubicBezTo>
                <a:cubicBezTo>
                  <a:pt x="601065" y="559874"/>
                  <a:pt x="566928" y="560832"/>
                  <a:pt x="533400" y="557784"/>
                </a:cubicBezTo>
                <a:cubicBezTo>
                  <a:pt x="457278" y="538753"/>
                  <a:pt x="532540" y="561926"/>
                  <a:pt x="469392" y="530352"/>
                </a:cubicBezTo>
                <a:cubicBezTo>
                  <a:pt x="460771" y="526041"/>
                  <a:pt x="450386" y="525889"/>
                  <a:pt x="441960" y="521208"/>
                </a:cubicBezTo>
                <a:cubicBezTo>
                  <a:pt x="422747" y="510534"/>
                  <a:pt x="387096" y="484632"/>
                  <a:pt x="387096" y="484632"/>
                </a:cubicBezTo>
                <a:cubicBezTo>
                  <a:pt x="369114" y="457659"/>
                  <a:pt x="367778" y="451770"/>
                  <a:pt x="341376" y="429768"/>
                </a:cubicBezTo>
                <a:cubicBezTo>
                  <a:pt x="302143" y="397074"/>
                  <a:pt x="322941" y="427762"/>
                  <a:pt x="286512" y="384048"/>
                </a:cubicBezTo>
                <a:cubicBezTo>
                  <a:pt x="257790" y="349582"/>
                  <a:pt x="273851" y="340204"/>
                  <a:pt x="213360" y="320040"/>
                </a:cubicBezTo>
                <a:lnTo>
                  <a:pt x="158496" y="301752"/>
                </a:lnTo>
                <a:cubicBezTo>
                  <a:pt x="149352" y="298704"/>
                  <a:pt x="139084" y="297955"/>
                  <a:pt x="131064" y="292608"/>
                </a:cubicBezTo>
                <a:cubicBezTo>
                  <a:pt x="121920" y="286512"/>
                  <a:pt x="112075" y="281355"/>
                  <a:pt x="103632" y="274320"/>
                </a:cubicBezTo>
                <a:cubicBezTo>
                  <a:pt x="33226" y="215648"/>
                  <a:pt x="116876" y="274006"/>
                  <a:pt x="48768" y="228600"/>
                </a:cubicBezTo>
                <a:cubicBezTo>
                  <a:pt x="36576" y="210312"/>
                  <a:pt x="11037" y="195685"/>
                  <a:pt x="12192" y="173736"/>
                </a:cubicBezTo>
                <a:cubicBezTo>
                  <a:pt x="14469" y="130467"/>
                  <a:pt x="8777" y="73573"/>
                  <a:pt x="16919" y="21859"/>
                </a:cubicBezTo>
                <a:lnTo>
                  <a:pt x="22933" y="0"/>
                </a:lnTo>
                <a:lnTo>
                  <a:pt x="0" y="0"/>
                </a:lnTo>
                <a:lnTo>
                  <a:pt x="0" y="2704838"/>
                </a:lnTo>
                <a:lnTo>
                  <a:pt x="4620112" y="2704838"/>
                </a:lnTo>
                <a:close/>
              </a:path>
            </a:pathLst>
          </a:custGeom>
        </p:spPr>
      </p:pic>
      <p:sp>
        <p:nvSpPr>
          <p:cNvPr id="2" name="Title 1">
            <a:extLst>
              <a:ext uri="{FF2B5EF4-FFF2-40B4-BE49-F238E27FC236}">
                <a16:creationId xmlns:a16="http://schemas.microsoft.com/office/drawing/2014/main" id="{561A3F90-7254-4058-B32F-751B576B0160}"/>
              </a:ext>
            </a:extLst>
          </p:cNvPr>
          <p:cNvSpPr>
            <a:spLocks noGrp="1"/>
          </p:cNvSpPr>
          <p:nvPr>
            <p:ph type="ctrTitle"/>
          </p:nvPr>
        </p:nvSpPr>
        <p:spPr>
          <a:xfrm>
            <a:off x="5297763" y="1109474"/>
            <a:ext cx="5862362" cy="4639053"/>
          </a:xfrm>
        </p:spPr>
        <p:txBody>
          <a:bodyPr anchor="ctr">
            <a:normAutofit/>
          </a:bodyPr>
          <a:lstStyle/>
          <a:p>
            <a:r>
              <a:rPr lang="en-US" sz="6000" dirty="0"/>
              <a:t>Pagans and Christians</a:t>
            </a:r>
            <a:br>
              <a:rPr lang="en-US" sz="6000" dirty="0"/>
            </a:br>
            <a:r>
              <a:rPr lang="en-US" sz="6000" dirty="0"/>
              <a:t>Lecture six</a:t>
            </a:r>
          </a:p>
        </p:txBody>
      </p:sp>
      <p:sp>
        <p:nvSpPr>
          <p:cNvPr id="3" name="Subtitle 2">
            <a:extLst>
              <a:ext uri="{FF2B5EF4-FFF2-40B4-BE49-F238E27FC236}">
                <a16:creationId xmlns:a16="http://schemas.microsoft.com/office/drawing/2014/main" id="{DB1E7AF7-398C-44A8-B296-9CB35FA774EF}"/>
              </a:ext>
            </a:extLst>
          </p:cNvPr>
          <p:cNvSpPr>
            <a:spLocks noGrp="1"/>
          </p:cNvSpPr>
          <p:nvPr>
            <p:ph type="subTitle" idx="1"/>
          </p:nvPr>
        </p:nvSpPr>
        <p:spPr>
          <a:xfrm>
            <a:off x="1031875" y="858417"/>
            <a:ext cx="2978954" cy="5887616"/>
          </a:xfrm>
        </p:spPr>
        <p:txBody>
          <a:bodyPr anchor="ctr">
            <a:normAutofit fontScale="92500" lnSpcReduction="10000"/>
          </a:bodyPr>
          <a:lstStyle/>
          <a:p>
            <a:pPr algn="l">
              <a:lnSpc>
                <a:spcPct val="90000"/>
              </a:lnSpc>
            </a:pPr>
            <a:endParaRPr lang="en-US" sz="2400" dirty="0"/>
          </a:p>
          <a:p>
            <a:pPr algn="l">
              <a:lnSpc>
                <a:spcPct val="90000"/>
              </a:lnSpc>
            </a:pPr>
            <a:endParaRPr lang="en-US" sz="2400" dirty="0"/>
          </a:p>
          <a:p>
            <a:pPr algn="l">
              <a:lnSpc>
                <a:spcPct val="90000"/>
              </a:lnSpc>
            </a:pPr>
            <a:r>
              <a:rPr lang="en-US" sz="2400" dirty="0"/>
              <a:t>The third century crisis</a:t>
            </a:r>
          </a:p>
          <a:p>
            <a:pPr algn="l">
              <a:lnSpc>
                <a:spcPct val="90000"/>
              </a:lnSpc>
            </a:pPr>
            <a:endParaRPr lang="en-US" sz="2400" dirty="0"/>
          </a:p>
          <a:p>
            <a:pPr algn="l">
              <a:lnSpc>
                <a:spcPct val="90000"/>
              </a:lnSpc>
            </a:pPr>
            <a:r>
              <a:rPr lang="en-US" sz="2400" dirty="0"/>
              <a:t>Decian Persecutions</a:t>
            </a:r>
          </a:p>
          <a:p>
            <a:pPr algn="l">
              <a:lnSpc>
                <a:spcPct val="90000"/>
              </a:lnSpc>
            </a:pPr>
            <a:endParaRPr lang="en-US" sz="2400" dirty="0"/>
          </a:p>
          <a:p>
            <a:pPr algn="l">
              <a:lnSpc>
                <a:spcPct val="90000"/>
              </a:lnSpc>
            </a:pPr>
            <a:r>
              <a:rPr lang="en-US" sz="2400" dirty="0"/>
              <a:t>Emperors Valerian and </a:t>
            </a:r>
            <a:r>
              <a:rPr lang="en-US" sz="2400" dirty="0" err="1"/>
              <a:t>Gallienus</a:t>
            </a:r>
            <a:endParaRPr lang="en-US" sz="2400" dirty="0"/>
          </a:p>
          <a:p>
            <a:pPr algn="l">
              <a:lnSpc>
                <a:spcPct val="90000"/>
              </a:lnSpc>
            </a:pPr>
            <a:endParaRPr lang="en-US" sz="2400" dirty="0"/>
          </a:p>
          <a:p>
            <a:pPr algn="l">
              <a:lnSpc>
                <a:spcPct val="90000"/>
              </a:lnSpc>
            </a:pPr>
            <a:r>
              <a:rPr lang="en-US" sz="2400" dirty="0"/>
              <a:t>St. Cyprian of Carthage</a:t>
            </a:r>
          </a:p>
          <a:p>
            <a:pPr algn="l">
              <a:lnSpc>
                <a:spcPct val="90000"/>
              </a:lnSpc>
            </a:pPr>
            <a:endParaRPr lang="en-US" sz="2400" dirty="0"/>
          </a:p>
          <a:p>
            <a:pPr algn="l">
              <a:lnSpc>
                <a:spcPct val="90000"/>
              </a:lnSpc>
            </a:pPr>
            <a:r>
              <a:rPr lang="en-US" sz="2400" dirty="0"/>
              <a:t>St. Hippolytus of </a:t>
            </a:r>
            <a:r>
              <a:rPr lang="en-US" sz="2400" dirty="0" err="1"/>
              <a:t>rome</a:t>
            </a:r>
            <a:endParaRPr lang="en-US" sz="2400" dirty="0"/>
          </a:p>
          <a:p>
            <a:pPr algn="l">
              <a:lnSpc>
                <a:spcPct val="90000"/>
              </a:lnSpc>
            </a:pPr>
            <a:endParaRPr lang="en-US" sz="2400" dirty="0"/>
          </a:p>
          <a:p>
            <a:pPr algn="l">
              <a:lnSpc>
                <a:spcPct val="90000"/>
              </a:lnSpc>
            </a:pPr>
            <a:endParaRPr lang="en-US" sz="2400" dirty="0"/>
          </a:p>
          <a:p>
            <a:pPr algn="l">
              <a:lnSpc>
                <a:spcPct val="90000"/>
              </a:lnSpc>
            </a:pPr>
            <a:endParaRPr lang="en-US" sz="2400" dirty="0"/>
          </a:p>
          <a:p>
            <a:pPr algn="l">
              <a:lnSpc>
                <a:spcPct val="90000"/>
              </a:lnSpc>
            </a:pPr>
            <a:endParaRPr lang="en-US" sz="2400" dirty="0"/>
          </a:p>
        </p:txBody>
      </p:sp>
    </p:spTree>
    <p:extLst>
      <p:ext uri="{BB962C8B-B14F-4D97-AF65-F5344CB8AC3E}">
        <p14:creationId xmlns:p14="http://schemas.microsoft.com/office/powerpoint/2010/main" val="15069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804406"/>
          </a:xfrm>
        </p:spPr>
        <p:txBody>
          <a:bodyPr/>
          <a:lstStyle/>
          <a:p>
            <a:pPr algn="ctr"/>
            <a:r>
              <a:rPr lang="en-US" dirty="0"/>
              <a:t>	     </a:t>
            </a:r>
            <a:r>
              <a:rPr lang="en-US" dirty="0" err="1"/>
              <a:t>Maximinus</a:t>
            </a:r>
            <a:r>
              <a:rPr lang="en-US" dirty="0"/>
              <a:t> </a:t>
            </a:r>
            <a:r>
              <a:rPr lang="en-US" dirty="0" err="1"/>
              <a:t>Thrax</a:t>
            </a:r>
            <a:r>
              <a:rPr lang="en-US" dirty="0"/>
              <a:t> (173 – 238 AD)</a:t>
            </a:r>
          </a:p>
        </p:txBody>
      </p:sp>
      <p:pic>
        <p:nvPicPr>
          <p:cNvPr id="4" name="Content Placeholder 3" descr="thrax.jpg"/>
          <p:cNvPicPr>
            <a:picLocks noGrp="1" noChangeAspect="1"/>
          </p:cNvPicPr>
          <p:nvPr>
            <p:ph sz="quarter" idx="1"/>
          </p:nvPr>
        </p:nvPicPr>
        <p:blipFill>
          <a:blip r:embed="rId2" cstate="print"/>
          <a:stretch>
            <a:fillRect/>
          </a:stretch>
        </p:blipFill>
        <p:spPr>
          <a:xfrm>
            <a:off x="2911151" y="804406"/>
            <a:ext cx="6559419" cy="6069910"/>
          </a:xfrm>
        </p:spPr>
      </p:pic>
    </p:spTree>
    <p:extLst>
      <p:ext uri="{BB962C8B-B14F-4D97-AF65-F5344CB8AC3E}">
        <p14:creationId xmlns:p14="http://schemas.microsoft.com/office/powerpoint/2010/main" val="41995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1635E3-26E8-452F-8FA0-E132ECBD4961}"/>
              </a:ext>
            </a:extLst>
          </p:cNvPr>
          <p:cNvPicPr>
            <a:picLocks noChangeAspect="1"/>
          </p:cNvPicPr>
          <p:nvPr/>
        </p:nvPicPr>
        <p:blipFill rotWithShape="1">
          <a:blip r:embed="rId3"/>
          <a:srcRect t="1257" r="-1" b="-1"/>
          <a:stretch/>
        </p:blipFill>
        <p:spPr>
          <a:xfrm>
            <a:off x="20" y="975"/>
            <a:ext cx="4635988" cy="6858000"/>
          </a:xfrm>
          <a:prstGeom prst="rect">
            <a:avLst/>
          </a:prstGeom>
        </p:spPr>
      </p:pic>
      <p:sp>
        <p:nvSpPr>
          <p:cNvPr id="2" name="Title 1">
            <a:extLst>
              <a:ext uri="{FF2B5EF4-FFF2-40B4-BE49-F238E27FC236}">
                <a16:creationId xmlns:a16="http://schemas.microsoft.com/office/drawing/2014/main" id="{BF720F32-739D-4A7D-8945-D953C0815961}"/>
              </a:ext>
            </a:extLst>
          </p:cNvPr>
          <p:cNvSpPr>
            <a:spLocks noGrp="1"/>
          </p:cNvSpPr>
          <p:nvPr>
            <p:ph type="title"/>
          </p:nvPr>
        </p:nvSpPr>
        <p:spPr>
          <a:xfrm>
            <a:off x="4636008" y="639097"/>
            <a:ext cx="7384542" cy="1612490"/>
          </a:xfrm>
        </p:spPr>
        <p:txBody>
          <a:bodyPr>
            <a:normAutofit/>
          </a:bodyPr>
          <a:lstStyle/>
          <a:p>
            <a:r>
              <a:rPr lang="en-US" sz="4000" dirty="0" err="1"/>
              <a:t>Maximinus</a:t>
            </a:r>
            <a:r>
              <a:rPr lang="en-US" sz="4000" dirty="0"/>
              <a:t> </a:t>
            </a:r>
            <a:r>
              <a:rPr lang="en-US" sz="4000" dirty="0" err="1"/>
              <a:t>Thrax</a:t>
            </a:r>
            <a:r>
              <a:rPr lang="en-US" sz="4000" dirty="0"/>
              <a:t> (173 – 238 AD)</a:t>
            </a:r>
          </a:p>
        </p:txBody>
      </p:sp>
      <p:sp>
        <p:nvSpPr>
          <p:cNvPr id="10" name="Content Placeholder 9"/>
          <p:cNvSpPr>
            <a:spLocks noGrp="1"/>
          </p:cNvSpPr>
          <p:nvPr>
            <p:ph idx="1"/>
          </p:nvPr>
        </p:nvSpPr>
        <p:spPr>
          <a:xfrm>
            <a:off x="4955458" y="2009776"/>
            <a:ext cx="7236522" cy="4848224"/>
          </a:xfrm>
        </p:spPr>
        <p:txBody>
          <a:bodyPr>
            <a:normAutofit/>
          </a:bodyPr>
          <a:lstStyle/>
          <a:p>
            <a:pPr marL="0" indent="0">
              <a:buNone/>
            </a:pPr>
            <a:r>
              <a:rPr lang="en-US" sz="2400" dirty="0"/>
              <a:t>“When [Severus] Alexander the Emperor of the Romans [ruled 222-235 AD] had brought his </a:t>
            </a:r>
            <a:r>
              <a:rPr lang="en-US" sz="2400" dirty="0" err="1"/>
              <a:t>principate</a:t>
            </a:r>
            <a:r>
              <a:rPr lang="en-US" sz="2400" dirty="0"/>
              <a:t> to an end after thirteen years, he was succeeded by Maximin Caesar [</a:t>
            </a:r>
            <a:r>
              <a:rPr lang="en-US" sz="2400" dirty="0" err="1"/>
              <a:t>Maximinus</a:t>
            </a:r>
            <a:r>
              <a:rPr lang="en-US" sz="2400" dirty="0"/>
              <a:t> </a:t>
            </a:r>
            <a:r>
              <a:rPr lang="en-US" sz="2400" dirty="0" err="1"/>
              <a:t>Thrax</a:t>
            </a:r>
            <a:r>
              <a:rPr lang="en-US" sz="2400" dirty="0"/>
              <a:t>, ruled 235-238].  He, through ill-will towards the house of Alexander, since it consisted for the most part of believers, raised a persecution, ordering the leaders of the Church alone to be put to death, as being responsible for the teaching of the Gospel.” </a:t>
            </a:r>
          </a:p>
          <a:p>
            <a:pPr marL="0" indent="0">
              <a:buNone/>
            </a:pPr>
            <a:r>
              <a:rPr lang="en-US" sz="2400" dirty="0"/>
              <a:t>—Eusebius of Caesarea, </a:t>
            </a:r>
            <a:r>
              <a:rPr lang="en-US" sz="2400" i="1" dirty="0"/>
              <a:t>Ecclesiastical History</a:t>
            </a:r>
            <a:r>
              <a:rPr lang="en-US" sz="2400" dirty="0"/>
              <a:t> 6.28.1 </a:t>
            </a:r>
          </a:p>
        </p:txBody>
      </p:sp>
    </p:spTree>
    <p:extLst>
      <p:ext uri="{BB962C8B-B14F-4D97-AF65-F5344CB8AC3E}">
        <p14:creationId xmlns:p14="http://schemas.microsoft.com/office/powerpoint/2010/main" val="2400691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578"/>
            <a:ext cx="10131425" cy="968467"/>
          </a:xfrm>
        </p:spPr>
        <p:txBody>
          <a:bodyPr/>
          <a:lstStyle/>
          <a:p>
            <a:pPr algn="ctr"/>
            <a:r>
              <a:rPr lang="en-US" dirty="0"/>
              <a:t>Gordian I (159 –238 AD)</a:t>
            </a:r>
          </a:p>
        </p:txBody>
      </p:sp>
      <p:pic>
        <p:nvPicPr>
          <p:cNvPr id="4" name="Content Placeholder 3" descr="Gordian.jpg"/>
          <p:cNvPicPr>
            <a:picLocks noGrp="1" noChangeAspect="1"/>
          </p:cNvPicPr>
          <p:nvPr>
            <p:ph sz="quarter" idx="1"/>
          </p:nvPr>
        </p:nvPicPr>
        <p:blipFill>
          <a:blip r:embed="rId2" cstate="print"/>
          <a:stretch>
            <a:fillRect/>
          </a:stretch>
        </p:blipFill>
        <p:spPr>
          <a:xfrm>
            <a:off x="2440131" y="830424"/>
            <a:ext cx="6685208" cy="6006999"/>
          </a:xfrm>
        </p:spPr>
      </p:pic>
    </p:spTree>
    <p:extLst>
      <p:ext uri="{BB962C8B-B14F-4D97-AF65-F5344CB8AC3E}">
        <p14:creationId xmlns:p14="http://schemas.microsoft.com/office/powerpoint/2010/main" val="5995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9990-D465-4CCD-A9EC-32493B5D30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EF7FF0-B9BF-4962-ADD3-406EE250F388}"/>
              </a:ext>
            </a:extLst>
          </p:cNvPr>
          <p:cNvPicPr>
            <a:picLocks noGrp="1" noChangeAspect="1"/>
          </p:cNvPicPr>
          <p:nvPr>
            <p:ph idx="1"/>
          </p:nvPr>
        </p:nvPicPr>
        <p:blipFill>
          <a:blip r:embed="rId2"/>
          <a:stretch>
            <a:fillRect/>
          </a:stretch>
        </p:blipFill>
        <p:spPr>
          <a:xfrm>
            <a:off x="0" y="0"/>
            <a:ext cx="12191999" cy="6866461"/>
          </a:xfrm>
        </p:spPr>
      </p:pic>
    </p:spTree>
    <p:extLst>
      <p:ext uri="{BB962C8B-B14F-4D97-AF65-F5344CB8AC3E}">
        <p14:creationId xmlns:p14="http://schemas.microsoft.com/office/powerpoint/2010/main" val="396286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842429"/>
          </a:xfrm>
        </p:spPr>
        <p:txBody>
          <a:bodyPr>
            <a:normAutofit/>
          </a:bodyPr>
          <a:lstStyle/>
          <a:p>
            <a:pPr algn="ctr"/>
            <a:r>
              <a:rPr lang="en-US" dirty="0"/>
              <a:t>     Gordian II (192 –238 AD)</a:t>
            </a:r>
          </a:p>
        </p:txBody>
      </p:sp>
      <p:pic>
        <p:nvPicPr>
          <p:cNvPr id="4" name="Content Placeholder 3" descr="GordianusIIsest.jpg"/>
          <p:cNvPicPr>
            <a:picLocks noGrp="1" noChangeAspect="1"/>
          </p:cNvPicPr>
          <p:nvPr>
            <p:ph sz="quarter" idx="1"/>
          </p:nvPr>
        </p:nvPicPr>
        <p:blipFill>
          <a:blip r:embed="rId2" cstate="print"/>
          <a:stretch>
            <a:fillRect/>
          </a:stretch>
        </p:blipFill>
        <p:spPr>
          <a:xfrm>
            <a:off x="2901819" y="688765"/>
            <a:ext cx="6344817" cy="6146541"/>
          </a:xfrm>
        </p:spPr>
      </p:pic>
    </p:spTree>
    <p:extLst>
      <p:ext uri="{BB962C8B-B14F-4D97-AF65-F5344CB8AC3E}">
        <p14:creationId xmlns:p14="http://schemas.microsoft.com/office/powerpoint/2010/main" val="13476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4646"/>
            <a:ext cx="10131425" cy="1452530"/>
          </a:xfrm>
        </p:spPr>
        <p:txBody>
          <a:bodyPr>
            <a:normAutofit/>
          </a:bodyPr>
          <a:lstStyle/>
          <a:p>
            <a:pPr algn="ctr"/>
            <a:r>
              <a:rPr lang="en-US" dirty="0"/>
              <a:t>Marcus Julius </a:t>
            </a:r>
            <a:r>
              <a:rPr lang="en-US" dirty="0" err="1"/>
              <a:t>Philippus</a:t>
            </a:r>
            <a:r>
              <a:rPr lang="en-US" dirty="0"/>
              <a:t> (“Philip the Arab”)</a:t>
            </a:r>
            <a:br>
              <a:rPr lang="en-US" dirty="0"/>
            </a:br>
            <a:r>
              <a:rPr lang="en-US" dirty="0"/>
              <a:t>(204 – 249 AD)</a:t>
            </a:r>
          </a:p>
        </p:txBody>
      </p:sp>
      <p:pic>
        <p:nvPicPr>
          <p:cNvPr id="4" name="Content Placeholder 3" descr="philip-arab-basalt-head_410.jpg"/>
          <p:cNvPicPr>
            <a:picLocks noGrp="1" noChangeAspect="1"/>
          </p:cNvPicPr>
          <p:nvPr>
            <p:ph sz="quarter" idx="1"/>
          </p:nvPr>
        </p:nvPicPr>
        <p:blipFill>
          <a:blip r:embed="rId2" cstate="print"/>
          <a:stretch>
            <a:fillRect/>
          </a:stretch>
        </p:blipFill>
        <p:spPr>
          <a:xfrm>
            <a:off x="3124201" y="1354804"/>
            <a:ext cx="6057121" cy="5503197"/>
          </a:xfrm>
        </p:spPr>
      </p:pic>
    </p:spTree>
    <p:extLst>
      <p:ext uri="{BB962C8B-B14F-4D97-AF65-F5344CB8AC3E}">
        <p14:creationId xmlns:p14="http://schemas.microsoft.com/office/powerpoint/2010/main" val="98176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philip-arab-basalt-head_410.jpg"/>
          <p:cNvPicPr>
            <a:picLocks noChangeAspect="1"/>
          </p:cNvPicPr>
          <p:nvPr/>
        </p:nvPicPr>
        <p:blipFill rotWithShape="1">
          <a:blip r:embed="rId3" cstate="print">
            <a:alphaModFix amt="20000"/>
          </a:blip>
          <a:srcRect t="28532" r="-1" b="33781"/>
          <a:stretch/>
        </p:blipFill>
        <p:spPr>
          <a:xfrm>
            <a:off x="20" y="10"/>
            <a:ext cx="12191980" cy="6857990"/>
          </a:xfrm>
          <a:prstGeom prst="rect">
            <a:avLst/>
          </a:prstGeom>
        </p:spPr>
      </p:pic>
      <p:pic>
        <p:nvPicPr>
          <p:cNvPr id="14" name="Picture 13">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200025" y="609600"/>
            <a:ext cx="11896725" cy="1456267"/>
          </a:xfrm>
        </p:spPr>
        <p:txBody>
          <a:bodyPr>
            <a:normAutofit/>
          </a:bodyPr>
          <a:lstStyle/>
          <a:p>
            <a:pPr algn="ctr"/>
            <a:r>
              <a:rPr lang="en-US" sz="4000" dirty="0"/>
              <a:t>Marcus Julius </a:t>
            </a:r>
            <a:r>
              <a:rPr lang="en-US" sz="4000" dirty="0" err="1"/>
              <a:t>Philippus</a:t>
            </a:r>
            <a:r>
              <a:rPr lang="en-US" sz="4000" dirty="0"/>
              <a:t> (“Philip the Arab”)</a:t>
            </a:r>
            <a:br>
              <a:rPr lang="en-US" sz="4000" dirty="0"/>
            </a:br>
            <a:r>
              <a:rPr lang="en-US" sz="4000" dirty="0"/>
              <a:t>(204 – 249 AD)</a:t>
            </a:r>
          </a:p>
        </p:txBody>
      </p:sp>
      <p:sp>
        <p:nvSpPr>
          <p:cNvPr id="9" name="Content Placeholder 8"/>
          <p:cNvSpPr>
            <a:spLocks noGrp="1"/>
          </p:cNvSpPr>
          <p:nvPr>
            <p:ph idx="1"/>
          </p:nvPr>
        </p:nvSpPr>
        <p:spPr>
          <a:xfrm>
            <a:off x="3175" y="2142067"/>
            <a:ext cx="11988800" cy="4611158"/>
          </a:xfrm>
        </p:spPr>
        <p:txBody>
          <a:bodyPr>
            <a:normAutofit/>
          </a:bodyPr>
          <a:lstStyle/>
          <a:p>
            <a:pPr marL="0" indent="0" algn="just">
              <a:buNone/>
            </a:pPr>
            <a:r>
              <a:rPr lang="en-US" sz="2400" dirty="0"/>
              <a:t>“When after six whole years Gordian [Gordian III, ruled 238-244 AD], brought his government of the Romans to an end, Philip [ruled 244-249 AD] along with his son Philip, succeeded to the </a:t>
            </a:r>
            <a:r>
              <a:rPr lang="en-US" sz="2400" dirty="0" err="1"/>
              <a:t>principate</a:t>
            </a:r>
            <a:r>
              <a:rPr lang="en-US" sz="2400" dirty="0"/>
              <a:t>.  It is recorded that he, being a Christian, wished on the day of the last paschal vigil to share along with the multitude the prayers at the church, but was not permitted to enter by him who was then presiding, until he confessed and numbered himself among those who were reckoned to be in sin, and were occupying the place of penitence; for that otherwise, had he not done so, he would never have been received by [the presiding clergy] on account of the many charges made concerning him.  And it is said that he obeyed readily, displaying by his actions how genuine and pious was his disposition toward the fear of God.”</a:t>
            </a:r>
          </a:p>
          <a:p>
            <a:pPr marL="0" indent="0">
              <a:buNone/>
            </a:pPr>
            <a:r>
              <a:rPr lang="en-US" sz="2400" dirty="0"/>
              <a:t>										—Eusebius of Caesarea, </a:t>
            </a:r>
            <a:r>
              <a:rPr lang="en-US" sz="2400" i="1" dirty="0"/>
              <a:t>Ecclesiastical History </a:t>
            </a:r>
            <a:r>
              <a:rPr lang="en-US" sz="2400" dirty="0"/>
              <a:t>6.34</a:t>
            </a:r>
          </a:p>
        </p:txBody>
      </p:sp>
    </p:spTree>
    <p:extLst>
      <p:ext uri="{BB962C8B-B14F-4D97-AF65-F5344CB8AC3E}">
        <p14:creationId xmlns:p14="http://schemas.microsoft.com/office/powerpoint/2010/main" val="64594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569167"/>
          </a:xfrm>
        </p:spPr>
        <p:txBody>
          <a:bodyPr>
            <a:normAutofit fontScale="90000"/>
          </a:bodyPr>
          <a:lstStyle/>
          <a:p>
            <a:pPr algn="ctr"/>
            <a:r>
              <a:rPr lang="en-US"/>
              <a:t> C. Messius Quintus Decius Valerinus (201 – 251)</a:t>
            </a:r>
            <a:endParaRPr lang="en-US" dirty="0"/>
          </a:p>
        </p:txBody>
      </p:sp>
      <p:pic>
        <p:nvPicPr>
          <p:cNvPr id="4" name="Content Placeholder 3" descr="Decius.jpg"/>
          <p:cNvPicPr>
            <a:picLocks noGrp="1" noChangeAspect="1"/>
          </p:cNvPicPr>
          <p:nvPr>
            <p:ph sz="quarter" idx="1"/>
          </p:nvPr>
        </p:nvPicPr>
        <p:blipFill>
          <a:blip r:embed="rId2" cstate="print"/>
          <a:stretch>
            <a:fillRect/>
          </a:stretch>
        </p:blipFill>
        <p:spPr>
          <a:xfrm>
            <a:off x="2085391" y="535956"/>
            <a:ext cx="7319865" cy="6322044"/>
          </a:xfrm>
        </p:spPr>
      </p:pic>
    </p:spTree>
    <p:extLst>
      <p:ext uri="{BB962C8B-B14F-4D97-AF65-F5344CB8AC3E}">
        <p14:creationId xmlns:p14="http://schemas.microsoft.com/office/powerpoint/2010/main" val="212909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C4545EC5-3F22-4179-940A-11C8CFE446DE}"/>
              </a:ext>
            </a:extLst>
          </p:cNvPr>
          <p:cNvPicPr>
            <a:picLocks noChangeAspect="1"/>
          </p:cNvPicPr>
          <p:nvPr/>
        </p:nvPicPr>
        <p:blipFill rotWithShape="1">
          <a:blip r:embed="rId3">
            <a:extLst/>
          </a:blip>
          <a:srcRect t="19123" b="16957"/>
          <a:stretch/>
        </p:blipFill>
        <p:spPr>
          <a:xfrm>
            <a:off x="20" y="10"/>
            <a:ext cx="12191980" cy="6857990"/>
          </a:xfrm>
          <a:prstGeom prst="rect">
            <a:avLst/>
          </a:prstGeom>
        </p:spPr>
      </p:pic>
      <p:pic>
        <p:nvPicPr>
          <p:cNvPr id="22" name="Picture 21">
            <a:extLst>
              <a:ext uri="{FF2B5EF4-FFF2-40B4-BE49-F238E27FC236}">
                <a16:creationId xmlns:a16="http://schemas.microsoft.com/office/drawing/2014/main" id="{0C8B7D16-051E-4562-B872-ABF369C457C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Freeform 5">
            <a:extLst>
              <a:ext uri="{FF2B5EF4-FFF2-40B4-BE49-F238E27FC236}">
                <a16:creationId xmlns:a16="http://schemas.microsoft.com/office/drawing/2014/main" id="{ED10CF64-F588-4794-80E9-12CBA17849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380067" y="838200"/>
            <a:ext cx="9437159" cy="1227667"/>
          </a:xfrm>
        </p:spPr>
        <p:txBody>
          <a:bodyPr>
            <a:normAutofit/>
          </a:bodyPr>
          <a:lstStyle/>
          <a:p>
            <a:r>
              <a:rPr lang="en-US" dirty="0"/>
              <a:t>A certificate of sacrifice (</a:t>
            </a:r>
            <a:r>
              <a:rPr lang="en-US" dirty="0" err="1"/>
              <a:t>june</a:t>
            </a:r>
            <a:r>
              <a:rPr lang="en-US" dirty="0"/>
              <a:t> 26, 250 AD)</a:t>
            </a:r>
          </a:p>
        </p:txBody>
      </p:sp>
      <p:sp>
        <p:nvSpPr>
          <p:cNvPr id="12" name="Content Placeholder 11"/>
          <p:cNvSpPr>
            <a:spLocks noGrp="1"/>
          </p:cNvSpPr>
          <p:nvPr>
            <p:ph idx="1"/>
          </p:nvPr>
        </p:nvSpPr>
        <p:spPr>
          <a:xfrm>
            <a:off x="1380067" y="2006601"/>
            <a:ext cx="9437159" cy="3784600"/>
          </a:xfrm>
        </p:spPr>
        <p:txBody>
          <a:bodyPr>
            <a:normAutofit/>
          </a:bodyPr>
          <a:lstStyle/>
          <a:p>
            <a:pPr marL="0" indent="0">
              <a:buNone/>
            </a:pPr>
            <a:r>
              <a:rPr lang="en-US" dirty="0"/>
              <a:t>To the Commissioners of Sacrifices in the Village of Alexander’s Island, from Aurelius Diogenes, Son of </a:t>
            </a:r>
            <a:r>
              <a:rPr lang="en-US" dirty="0" err="1"/>
              <a:t>Satabus</a:t>
            </a:r>
            <a:r>
              <a:rPr lang="en-US" dirty="0"/>
              <a:t>, of the Village of Alexander’s Island, Aged 72; Scar on Right Eyebrow</a:t>
            </a:r>
          </a:p>
          <a:p>
            <a:pPr marL="0" indent="0">
              <a:buNone/>
            </a:pPr>
            <a:r>
              <a:rPr lang="en-US" dirty="0"/>
              <a:t>I have always sacrificed to the gods, and now in your presence, in accordance with the terms of the edict, I have done sacrifice and poured libations and tasted the sacrifices, and I request you to certify to this effect.  Farewell.</a:t>
            </a:r>
          </a:p>
          <a:p>
            <a:pPr marL="0" indent="0">
              <a:buNone/>
            </a:pPr>
            <a:r>
              <a:rPr lang="en-US" dirty="0"/>
              <a:t>Presented by me, Aurelius Diogenes: I certify that I witnessed his sacrifice, Aurelius </a:t>
            </a:r>
            <a:r>
              <a:rPr lang="en-US" dirty="0" err="1"/>
              <a:t>Syrus</a:t>
            </a:r>
            <a:r>
              <a:rPr lang="en-US" dirty="0"/>
              <a:t>. (</a:t>
            </a:r>
            <a:r>
              <a:rPr lang="en-US" i="1" dirty="0"/>
              <a:t>In different handwriting</a:t>
            </a:r>
            <a:r>
              <a:rPr lang="en-US" dirty="0"/>
              <a:t>) </a:t>
            </a:r>
          </a:p>
          <a:p>
            <a:pPr marL="0" indent="0">
              <a:buNone/>
            </a:pPr>
            <a:r>
              <a:rPr lang="en-US" dirty="0"/>
              <a:t>Dated the first year of the emperor Caesar Gaius </a:t>
            </a:r>
            <a:r>
              <a:rPr lang="en-US" dirty="0" err="1"/>
              <a:t>Messipus</a:t>
            </a:r>
            <a:r>
              <a:rPr lang="en-US" dirty="0"/>
              <a:t> Quintus </a:t>
            </a:r>
            <a:r>
              <a:rPr lang="en-US" dirty="0" err="1"/>
              <a:t>Trajanus</a:t>
            </a:r>
            <a:r>
              <a:rPr lang="en-US" dirty="0"/>
              <a:t> Decius, Pius, Felix, Augustus, the Second of </a:t>
            </a:r>
            <a:r>
              <a:rPr lang="en-US" dirty="0" err="1"/>
              <a:t>Epiph</a:t>
            </a:r>
            <a:r>
              <a:rPr lang="en-US" dirty="0"/>
              <a:t>. (June 26, 250 AD)</a:t>
            </a:r>
          </a:p>
        </p:txBody>
      </p:sp>
    </p:spTree>
    <p:extLst>
      <p:ext uri="{BB962C8B-B14F-4D97-AF65-F5344CB8AC3E}">
        <p14:creationId xmlns:p14="http://schemas.microsoft.com/office/powerpoint/2010/main" val="27519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1A98-5C08-4BC1-A11E-75ADE5095279}"/>
              </a:ext>
            </a:extLst>
          </p:cNvPr>
          <p:cNvSpPr>
            <a:spLocks noGrp="1"/>
          </p:cNvSpPr>
          <p:nvPr>
            <p:ph type="title"/>
          </p:nvPr>
        </p:nvSpPr>
        <p:spPr/>
        <p:txBody>
          <a:bodyPr>
            <a:normAutofit fontScale="90000"/>
          </a:bodyPr>
          <a:lstStyle/>
          <a:p>
            <a:r>
              <a:rPr lang="en-US" dirty="0"/>
              <a:t>Dionysius, </a:t>
            </a:r>
            <a:r>
              <a:rPr lang="en-US" i="1" dirty="0"/>
              <a:t>letter to </a:t>
            </a:r>
            <a:r>
              <a:rPr lang="en-US" i="1" dirty="0" err="1"/>
              <a:t>fabius</a:t>
            </a:r>
            <a:r>
              <a:rPr lang="en-US" i="1" dirty="0"/>
              <a:t>, bishop of Antioch </a:t>
            </a:r>
            <a:r>
              <a:rPr lang="en-US" dirty="0"/>
              <a:t>(c.250 AD) quoted by Eusebius in his </a:t>
            </a:r>
            <a:r>
              <a:rPr lang="en-US" i="1" dirty="0"/>
              <a:t>Ecclesiastical history </a:t>
            </a:r>
            <a:r>
              <a:rPr lang="en-US" dirty="0"/>
              <a:t>6.41.1,8-13</a:t>
            </a:r>
          </a:p>
        </p:txBody>
      </p:sp>
      <p:sp>
        <p:nvSpPr>
          <p:cNvPr id="3" name="Content Placeholder 2">
            <a:extLst>
              <a:ext uri="{FF2B5EF4-FFF2-40B4-BE49-F238E27FC236}">
                <a16:creationId xmlns:a16="http://schemas.microsoft.com/office/drawing/2014/main" id="{AA0AF6C8-FF19-44E6-9A5A-B28113B12E2A}"/>
              </a:ext>
            </a:extLst>
          </p:cNvPr>
          <p:cNvSpPr>
            <a:spLocks noGrp="1"/>
          </p:cNvSpPr>
          <p:nvPr>
            <p:ph idx="1"/>
          </p:nvPr>
        </p:nvSpPr>
        <p:spPr>
          <a:xfrm>
            <a:off x="257175" y="2142067"/>
            <a:ext cx="11687175" cy="4620683"/>
          </a:xfrm>
        </p:spPr>
        <p:txBody>
          <a:bodyPr>
            <a:normAutofit/>
          </a:bodyPr>
          <a:lstStyle/>
          <a:p>
            <a:pPr marL="0" indent="0" algn="just">
              <a:buNone/>
            </a:pPr>
            <a:r>
              <a:rPr lang="en-US" dirty="0"/>
              <a:t>“It was not with the imperial edict that the persecution began amongst us, but it preceded it by a whole year…And this state of things continued at its height for a long time.  But strife and civil war came upon wretched men and turned on themselves the fury of which we had been the object; and for a brief space we breathed again, since they had no time to indulge their anger against us.</a:t>
            </a:r>
          </a:p>
          <a:p>
            <a:pPr marL="0" indent="0" algn="just">
              <a:buNone/>
            </a:pPr>
            <a:r>
              <a:rPr lang="en-US" dirty="0"/>
              <a:t>Straightway, however, the news passed abroad of the change from that rule that had been more kindly to us, and great was the fear of threatened punishment that hung over us.  And, what is more, the edict arrived, and it was almost like that which was predicted by our Lord, well nigh the most terrible of all, so as, if possible, to cause to stumble even the elect.  Howsoever, that be, all cowered with fear.  And of many of the more eminent persons, some came forward immediately through fear, others in public positions were compelled to do so by their business, and others were dragged by those around them.  Called by name, they approached the impure and unholy sacrifices, some pale and trembling, as if they were not for sacrificing, but rather to be themselves the sacrifices and victims to the idols, so that the large crowd that stood around heaped mockery upon them, and it was evident that they were by nature cowards in everything, cowards both to die and to sacrifice.</a:t>
            </a:r>
          </a:p>
        </p:txBody>
      </p:sp>
    </p:spTree>
    <p:extLst>
      <p:ext uri="{BB962C8B-B14F-4D97-AF65-F5344CB8AC3E}">
        <p14:creationId xmlns:p14="http://schemas.microsoft.com/office/powerpoint/2010/main" val="58506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E53EDA-3B94-4F6B-9E86-D3BB9EBB96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0EFD79F-7790-479B-B7DB-BD0D8C101DD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625BC32-3986-4DB9-AA30-3FDB154E14C1}"/>
              </a:ext>
            </a:extLst>
          </p:cNvPr>
          <p:cNvSpPr>
            <a:spLocks noGrp="1"/>
          </p:cNvSpPr>
          <p:nvPr>
            <p:ph type="title"/>
          </p:nvPr>
        </p:nvSpPr>
        <p:spPr>
          <a:xfrm>
            <a:off x="685799" y="1150076"/>
            <a:ext cx="3659389" cy="4557849"/>
          </a:xfrm>
        </p:spPr>
        <p:txBody>
          <a:bodyPr>
            <a:normAutofit/>
          </a:bodyPr>
          <a:lstStyle/>
          <a:p>
            <a:pPr algn="r"/>
            <a:r>
              <a:rPr lang="en-US" i="1" dirty="0"/>
              <a:t>The history of the decline and fall of the roman empire </a:t>
            </a:r>
            <a:r>
              <a:rPr lang="en-US" dirty="0"/>
              <a:t>— Edward gibbon</a:t>
            </a:r>
            <a:endParaRPr lang="en-US"/>
          </a:p>
        </p:txBody>
      </p:sp>
      <p:sp>
        <p:nvSpPr>
          <p:cNvPr id="3" name="Content Placeholder 2">
            <a:extLst>
              <a:ext uri="{FF2B5EF4-FFF2-40B4-BE49-F238E27FC236}">
                <a16:creationId xmlns:a16="http://schemas.microsoft.com/office/drawing/2014/main" id="{99D1E2A2-3444-4C0C-A052-DC85C1B9D7A2}"/>
              </a:ext>
            </a:extLst>
          </p:cNvPr>
          <p:cNvSpPr>
            <a:spLocks noGrp="1"/>
          </p:cNvSpPr>
          <p:nvPr>
            <p:ph idx="1"/>
          </p:nvPr>
        </p:nvSpPr>
        <p:spPr>
          <a:xfrm>
            <a:off x="4988658" y="1150076"/>
            <a:ext cx="6517543" cy="4557849"/>
          </a:xfrm>
        </p:spPr>
        <p:txBody>
          <a:bodyPr>
            <a:normAutofit/>
          </a:bodyPr>
          <a:lstStyle/>
          <a:p>
            <a:pPr marL="0" indent="0">
              <a:buNone/>
            </a:pPr>
            <a:r>
              <a:rPr lang="en-US" dirty="0"/>
              <a:t>“In the second century of the Christian era, the empire of Rome comprehended the fairest part of the earth, and the most civilized portion of mankind.  The frontiers of that extensive monarchy were guarded by ancient renown and disciplined valor.  The gentle but powerful influence of laws and manners had gradually cemented the union of the provinces.  Their peaceful inhabitants enjoyed and abused the advantages of wealth and luxury.  The image of a free constitution was preserved with decent reverence: the Roman senate appeared to possess the sovereign authority, and devolved on the emperors all the executive powers of government…If a man were called to fix the period in the history of the world, during which the condition of the human race was most happy and prosperous, he would, without hesitation, name that which elapsed from the death of Domitian to the accession of Commodus.”</a:t>
            </a:r>
            <a:endParaRPr lang="en-US"/>
          </a:p>
        </p:txBody>
      </p:sp>
    </p:spTree>
    <p:extLst>
      <p:ext uri="{BB962C8B-B14F-4D97-AF65-F5344CB8AC3E}">
        <p14:creationId xmlns:p14="http://schemas.microsoft.com/office/powerpoint/2010/main" val="240400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1A98-5C08-4BC1-A11E-75ADE5095279}"/>
              </a:ext>
            </a:extLst>
          </p:cNvPr>
          <p:cNvSpPr>
            <a:spLocks noGrp="1"/>
          </p:cNvSpPr>
          <p:nvPr>
            <p:ph type="title"/>
          </p:nvPr>
        </p:nvSpPr>
        <p:spPr/>
        <p:txBody>
          <a:bodyPr>
            <a:normAutofit fontScale="90000"/>
          </a:bodyPr>
          <a:lstStyle/>
          <a:p>
            <a:r>
              <a:rPr lang="en-US" dirty="0"/>
              <a:t>Dionysius, </a:t>
            </a:r>
            <a:r>
              <a:rPr lang="en-US" i="1" dirty="0"/>
              <a:t>letter to </a:t>
            </a:r>
            <a:r>
              <a:rPr lang="en-US" i="1" dirty="0" err="1"/>
              <a:t>fabius</a:t>
            </a:r>
            <a:r>
              <a:rPr lang="en-US" i="1" dirty="0"/>
              <a:t>, bishop of Antioch </a:t>
            </a:r>
            <a:r>
              <a:rPr lang="en-US" dirty="0"/>
              <a:t>(c.250 AD) quoted by Eusebius in his </a:t>
            </a:r>
            <a:r>
              <a:rPr lang="en-US" i="1" dirty="0"/>
              <a:t>Ecclesiastical history </a:t>
            </a:r>
            <a:r>
              <a:rPr lang="en-US" dirty="0"/>
              <a:t>6.41.1,8-13</a:t>
            </a:r>
          </a:p>
        </p:txBody>
      </p:sp>
      <p:sp>
        <p:nvSpPr>
          <p:cNvPr id="3" name="Content Placeholder 2">
            <a:extLst>
              <a:ext uri="{FF2B5EF4-FFF2-40B4-BE49-F238E27FC236}">
                <a16:creationId xmlns:a16="http://schemas.microsoft.com/office/drawing/2014/main" id="{AA0AF6C8-FF19-44E6-9A5A-B28113B12E2A}"/>
              </a:ext>
            </a:extLst>
          </p:cNvPr>
          <p:cNvSpPr>
            <a:spLocks noGrp="1"/>
          </p:cNvSpPr>
          <p:nvPr>
            <p:ph idx="1"/>
          </p:nvPr>
        </p:nvSpPr>
        <p:spPr>
          <a:xfrm>
            <a:off x="257175" y="2142067"/>
            <a:ext cx="11687175" cy="4620683"/>
          </a:xfrm>
        </p:spPr>
        <p:txBody>
          <a:bodyPr>
            <a:normAutofit/>
          </a:bodyPr>
          <a:lstStyle/>
          <a:p>
            <a:pPr marL="0" indent="0" algn="just">
              <a:buNone/>
            </a:pPr>
            <a:r>
              <a:rPr lang="en-US" dirty="0"/>
              <a:t>But others ran eagerly towards the altars, affirming by their forwardness that they had not been Christians even formerly; concerning whom the Lord very truly predicted that they shall hardly be saved.  Of the rest, some followed one or other of these, others fled; some were captured, and of these some went as far as bonds and imprisonment, and certain, when they had been shut up for many days, then forswore themselves even before coming into court, while others, who remained firm for a certain time under tortures, subsequently gave in.”  </a:t>
            </a:r>
          </a:p>
        </p:txBody>
      </p:sp>
    </p:spTree>
    <p:extLst>
      <p:ext uri="{BB962C8B-B14F-4D97-AF65-F5344CB8AC3E}">
        <p14:creationId xmlns:p14="http://schemas.microsoft.com/office/powerpoint/2010/main" val="330798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5" y="0"/>
            <a:ext cx="11355355" cy="1371601"/>
          </a:xfrm>
        </p:spPr>
        <p:txBody>
          <a:bodyPr>
            <a:normAutofit/>
          </a:bodyPr>
          <a:lstStyle/>
          <a:p>
            <a:pPr algn="ctr"/>
            <a:r>
              <a:rPr lang="la-Latn" dirty="0"/>
              <a:t>Publius Licinius Valerianus Augustus</a:t>
            </a:r>
            <a:r>
              <a:rPr lang="en-US" dirty="0"/>
              <a:t> (“Valerian”) (200 – 260 AD)</a:t>
            </a:r>
          </a:p>
        </p:txBody>
      </p:sp>
      <p:pic>
        <p:nvPicPr>
          <p:cNvPr id="4" name="Content Placeholder 3" descr="valerian-head.jpg"/>
          <p:cNvPicPr>
            <a:picLocks noGrp="1" noChangeAspect="1"/>
          </p:cNvPicPr>
          <p:nvPr>
            <p:ph sz="quarter" idx="1"/>
          </p:nvPr>
        </p:nvPicPr>
        <p:blipFill>
          <a:blip r:embed="rId2" cstate="print"/>
          <a:stretch>
            <a:fillRect/>
          </a:stretch>
        </p:blipFill>
        <p:spPr>
          <a:xfrm>
            <a:off x="3004457" y="1216041"/>
            <a:ext cx="6466114" cy="5667472"/>
          </a:xfrm>
        </p:spPr>
      </p:pic>
    </p:spTree>
    <p:extLst>
      <p:ext uri="{BB962C8B-B14F-4D97-AF65-F5344CB8AC3E}">
        <p14:creationId xmlns:p14="http://schemas.microsoft.com/office/powerpoint/2010/main" val="66602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957527"/>
          </a:xfrm>
        </p:spPr>
        <p:txBody>
          <a:bodyPr/>
          <a:lstStyle/>
          <a:p>
            <a:pPr algn="ctr"/>
            <a:r>
              <a:rPr lang="en-US" dirty="0"/>
              <a:t>          </a:t>
            </a:r>
            <a:r>
              <a:rPr lang="en-US" dirty="0" err="1"/>
              <a:t>Gallienus</a:t>
            </a:r>
            <a:r>
              <a:rPr lang="en-US" dirty="0"/>
              <a:t> (218 – 268 AD)</a:t>
            </a:r>
          </a:p>
        </p:txBody>
      </p:sp>
      <p:pic>
        <p:nvPicPr>
          <p:cNvPr id="4" name="Content Placeholder 3" descr="Gallienus.jpg"/>
          <p:cNvPicPr>
            <a:picLocks noGrp="1" noChangeAspect="1"/>
          </p:cNvPicPr>
          <p:nvPr>
            <p:ph sz="quarter" idx="1"/>
          </p:nvPr>
        </p:nvPicPr>
        <p:blipFill>
          <a:blip r:embed="rId2" cstate="print"/>
          <a:stretch>
            <a:fillRect/>
          </a:stretch>
        </p:blipFill>
        <p:spPr>
          <a:xfrm>
            <a:off x="2631233" y="736260"/>
            <a:ext cx="6969967" cy="6121742"/>
          </a:xfrm>
        </p:spPr>
      </p:pic>
    </p:spTree>
    <p:extLst>
      <p:ext uri="{BB962C8B-B14F-4D97-AF65-F5344CB8AC3E}">
        <p14:creationId xmlns:p14="http://schemas.microsoft.com/office/powerpoint/2010/main" val="412034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FA82BDE5-98F6-4060-A02E-65D861BE5B27}"/>
              </a:ext>
            </a:extLst>
          </p:cNvPr>
          <p:cNvPicPr>
            <a:picLocks noChangeAspect="1"/>
          </p:cNvPicPr>
          <p:nvPr/>
        </p:nvPicPr>
        <p:blipFill rotWithShape="1">
          <a:blip r:embed="rId3"/>
          <a:srcRect l="3789" r="1334"/>
          <a:stretch/>
        </p:blipFill>
        <p:spPr>
          <a:xfrm>
            <a:off x="20" y="975"/>
            <a:ext cx="4635988" cy="6858000"/>
          </a:xfrm>
          <a:prstGeom prst="rect">
            <a:avLst/>
          </a:prstGeom>
        </p:spPr>
      </p:pic>
      <p:sp>
        <p:nvSpPr>
          <p:cNvPr id="2" name="Title 1">
            <a:extLst>
              <a:ext uri="{FF2B5EF4-FFF2-40B4-BE49-F238E27FC236}">
                <a16:creationId xmlns:a16="http://schemas.microsoft.com/office/drawing/2014/main" id="{38D7926C-241F-4A39-864B-C37A733CB1D5}"/>
              </a:ext>
            </a:extLst>
          </p:cNvPr>
          <p:cNvSpPr>
            <a:spLocks noGrp="1"/>
          </p:cNvSpPr>
          <p:nvPr>
            <p:ph type="title"/>
          </p:nvPr>
        </p:nvSpPr>
        <p:spPr>
          <a:xfrm>
            <a:off x="4955458" y="95251"/>
            <a:ext cx="6593075" cy="1562100"/>
          </a:xfrm>
        </p:spPr>
        <p:txBody>
          <a:bodyPr>
            <a:normAutofit/>
          </a:bodyPr>
          <a:lstStyle/>
          <a:p>
            <a:r>
              <a:rPr lang="en-US" i="1" dirty="0"/>
              <a:t>Epistle</a:t>
            </a:r>
            <a:r>
              <a:rPr lang="en-US" dirty="0"/>
              <a:t> 81 of Saint Cyprian of </a:t>
            </a:r>
            <a:r>
              <a:rPr lang="en-US" dirty="0" err="1"/>
              <a:t>carthage</a:t>
            </a:r>
            <a:r>
              <a:rPr lang="en-US" dirty="0"/>
              <a:t> (c. 257 AD)</a:t>
            </a:r>
          </a:p>
        </p:txBody>
      </p:sp>
      <p:sp>
        <p:nvSpPr>
          <p:cNvPr id="13" name="Content Placeholder 9"/>
          <p:cNvSpPr>
            <a:spLocks noGrp="1"/>
          </p:cNvSpPr>
          <p:nvPr>
            <p:ph idx="1"/>
          </p:nvPr>
        </p:nvSpPr>
        <p:spPr>
          <a:xfrm>
            <a:off x="4819650" y="1657351"/>
            <a:ext cx="7153275" cy="5200649"/>
          </a:xfrm>
        </p:spPr>
        <p:txBody>
          <a:bodyPr>
            <a:normAutofit lnSpcReduction="10000"/>
          </a:bodyPr>
          <a:lstStyle/>
          <a:p>
            <a:pPr marL="0" indent="0">
              <a:buNone/>
            </a:pPr>
            <a:r>
              <a:rPr lang="en-US" dirty="0"/>
              <a:t>“Valerian had sent a rescript to the Senate, to the effect that bishops and presbyters and deacons should immediately be punished; but that senators, and men of importance, and Roman knights, should lose their dignity, and moreover be deprived of their property; and if, when their means were taken away, they should persist in being Christians, then they should also lose their heads; but that matrons should be deprived of their property, and sent into banishment. Moreover, people of Caesar's household, whoever of them had either confessed before, or should now confess, should have their property confiscated, and should be sent in chains by assignment to Caesar's estates. The Emperor Valerian also added to this address a copy of the letters which he sent to the presidents of the provinces concerning us; which letters we are daily hoping will come, waiting according to the strength of our faith for the endurance of suffering, and expecting from the help and mercy of the Lord the crown of eternal life. But know that </a:t>
            </a:r>
            <a:r>
              <a:rPr lang="en-US" dirty="0" err="1"/>
              <a:t>Xistus</a:t>
            </a:r>
            <a:r>
              <a:rPr lang="en-US" dirty="0"/>
              <a:t> was martyred in the cemetery on the eighth day of the Ides of August, and with him four deacons. Moreover, the prefects in the City are daily urging on this persecution; so that, if any are presented to them, they are martyred, and their property claimed by the treasury.”</a:t>
            </a:r>
          </a:p>
          <a:p>
            <a:pPr marL="0" indent="0">
              <a:buNone/>
            </a:pPr>
            <a:endParaRPr lang="en-US" dirty="0"/>
          </a:p>
        </p:txBody>
      </p:sp>
    </p:spTree>
    <p:extLst>
      <p:ext uri="{BB962C8B-B14F-4D97-AF65-F5344CB8AC3E}">
        <p14:creationId xmlns:p14="http://schemas.microsoft.com/office/powerpoint/2010/main" val="311893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FA82BDE5-98F6-4060-A02E-65D861BE5B27}"/>
              </a:ext>
            </a:extLst>
          </p:cNvPr>
          <p:cNvPicPr>
            <a:picLocks noChangeAspect="1"/>
          </p:cNvPicPr>
          <p:nvPr/>
        </p:nvPicPr>
        <p:blipFill rotWithShape="1">
          <a:blip r:embed="rId3"/>
          <a:srcRect l="3789" r="1334"/>
          <a:stretch/>
        </p:blipFill>
        <p:spPr>
          <a:xfrm>
            <a:off x="20" y="975"/>
            <a:ext cx="4635988" cy="6858000"/>
          </a:xfrm>
          <a:prstGeom prst="rect">
            <a:avLst/>
          </a:prstGeom>
        </p:spPr>
      </p:pic>
      <p:sp>
        <p:nvSpPr>
          <p:cNvPr id="2" name="Title 1">
            <a:extLst>
              <a:ext uri="{FF2B5EF4-FFF2-40B4-BE49-F238E27FC236}">
                <a16:creationId xmlns:a16="http://schemas.microsoft.com/office/drawing/2014/main" id="{38D7926C-241F-4A39-864B-C37A733CB1D5}"/>
              </a:ext>
            </a:extLst>
          </p:cNvPr>
          <p:cNvSpPr>
            <a:spLocks noGrp="1"/>
          </p:cNvSpPr>
          <p:nvPr>
            <p:ph type="title"/>
          </p:nvPr>
        </p:nvSpPr>
        <p:spPr>
          <a:xfrm>
            <a:off x="4955458" y="95251"/>
            <a:ext cx="6593075" cy="1562100"/>
          </a:xfrm>
        </p:spPr>
        <p:txBody>
          <a:bodyPr>
            <a:normAutofit/>
          </a:bodyPr>
          <a:lstStyle/>
          <a:p>
            <a:r>
              <a:rPr lang="en-US" i="1" dirty="0"/>
              <a:t>Epistle</a:t>
            </a:r>
            <a:r>
              <a:rPr lang="en-US" dirty="0"/>
              <a:t> 81 of Saint Cyprian of </a:t>
            </a:r>
            <a:r>
              <a:rPr lang="en-US" dirty="0" err="1"/>
              <a:t>carthage</a:t>
            </a:r>
            <a:r>
              <a:rPr lang="en-US" dirty="0"/>
              <a:t> (c. 257 AD)</a:t>
            </a:r>
          </a:p>
        </p:txBody>
      </p:sp>
      <p:sp>
        <p:nvSpPr>
          <p:cNvPr id="13" name="Content Placeholder 9"/>
          <p:cNvSpPr>
            <a:spLocks noGrp="1"/>
          </p:cNvSpPr>
          <p:nvPr>
            <p:ph idx="1"/>
          </p:nvPr>
        </p:nvSpPr>
        <p:spPr>
          <a:xfrm>
            <a:off x="4819650" y="1657351"/>
            <a:ext cx="7153275" cy="5200649"/>
          </a:xfrm>
        </p:spPr>
        <p:txBody>
          <a:bodyPr>
            <a:normAutofit/>
          </a:bodyPr>
          <a:lstStyle/>
          <a:p>
            <a:pPr marL="0" indent="0">
              <a:buNone/>
            </a:pPr>
            <a:r>
              <a:rPr lang="en-US" dirty="0"/>
              <a:t> “I beg that these things may be made known by your means to the rest of our colleagues, that everywhere, by their exhortation, the brotherhood may be strengthened and prepared for the spiritual conflict, that every one of us may think less of death than of immortality; and, dedicated to the Lord, with full faith and entire courage, may rejoice rather than fear in this confession, wherein they know that the soldiers of God and Christ are not slain, but crowned. I bid you, dearest brother, ever heartily farewell in the Lord.”</a:t>
            </a:r>
          </a:p>
        </p:txBody>
      </p:sp>
    </p:spTree>
    <p:extLst>
      <p:ext uri="{BB962C8B-B14F-4D97-AF65-F5344CB8AC3E}">
        <p14:creationId xmlns:p14="http://schemas.microsoft.com/office/powerpoint/2010/main" val="789506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DC41-1A8E-45C7-9EEC-AF3135B8AEE6}"/>
              </a:ext>
            </a:extLst>
          </p:cNvPr>
          <p:cNvSpPr>
            <a:spLocks noGrp="1"/>
          </p:cNvSpPr>
          <p:nvPr>
            <p:ph type="title"/>
          </p:nvPr>
        </p:nvSpPr>
        <p:spPr/>
        <p:txBody>
          <a:bodyPr>
            <a:normAutofit fontScale="90000"/>
          </a:bodyPr>
          <a:lstStyle/>
          <a:p>
            <a:pPr algn="ctr"/>
            <a:r>
              <a:rPr lang="en-US" dirty="0"/>
              <a:t>Saint Dionysius, bishop of Alexandria, </a:t>
            </a:r>
            <a:r>
              <a:rPr lang="en-US" i="1" dirty="0"/>
              <a:t>letter to </a:t>
            </a:r>
            <a:r>
              <a:rPr lang="en-US" i="1" dirty="0" err="1"/>
              <a:t>hermammon</a:t>
            </a:r>
            <a:r>
              <a:rPr lang="en-US" dirty="0"/>
              <a:t> (257 AD) quoted in </a:t>
            </a:r>
            <a:r>
              <a:rPr lang="en-US" dirty="0" err="1"/>
              <a:t>eusebius</a:t>
            </a:r>
            <a:r>
              <a:rPr lang="en-US" dirty="0"/>
              <a:t>’ </a:t>
            </a:r>
            <a:r>
              <a:rPr lang="en-US" i="1" dirty="0"/>
              <a:t>ecclesiastical history </a:t>
            </a:r>
            <a:r>
              <a:rPr lang="en-US" dirty="0"/>
              <a:t>7.10.1-4</a:t>
            </a:r>
          </a:p>
        </p:txBody>
      </p:sp>
      <p:sp>
        <p:nvSpPr>
          <p:cNvPr id="3" name="Content Placeholder 2">
            <a:extLst>
              <a:ext uri="{FF2B5EF4-FFF2-40B4-BE49-F238E27FC236}">
                <a16:creationId xmlns:a16="http://schemas.microsoft.com/office/drawing/2014/main" id="{A8AE439A-F30A-44AF-8919-B022D05A5945}"/>
              </a:ext>
            </a:extLst>
          </p:cNvPr>
          <p:cNvSpPr>
            <a:spLocks noGrp="1"/>
          </p:cNvSpPr>
          <p:nvPr>
            <p:ph idx="1"/>
          </p:nvPr>
        </p:nvSpPr>
        <p:spPr>
          <a:xfrm>
            <a:off x="161925" y="2142067"/>
            <a:ext cx="11963400" cy="4601633"/>
          </a:xfrm>
        </p:spPr>
        <p:txBody>
          <a:bodyPr>
            <a:normAutofit/>
          </a:bodyPr>
          <a:lstStyle/>
          <a:p>
            <a:pPr marL="0" indent="0">
              <a:buNone/>
            </a:pPr>
            <a:r>
              <a:rPr lang="en-US" dirty="0"/>
              <a:t>“And to John also it is likewise revealed: ‘and there was given to him,’ says he, ‘a mouth speaking great things and blasphemy, and there was given to him authority and forty and two months.’ One may wonder at both of these things under Valerian, and of them note especially the nature of his previous conduct, how mild and friendly he was to the men of God.  For not a single one of the emperors before him was so kindly and favorably disposed towards them, not even those who were said to have been openly Christians, as he manifestly was, when he received them at the beginning of in the most intimate and friendly manner; indeed, all his house had been filled with godly persons, and was a church of God.  But the master and ruler of the synagogue of the Egyptian magicians [</a:t>
            </a:r>
            <a:r>
              <a:rPr lang="en-US" dirty="0" err="1"/>
              <a:t>Macrianus</a:t>
            </a:r>
            <a:r>
              <a:rPr lang="en-US" dirty="0"/>
              <a:t>, one of Valerian’s ablest generals] persuaded him to get rid of them, bidding him slay and pursue the pure and holy men, as being rivals and hinderers of his abominable and disgusting incantations (for indeed they are and were capable by their presence and sight, and by merely breathing on them and uttering words, of scattering the designs of the baneful demons).  And he advised him to perform unhallowed rites, and abominable juggleries and ill-omened sacrifices, such as cutting the throats of wretched boys and sacrificing children of hapless parents and opening up entrails of new-born babes, and cutting up and mincing the handiwork of God, as if all this would bring them divine favor.” </a:t>
            </a:r>
          </a:p>
        </p:txBody>
      </p:sp>
    </p:spTree>
    <p:extLst>
      <p:ext uri="{BB962C8B-B14F-4D97-AF65-F5344CB8AC3E}">
        <p14:creationId xmlns:p14="http://schemas.microsoft.com/office/powerpoint/2010/main" val="4022205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61579193-9860-48A7-B2B1-B3CF6981545E}"/>
              </a:ext>
            </a:extLst>
          </p:cNvPr>
          <p:cNvPicPr>
            <a:picLocks noChangeAspect="1"/>
          </p:cNvPicPr>
          <p:nvPr/>
        </p:nvPicPr>
        <p:blipFill rotWithShape="1">
          <a:blip r:embed="rId3">
            <a:alphaModFix amt="20000"/>
          </a:blip>
          <a:srcRect t="11563" b="976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72A95BC-03E4-4130-9A4B-0852C234C492}"/>
              </a:ext>
            </a:extLst>
          </p:cNvPr>
          <p:cNvSpPr>
            <a:spLocks noGrp="1"/>
          </p:cNvSpPr>
          <p:nvPr>
            <p:ph type="title"/>
          </p:nvPr>
        </p:nvSpPr>
        <p:spPr>
          <a:xfrm>
            <a:off x="685801" y="609600"/>
            <a:ext cx="10131425" cy="1456267"/>
          </a:xfrm>
        </p:spPr>
        <p:txBody>
          <a:bodyPr>
            <a:normAutofit/>
          </a:bodyPr>
          <a:lstStyle/>
          <a:p>
            <a:pPr algn="ctr"/>
            <a:r>
              <a:rPr lang="en-US" i="1" dirty="0"/>
              <a:t>De </a:t>
            </a:r>
            <a:r>
              <a:rPr lang="en-US" i="1" dirty="0" err="1"/>
              <a:t>Mortibus</a:t>
            </a:r>
            <a:r>
              <a:rPr lang="en-US" i="1" dirty="0"/>
              <a:t> </a:t>
            </a:r>
            <a:r>
              <a:rPr lang="en-US" i="1" dirty="0" err="1"/>
              <a:t>persecutorum</a:t>
            </a:r>
            <a:br>
              <a:rPr lang="en-US" i="1" dirty="0"/>
            </a:br>
            <a:r>
              <a:rPr lang="en-US" dirty="0"/>
              <a:t>—</a:t>
            </a:r>
            <a:r>
              <a:rPr lang="en-US" dirty="0" err="1"/>
              <a:t>Lactantius</a:t>
            </a:r>
            <a:endParaRPr lang="en-US" dirty="0"/>
          </a:p>
        </p:txBody>
      </p:sp>
      <p:sp>
        <p:nvSpPr>
          <p:cNvPr id="10" name="Content Placeholder 9"/>
          <p:cNvSpPr>
            <a:spLocks noGrp="1"/>
          </p:cNvSpPr>
          <p:nvPr>
            <p:ph idx="1"/>
          </p:nvPr>
        </p:nvSpPr>
        <p:spPr>
          <a:xfrm>
            <a:off x="438539" y="2142067"/>
            <a:ext cx="11485983" cy="4473337"/>
          </a:xfrm>
        </p:spPr>
        <p:txBody>
          <a:bodyPr>
            <a:normAutofit/>
          </a:bodyPr>
          <a:lstStyle/>
          <a:p>
            <a:pPr marL="0" indent="0" algn="just">
              <a:buNone/>
            </a:pPr>
            <a:r>
              <a:rPr lang="en-US" dirty="0"/>
              <a:t>“Presently Valerian also, in a mood alike, frantic, lifted up his impious hands to assault God, and, although his time was short, shed much righteous blood.  But God punished him in a new and extraordinary manner, that it might be a lesson to future ages that the adversaries of Heaven always receive the just recompense of their iniquities.  He, having been made prisoner by the Persians, lost not only that power which he had exercised without moderation, but also the liberty of which he had deprived others; and he wasted the remainder of his days in the vilest condition of slavery: for </a:t>
            </a:r>
            <a:r>
              <a:rPr lang="en-US" dirty="0" err="1"/>
              <a:t>Shapur</a:t>
            </a:r>
            <a:r>
              <a:rPr lang="en-US" dirty="0"/>
              <a:t>, the king of the Persians, who had made him prisoner, whenever he chose to get into his carriage or to mount on horseback, commanded the Roman to stoop and present his back; then, setting his foot on the shoulders of Valerian, he said, with a smile of reproach, ‘</a:t>
            </a:r>
            <a:r>
              <a:rPr lang="en-US" i="1" dirty="0"/>
              <a:t>This</a:t>
            </a:r>
            <a:r>
              <a:rPr lang="en-US" dirty="0"/>
              <a:t> is true, and not what the Romans delineate on board or plaster.’” </a:t>
            </a:r>
          </a:p>
          <a:p>
            <a:endParaRPr lang="en-US" dirty="0"/>
          </a:p>
        </p:txBody>
      </p:sp>
    </p:spTree>
    <p:extLst>
      <p:ext uri="{BB962C8B-B14F-4D97-AF65-F5344CB8AC3E}">
        <p14:creationId xmlns:p14="http://schemas.microsoft.com/office/powerpoint/2010/main" val="133701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a:extLst>
              <a:ext uri="{FF2B5EF4-FFF2-40B4-BE49-F238E27FC236}">
                <a16:creationId xmlns:a16="http://schemas.microsoft.com/office/drawing/2014/main" id="{57140B38-0EE6-4A4D-B39F-6B862623AFC7}"/>
              </a:ext>
            </a:extLst>
          </p:cNvPr>
          <p:cNvPicPr>
            <a:picLocks noChangeAspect="1"/>
          </p:cNvPicPr>
          <p:nvPr/>
        </p:nvPicPr>
        <p:blipFill rotWithShape="1">
          <a:blip r:embed="rId3">
            <a:alphaModFix amt="20000"/>
          </a:blip>
          <a:srcRect t="11563" b="976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9033378-0C5F-4141-82FB-28AA79FB306C}"/>
              </a:ext>
            </a:extLst>
          </p:cNvPr>
          <p:cNvSpPr>
            <a:spLocks noGrp="1"/>
          </p:cNvSpPr>
          <p:nvPr>
            <p:ph type="title"/>
          </p:nvPr>
        </p:nvSpPr>
        <p:spPr>
          <a:xfrm>
            <a:off x="685801" y="609600"/>
            <a:ext cx="10131425" cy="1456267"/>
          </a:xfrm>
        </p:spPr>
        <p:txBody>
          <a:bodyPr>
            <a:normAutofit/>
          </a:bodyPr>
          <a:lstStyle/>
          <a:p>
            <a:endParaRPr lang="en-US"/>
          </a:p>
        </p:txBody>
      </p:sp>
      <p:sp>
        <p:nvSpPr>
          <p:cNvPr id="14" name="Content Placeholder 9"/>
          <p:cNvSpPr>
            <a:spLocks noGrp="1"/>
          </p:cNvSpPr>
          <p:nvPr>
            <p:ph idx="1"/>
          </p:nvPr>
        </p:nvSpPr>
        <p:spPr>
          <a:xfrm>
            <a:off x="685801" y="2142067"/>
            <a:ext cx="10131425" cy="3649133"/>
          </a:xfrm>
        </p:spPr>
        <p:txBody>
          <a:bodyPr>
            <a:normAutofit/>
          </a:bodyPr>
          <a:lstStyle/>
          <a:p>
            <a:endParaRPr lang="en-US"/>
          </a:p>
        </p:txBody>
      </p:sp>
    </p:spTree>
    <p:extLst>
      <p:ext uri="{BB962C8B-B14F-4D97-AF65-F5344CB8AC3E}">
        <p14:creationId xmlns:p14="http://schemas.microsoft.com/office/powerpoint/2010/main" val="3147576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61579193-9860-48A7-B2B1-B3CF6981545E}"/>
              </a:ext>
            </a:extLst>
          </p:cNvPr>
          <p:cNvPicPr>
            <a:picLocks noChangeAspect="1"/>
          </p:cNvPicPr>
          <p:nvPr/>
        </p:nvPicPr>
        <p:blipFill rotWithShape="1">
          <a:blip r:embed="rId3">
            <a:alphaModFix amt="20000"/>
          </a:blip>
          <a:srcRect t="11563" b="9766"/>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72A95BC-03E4-4130-9A4B-0852C234C492}"/>
              </a:ext>
            </a:extLst>
          </p:cNvPr>
          <p:cNvSpPr>
            <a:spLocks noGrp="1"/>
          </p:cNvSpPr>
          <p:nvPr>
            <p:ph type="title"/>
          </p:nvPr>
        </p:nvSpPr>
        <p:spPr>
          <a:xfrm>
            <a:off x="685801" y="609600"/>
            <a:ext cx="10131425" cy="1456267"/>
          </a:xfrm>
        </p:spPr>
        <p:txBody>
          <a:bodyPr>
            <a:normAutofit/>
          </a:bodyPr>
          <a:lstStyle/>
          <a:p>
            <a:pPr algn="ctr"/>
            <a:r>
              <a:rPr lang="en-US" i="1" dirty="0"/>
              <a:t>De </a:t>
            </a:r>
            <a:r>
              <a:rPr lang="en-US" i="1" dirty="0" err="1"/>
              <a:t>Mortibus</a:t>
            </a:r>
            <a:r>
              <a:rPr lang="en-US" i="1" dirty="0"/>
              <a:t> </a:t>
            </a:r>
            <a:r>
              <a:rPr lang="en-US" i="1" dirty="0" err="1"/>
              <a:t>persecutorum</a:t>
            </a:r>
            <a:br>
              <a:rPr lang="en-US" i="1" dirty="0"/>
            </a:br>
            <a:r>
              <a:rPr lang="en-US" dirty="0"/>
              <a:t>—</a:t>
            </a:r>
            <a:r>
              <a:rPr lang="en-US" dirty="0" err="1"/>
              <a:t>Lactantius</a:t>
            </a:r>
            <a:endParaRPr lang="en-US" dirty="0"/>
          </a:p>
        </p:txBody>
      </p:sp>
      <p:sp>
        <p:nvSpPr>
          <p:cNvPr id="10" name="Content Placeholder 9"/>
          <p:cNvSpPr>
            <a:spLocks noGrp="1"/>
          </p:cNvSpPr>
          <p:nvPr>
            <p:ph idx="1"/>
          </p:nvPr>
        </p:nvSpPr>
        <p:spPr>
          <a:xfrm>
            <a:off x="685801" y="2142067"/>
            <a:ext cx="11042779" cy="4712361"/>
          </a:xfrm>
        </p:spPr>
        <p:txBody>
          <a:bodyPr>
            <a:normAutofit/>
          </a:bodyPr>
          <a:lstStyle/>
          <a:p>
            <a:pPr marL="0" indent="0" algn="just">
              <a:buNone/>
            </a:pPr>
            <a:r>
              <a:rPr lang="en-US" dirty="0"/>
              <a:t>“Valerian lived for a considerable time under the well-merited insults of his conqueror; so that the Roman name remained long the scoff and derision of the barbarians: and this also was added to the severity of his punishment, that although he had an emperor for his son, he found no one to revenge his captivity and most abject and servile state; neither indeed was he ever demanded back.  Afterward, when he had finished this shameful life under so great dishonor, he was flayed, and his skin, stripped from the flesh, was dyed with vermilion, and placed in the temple of the gods of the barbarians, that the remembrance of a triumph so signal might be perpetuated, and that this spectacle might always be exhibited to our ambassadors, as an admonition to the Romans, that, beholding the spoils of their captive emperor in a Persian temple, they should not place too great confidence in their own strength.” </a:t>
            </a:r>
          </a:p>
          <a:p>
            <a:endParaRPr lang="en-US" dirty="0"/>
          </a:p>
        </p:txBody>
      </p:sp>
    </p:spTree>
    <p:extLst>
      <p:ext uri="{BB962C8B-B14F-4D97-AF65-F5344CB8AC3E}">
        <p14:creationId xmlns:p14="http://schemas.microsoft.com/office/powerpoint/2010/main" val="1778917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84BD-A849-4FF2-AEF2-3F8D88CCB3B5}"/>
              </a:ext>
            </a:extLst>
          </p:cNvPr>
          <p:cNvSpPr>
            <a:spLocks noGrp="1"/>
          </p:cNvSpPr>
          <p:nvPr>
            <p:ph type="title"/>
          </p:nvPr>
        </p:nvSpPr>
        <p:spPr/>
        <p:txBody>
          <a:bodyPr/>
          <a:lstStyle/>
          <a:p>
            <a:r>
              <a:rPr lang="en-US" dirty="0"/>
              <a:t>Novack, </a:t>
            </a:r>
            <a:r>
              <a:rPr lang="en-US" dirty="0" err="1"/>
              <a:t>r.m</a:t>
            </a:r>
            <a:r>
              <a:rPr lang="en-US" dirty="0"/>
              <a:t>. (2001) </a:t>
            </a:r>
            <a:r>
              <a:rPr lang="en-US" i="1" dirty="0"/>
              <a:t>Christianity and the roman empire</a:t>
            </a:r>
            <a:r>
              <a:rPr lang="en-US" dirty="0"/>
              <a:t>, pg. 127.</a:t>
            </a:r>
          </a:p>
        </p:txBody>
      </p:sp>
      <p:sp>
        <p:nvSpPr>
          <p:cNvPr id="3" name="Content Placeholder 2">
            <a:extLst>
              <a:ext uri="{FF2B5EF4-FFF2-40B4-BE49-F238E27FC236}">
                <a16:creationId xmlns:a16="http://schemas.microsoft.com/office/drawing/2014/main" id="{36A59F0D-4437-4CC1-AF74-41A753EF5FE0}"/>
              </a:ext>
            </a:extLst>
          </p:cNvPr>
          <p:cNvSpPr>
            <a:spLocks noGrp="1"/>
          </p:cNvSpPr>
          <p:nvPr>
            <p:ph idx="1"/>
          </p:nvPr>
        </p:nvSpPr>
        <p:spPr>
          <a:xfrm>
            <a:off x="326571" y="2142067"/>
            <a:ext cx="11625943" cy="4436015"/>
          </a:xfrm>
        </p:spPr>
        <p:txBody>
          <a:bodyPr>
            <a:normAutofit/>
          </a:bodyPr>
          <a:lstStyle/>
          <a:p>
            <a:pPr marL="0" indent="0">
              <a:buNone/>
            </a:pPr>
            <a:r>
              <a:rPr lang="en-US" dirty="0"/>
              <a:t>“Valerian’s persecution was the earliest known attempt by the Roman government to attack Christianity as an institution rather than merely as a collection of individuals; the Roman officials closed the churches and persecuted the clergy as leaders of the faith, rather than merely as Christians.  Moreover, as Saint Cyprian’s letter indicates, the persecution also seems to have been the first official instance of refusing to pardon in full those Christians who recanted.  Thus Valerian’s persecution reflected a growing perception that Christianity was becoming a potentially serious political and social threat to the Roman government and the emperor’s authority.  </a:t>
            </a:r>
          </a:p>
          <a:p>
            <a:pPr marL="0" indent="0">
              <a:buNone/>
            </a:pPr>
            <a:r>
              <a:rPr lang="en-US" dirty="0"/>
              <a:t>The edicts of Valerian were widely evaded by Christians through bribery and the cooperation of local officials, many of whom refused to enforce the edicts.  Saint Cyprian himself was able to hide from the authorities during the first wave of persecution.  However, Cyprian, who was familiar with the yearly circuit that the Roman governor traveled through the province of Africa, was merely waiting until the governor came to Carthage before surrendering, in order that his martyrdom might occur before his own congregation.”</a:t>
            </a:r>
          </a:p>
        </p:txBody>
      </p:sp>
    </p:spTree>
    <p:extLst>
      <p:ext uri="{BB962C8B-B14F-4D97-AF65-F5344CB8AC3E}">
        <p14:creationId xmlns:p14="http://schemas.microsoft.com/office/powerpoint/2010/main" val="231733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F84980F-52B3-495C-9048-928002E00500}"/>
              </a:ext>
            </a:extLst>
          </p:cNvPr>
          <p:cNvPicPr>
            <a:picLocks noChangeAspect="1"/>
          </p:cNvPicPr>
          <p:nvPr/>
        </p:nvPicPr>
        <p:blipFill rotWithShape="1">
          <a:blip r:embed="rId2">
            <a:alphaModFix amt="25000"/>
            <a:extLst/>
          </a:blip>
          <a:srcRect t="4307" b="11423"/>
          <a:stretch/>
        </p:blipFill>
        <p:spPr>
          <a:xfrm>
            <a:off x="20" y="10"/>
            <a:ext cx="12191980" cy="6857990"/>
          </a:xfrm>
          <a:prstGeom prst="rect">
            <a:avLst/>
          </a:prstGeom>
        </p:spPr>
      </p:pic>
      <p:pic>
        <p:nvPicPr>
          <p:cNvPr id="22" name="Picture 21">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7FA3048E-BF42-4F56-A422-4666689A55EA}"/>
              </a:ext>
            </a:extLst>
          </p:cNvPr>
          <p:cNvSpPr>
            <a:spLocks noGrp="1"/>
          </p:cNvSpPr>
          <p:nvPr>
            <p:ph type="title"/>
          </p:nvPr>
        </p:nvSpPr>
        <p:spPr>
          <a:xfrm>
            <a:off x="685801" y="609600"/>
            <a:ext cx="10131425" cy="1456267"/>
          </a:xfrm>
        </p:spPr>
        <p:txBody>
          <a:bodyPr>
            <a:normAutofit/>
          </a:bodyPr>
          <a:lstStyle/>
          <a:p>
            <a:pPr algn="ctr"/>
            <a:r>
              <a:rPr lang="en-US" dirty="0"/>
              <a:t>Contradictory evidence for persecution under Septimius </a:t>
            </a:r>
            <a:r>
              <a:rPr lang="en-US" dirty="0" err="1"/>
              <a:t>severus</a:t>
            </a:r>
            <a:r>
              <a:rPr lang="en-US" dirty="0"/>
              <a:t> (145-211 AD) </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dirty="0"/>
              <a:t>“[In 202, Septimius Severus promoted] his eldest son, and appointed him consul as a colleague to himself; and without further delay, while still in Syria, the two entered upon their consulship.  After this, having first raised his soldiers’ pay, he turned his steps toward Alexandria, and while on his way thither, he conferred numerous rights upon communities of Palestine. He forbade conversion to Judaism under heavy penalties, and enacted a similar law in regard to the Christians.  He then gave the Alexandrians the privilege of a local senate, for they were still without any public council.” </a:t>
            </a:r>
          </a:p>
          <a:p>
            <a:pPr marL="0" indent="0">
              <a:buNone/>
            </a:pPr>
            <a:r>
              <a:rPr lang="en-US" dirty="0"/>
              <a:t>										—</a:t>
            </a:r>
            <a:r>
              <a:rPr lang="en-US" i="1" dirty="0" err="1"/>
              <a:t>Scriptores</a:t>
            </a:r>
            <a:r>
              <a:rPr lang="en-US" i="1" dirty="0"/>
              <a:t> </a:t>
            </a:r>
            <a:r>
              <a:rPr lang="en-US" i="1" dirty="0" err="1"/>
              <a:t>Historiae</a:t>
            </a:r>
            <a:r>
              <a:rPr lang="en-US" i="1" dirty="0"/>
              <a:t> </a:t>
            </a:r>
            <a:r>
              <a:rPr lang="en-US" i="1" dirty="0" err="1"/>
              <a:t>Augustae</a:t>
            </a:r>
            <a:r>
              <a:rPr lang="en-US" i="1" dirty="0"/>
              <a:t>, Vita </a:t>
            </a:r>
            <a:r>
              <a:rPr lang="en-US" i="1" dirty="0" err="1"/>
              <a:t>Semptimii</a:t>
            </a:r>
            <a:r>
              <a:rPr lang="en-US" i="1" dirty="0"/>
              <a:t> </a:t>
            </a:r>
            <a:r>
              <a:rPr lang="en-US" i="1" dirty="0" err="1"/>
              <a:t>Severi</a:t>
            </a:r>
            <a:r>
              <a:rPr lang="en-US" i="1" dirty="0"/>
              <a:t> </a:t>
            </a:r>
            <a:r>
              <a:rPr lang="en-US" dirty="0"/>
              <a:t>17</a:t>
            </a:r>
          </a:p>
        </p:txBody>
      </p:sp>
    </p:spTree>
    <p:extLst>
      <p:ext uri="{BB962C8B-B14F-4D97-AF65-F5344CB8AC3E}">
        <p14:creationId xmlns:p14="http://schemas.microsoft.com/office/powerpoint/2010/main" val="14466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51EF59DD-95BB-4F6A-8A48-022DDC49BC95}"/>
              </a:ext>
            </a:extLst>
          </p:cNvPr>
          <p:cNvPicPr>
            <a:picLocks noChangeAspect="1"/>
          </p:cNvPicPr>
          <p:nvPr/>
        </p:nvPicPr>
        <p:blipFill rotWithShape="1">
          <a:blip r:embed="rId3">
            <a:alphaModFix amt="20000"/>
          </a:blip>
          <a:srcRect b="174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035CC77-43B2-4C0E-B05C-0B1DDFB55623}"/>
              </a:ext>
            </a:extLst>
          </p:cNvPr>
          <p:cNvSpPr>
            <a:spLocks noGrp="1"/>
          </p:cNvSpPr>
          <p:nvPr>
            <p:ph type="title"/>
          </p:nvPr>
        </p:nvSpPr>
        <p:spPr>
          <a:xfrm>
            <a:off x="685801" y="-83975"/>
            <a:ext cx="10131425" cy="1063690"/>
          </a:xfrm>
        </p:spPr>
        <p:txBody>
          <a:bodyPr>
            <a:normAutofit/>
          </a:bodyPr>
          <a:lstStyle/>
          <a:p>
            <a:pPr algn="ctr"/>
            <a:r>
              <a:rPr lang="en-US" dirty="0"/>
              <a:t>Saint Cyprian, </a:t>
            </a:r>
            <a:r>
              <a:rPr lang="en-US" i="1" dirty="0"/>
              <a:t>Epistle</a:t>
            </a:r>
            <a:r>
              <a:rPr lang="en-US" dirty="0"/>
              <a:t> 82 (257 AD)</a:t>
            </a:r>
          </a:p>
        </p:txBody>
      </p:sp>
      <p:sp>
        <p:nvSpPr>
          <p:cNvPr id="10" name="Content Placeholder 9"/>
          <p:cNvSpPr>
            <a:spLocks noGrp="1"/>
          </p:cNvSpPr>
          <p:nvPr>
            <p:ph idx="1"/>
          </p:nvPr>
        </p:nvSpPr>
        <p:spPr>
          <a:xfrm>
            <a:off x="195943" y="1061903"/>
            <a:ext cx="11635273" cy="5874714"/>
          </a:xfrm>
        </p:spPr>
        <p:txBody>
          <a:bodyPr>
            <a:normAutofit/>
          </a:bodyPr>
          <a:lstStyle/>
          <a:p>
            <a:pPr marL="0" indent="0" algn="just">
              <a:buNone/>
            </a:pPr>
            <a:r>
              <a:rPr lang="en-US" dirty="0"/>
              <a:t> Cyprian to the presbyters and deacons, and all the people, greeting. When it had been told to us, dearest brethren, that the jailers had been sent to bring me to Utica, and I had been persuaded by the counsel of those dearest to me to withdraw for a time from my gardens, as a just reason was afforded I consented. For the reason that it is fit for a bishop, in that city in which he presides over the Church of the Lord, there to confess the Lord, and that the whole people should be glorified by the confession of their prelate in their presence. For whatever, in that moment of confession, the confessor-bishop speaks, he speaks in the mouth of all, by inspiration of God. But the </a:t>
            </a:r>
            <a:r>
              <a:rPr lang="en-US" dirty="0" err="1"/>
              <a:t>honour</a:t>
            </a:r>
            <a:r>
              <a:rPr lang="en-US" dirty="0"/>
              <a:t> of our Church, glorious as it is, will be mutilated if I, a bishop placed over another church, receiving my sentence or my confession at Utica, should go thence as a martyr to the Lord, when indeed, both for my own sake and yours, I pray with continual supplications, and with all my desires entreat, that I may confess among you, and there suffer, and thence depart to the Lord even as I ought. Therefore here in a hidden retreat I await the arrival of the proconsul returning to Carthage, that I may hear from him what the emperors have commanded upon the subject of Christian laymen and bishops, and may say what the Lord will wish to be said at that hour.</a:t>
            </a:r>
          </a:p>
          <a:p>
            <a:endParaRPr lang="en-US" dirty="0"/>
          </a:p>
          <a:p>
            <a:pPr marL="0" indent="0" algn="just">
              <a:buNone/>
            </a:pPr>
            <a:r>
              <a:rPr lang="en-US" dirty="0"/>
              <a:t>But do you, dearest brethren, according to the discipline which you have ever received from me out of the Lord's commands, and according to what you have so very often learned from my discourse, keep peace and </a:t>
            </a:r>
            <a:r>
              <a:rPr lang="en-US" dirty="0" err="1"/>
              <a:t>tranquillity</a:t>
            </a:r>
            <a:r>
              <a:rPr lang="en-US" dirty="0"/>
              <a:t>; nor let any of you stir up any tumult for the brethren, or voluntarily offer himself to the Gentiles. For when apprehended and delivered up, he ought to speak, inasmuch as the Lord abiding in us speaks in that hour, who willed that we should rather confess than profess. But for the rest, what it is fitting that we should observe before the proconsul passes sentence on me for the confession of the name of God, we will with the instruction of the Lord arrange in common. May our Lord make you, dearest brethren, to remain safe in His Church, and condescend to keep you. So be it through His mercy.</a:t>
            </a:r>
          </a:p>
        </p:txBody>
      </p:sp>
    </p:spTree>
    <p:extLst>
      <p:ext uri="{BB962C8B-B14F-4D97-AF65-F5344CB8AC3E}">
        <p14:creationId xmlns:p14="http://schemas.microsoft.com/office/powerpoint/2010/main" val="398890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51EF59DD-95BB-4F6A-8A48-022DDC49BC95}"/>
              </a:ext>
            </a:extLst>
          </p:cNvPr>
          <p:cNvPicPr>
            <a:picLocks noChangeAspect="1"/>
          </p:cNvPicPr>
          <p:nvPr/>
        </p:nvPicPr>
        <p:blipFill rotWithShape="1">
          <a:blip r:embed="rId3">
            <a:alphaModFix amt="20000"/>
          </a:blip>
          <a:srcRect b="174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035CC77-43B2-4C0E-B05C-0B1DDFB55623}"/>
              </a:ext>
            </a:extLst>
          </p:cNvPr>
          <p:cNvSpPr>
            <a:spLocks noGrp="1"/>
          </p:cNvSpPr>
          <p:nvPr>
            <p:ph type="title"/>
          </p:nvPr>
        </p:nvSpPr>
        <p:spPr>
          <a:xfrm>
            <a:off x="685801" y="-83975"/>
            <a:ext cx="10131425" cy="1063690"/>
          </a:xfrm>
        </p:spPr>
        <p:txBody>
          <a:bodyPr>
            <a:normAutofit fontScale="90000"/>
          </a:bodyPr>
          <a:lstStyle/>
          <a:p>
            <a:pPr algn="ctr"/>
            <a:r>
              <a:rPr lang="en-US" dirty="0"/>
              <a:t>Acts of Cyprian (</a:t>
            </a:r>
            <a:r>
              <a:rPr lang="en-US" i="1" dirty="0"/>
              <a:t>Corpus </a:t>
            </a:r>
            <a:r>
              <a:rPr lang="en-US" i="1" dirty="0" err="1"/>
              <a:t>Scriptorum</a:t>
            </a:r>
            <a:r>
              <a:rPr lang="en-US" i="1" dirty="0"/>
              <a:t> </a:t>
            </a:r>
            <a:r>
              <a:rPr lang="en-US" i="1" dirty="0" err="1"/>
              <a:t>Ecclesiasticorum</a:t>
            </a:r>
            <a:r>
              <a:rPr lang="en-US" i="1" dirty="0"/>
              <a:t> </a:t>
            </a:r>
            <a:r>
              <a:rPr lang="en-US" i="1" dirty="0" err="1"/>
              <a:t>Latinorum</a:t>
            </a:r>
            <a:r>
              <a:rPr lang="en-US" i="1" dirty="0"/>
              <a:t> </a:t>
            </a:r>
            <a:r>
              <a:rPr lang="en-US" dirty="0"/>
              <a:t>III.3, pp. 110-114)</a:t>
            </a:r>
          </a:p>
        </p:txBody>
      </p:sp>
      <p:sp>
        <p:nvSpPr>
          <p:cNvPr id="10" name="Content Placeholder 9"/>
          <p:cNvSpPr>
            <a:spLocks noGrp="1"/>
          </p:cNvSpPr>
          <p:nvPr>
            <p:ph idx="1"/>
          </p:nvPr>
        </p:nvSpPr>
        <p:spPr>
          <a:xfrm>
            <a:off x="195943" y="1061903"/>
            <a:ext cx="11635273" cy="5874714"/>
          </a:xfrm>
        </p:spPr>
        <p:txBody>
          <a:bodyPr>
            <a:normAutofit lnSpcReduction="10000"/>
          </a:bodyPr>
          <a:lstStyle/>
          <a:p>
            <a:pPr marL="0" indent="0" fontAlgn="base">
              <a:buNone/>
            </a:pPr>
            <a:r>
              <a:rPr lang="en-US" dirty="0"/>
              <a:t>On the morning of 14 September a huge crowd gathered at Villa </a:t>
            </a:r>
            <a:r>
              <a:rPr lang="en-US" dirty="0" err="1"/>
              <a:t>Sexti</a:t>
            </a:r>
            <a:r>
              <a:rPr lang="en-US" dirty="0"/>
              <a:t> as the proconsul Galerius Maximus had ordered. The proconsul commanded that Bishop Cyprian be brought to trial before him as he sat in judgement in the court called </a:t>
            </a:r>
            <a:r>
              <a:rPr lang="en-US" dirty="0" err="1"/>
              <a:t>Sauciolum</a:t>
            </a:r>
            <a:r>
              <a:rPr lang="en-US" dirty="0"/>
              <a:t>. When the bishop appeared the proconsul asked him: ‘Are you </a:t>
            </a:r>
            <a:r>
              <a:rPr lang="en-US" dirty="0" err="1"/>
              <a:t>Thascius</a:t>
            </a:r>
            <a:r>
              <a:rPr lang="en-US" dirty="0"/>
              <a:t> Cyprian?’</a:t>
            </a:r>
          </a:p>
          <a:p>
            <a:pPr marL="0" indent="0" fontAlgn="base">
              <a:buNone/>
            </a:pPr>
            <a:r>
              <a:rPr lang="en-US" dirty="0"/>
              <a:t>  The bishop replied: ‘I am.’</a:t>
            </a:r>
          </a:p>
          <a:p>
            <a:pPr marL="0" indent="0" fontAlgn="base">
              <a:buNone/>
            </a:pPr>
            <a:r>
              <a:rPr lang="en-US" dirty="0"/>
              <a:t>  ‘And have you acted as leader in a community of impious men?’</a:t>
            </a:r>
          </a:p>
          <a:p>
            <a:pPr marL="0" indent="0" fontAlgn="base">
              <a:buNone/>
            </a:pPr>
            <a:r>
              <a:rPr lang="en-US" dirty="0"/>
              <a:t>  ‘I have.’</a:t>
            </a:r>
          </a:p>
          <a:p>
            <a:pPr marL="0" indent="0" fontAlgn="base">
              <a:buNone/>
            </a:pPr>
            <a:r>
              <a:rPr lang="en-US" dirty="0"/>
              <a:t>  ‘The sacred emperors have ordered you to sacrifice.’</a:t>
            </a:r>
          </a:p>
          <a:p>
            <a:pPr marL="0" indent="0" fontAlgn="base">
              <a:buNone/>
            </a:pPr>
            <a:r>
              <a:rPr lang="en-US" dirty="0"/>
              <a:t>  ‘I will not sacrifice.’</a:t>
            </a:r>
          </a:p>
          <a:p>
            <a:pPr marL="0" indent="0" fontAlgn="base">
              <a:buNone/>
            </a:pPr>
            <a:r>
              <a:rPr lang="en-US" dirty="0"/>
              <a:t>  ‘Consider your position.’</a:t>
            </a:r>
          </a:p>
          <a:p>
            <a:pPr marL="0" indent="0" fontAlgn="base">
              <a:buNone/>
            </a:pPr>
            <a:r>
              <a:rPr lang="en-US" dirty="0"/>
              <a:t>  ‘Do what is required of you. I have no need to deliberate; the issues are clear.’</a:t>
            </a:r>
          </a:p>
          <a:p>
            <a:pPr marL="0" indent="0" fontAlgn="base">
              <a:buNone/>
            </a:pPr>
            <a:r>
              <a:rPr lang="en-US" dirty="0"/>
              <a:t>  Galerius consulted briefly with his advisers and reluctantly pronounced sentence in the following words: ‘You have lived in an irreligious manner for a long time now and have gathered about you a large congregation of criminals and unbelievers. You have shown yourself hostile to the gods of Rome and the rites by which they are worshipped. The pious and sacred emperors Valerian and his son, </a:t>
            </a:r>
            <a:r>
              <a:rPr lang="en-US" dirty="0" err="1"/>
              <a:t>Gallienus</a:t>
            </a:r>
            <a:r>
              <a:rPr lang="en-US" dirty="0"/>
              <a:t>, and the right noble Caesar, Valerian, have been unable to recall you to the practice of the official religion. Furthermore you are the instigator of abominations, a veritable standard-bearer for criminals and as such you have been brought before me. Your death will be an example to those whom you have gathered into your criminal conspiracy. Your blood will uphold the law.’ </a:t>
            </a:r>
          </a:p>
          <a:p>
            <a:pPr marL="0" indent="0" algn="just">
              <a:buNone/>
            </a:pPr>
            <a:r>
              <a:rPr lang="en-US" dirty="0"/>
              <a:t> </a:t>
            </a:r>
          </a:p>
        </p:txBody>
      </p:sp>
    </p:spTree>
    <p:extLst>
      <p:ext uri="{BB962C8B-B14F-4D97-AF65-F5344CB8AC3E}">
        <p14:creationId xmlns:p14="http://schemas.microsoft.com/office/powerpoint/2010/main" val="198674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51EF59DD-95BB-4F6A-8A48-022DDC49BC95}"/>
              </a:ext>
            </a:extLst>
          </p:cNvPr>
          <p:cNvPicPr>
            <a:picLocks noChangeAspect="1"/>
          </p:cNvPicPr>
          <p:nvPr/>
        </p:nvPicPr>
        <p:blipFill rotWithShape="1">
          <a:blip r:embed="rId3">
            <a:alphaModFix amt="20000"/>
          </a:blip>
          <a:srcRect b="1747"/>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035CC77-43B2-4C0E-B05C-0B1DDFB55623}"/>
              </a:ext>
            </a:extLst>
          </p:cNvPr>
          <p:cNvSpPr>
            <a:spLocks noGrp="1"/>
          </p:cNvSpPr>
          <p:nvPr>
            <p:ph type="title"/>
          </p:nvPr>
        </p:nvSpPr>
        <p:spPr>
          <a:xfrm>
            <a:off x="685801" y="-83976"/>
            <a:ext cx="10131425" cy="2341983"/>
          </a:xfrm>
        </p:spPr>
        <p:txBody>
          <a:bodyPr>
            <a:normAutofit/>
          </a:bodyPr>
          <a:lstStyle/>
          <a:p>
            <a:pPr algn="ctr"/>
            <a:r>
              <a:rPr lang="en-US" dirty="0"/>
              <a:t>Acts of Cyprian (</a:t>
            </a:r>
            <a:r>
              <a:rPr lang="en-US" i="1" dirty="0"/>
              <a:t>Corpus </a:t>
            </a:r>
            <a:r>
              <a:rPr lang="en-US" i="1" dirty="0" err="1"/>
              <a:t>Scriptorum</a:t>
            </a:r>
            <a:r>
              <a:rPr lang="en-US" i="1" dirty="0"/>
              <a:t> </a:t>
            </a:r>
            <a:r>
              <a:rPr lang="en-US" i="1" dirty="0" err="1"/>
              <a:t>Ecclesiasticorum</a:t>
            </a:r>
            <a:r>
              <a:rPr lang="en-US" i="1" dirty="0"/>
              <a:t> </a:t>
            </a:r>
            <a:r>
              <a:rPr lang="en-US" i="1" dirty="0" err="1"/>
              <a:t>Latinorum</a:t>
            </a:r>
            <a:r>
              <a:rPr lang="en-US" i="1" dirty="0"/>
              <a:t> </a:t>
            </a:r>
            <a:r>
              <a:rPr lang="en-US" dirty="0"/>
              <a:t>III.3, pp. 110-114)</a:t>
            </a:r>
          </a:p>
        </p:txBody>
      </p:sp>
      <p:sp>
        <p:nvSpPr>
          <p:cNvPr id="10" name="Content Placeholder 9"/>
          <p:cNvSpPr>
            <a:spLocks noGrp="1"/>
          </p:cNvSpPr>
          <p:nvPr>
            <p:ph idx="1"/>
          </p:nvPr>
        </p:nvSpPr>
        <p:spPr>
          <a:xfrm>
            <a:off x="195943" y="1968759"/>
            <a:ext cx="11635273" cy="4967858"/>
          </a:xfrm>
        </p:spPr>
        <p:txBody>
          <a:bodyPr>
            <a:normAutofit/>
          </a:bodyPr>
          <a:lstStyle/>
          <a:p>
            <a:pPr marL="0" indent="0" fontAlgn="base">
              <a:buNone/>
            </a:pPr>
            <a:r>
              <a:rPr lang="en-US" dirty="0"/>
              <a:t>He then pronounced the following sentence from his wax tablet: ‘It is our decision that </a:t>
            </a:r>
            <a:r>
              <a:rPr lang="en-US" dirty="0" err="1"/>
              <a:t>Thascius</a:t>
            </a:r>
            <a:r>
              <a:rPr lang="en-US" dirty="0"/>
              <a:t> Cyprian be put to death by the sword.’ Bishop Cyprian simply said, ‘Thanks be to God.’</a:t>
            </a:r>
          </a:p>
          <a:p>
            <a:pPr marL="0" indent="0" fontAlgn="base">
              <a:buNone/>
            </a:pPr>
            <a:r>
              <a:rPr lang="en-US" dirty="0"/>
              <a:t>When sentence had been passed the assembled brethren cried out: ‘Let us be beheaded with him!’, and followed him in a huge and tumultuous crowd. Cyprian was brought to the plain of </a:t>
            </a:r>
            <a:r>
              <a:rPr lang="en-US" dirty="0" err="1"/>
              <a:t>Sextus</a:t>
            </a:r>
            <a:r>
              <a:rPr lang="en-US" dirty="0"/>
              <a:t>. There he removed his cloak and kneeling down he humbled himself in prayer to God. He disrobed and gave his dalmatic to the deacons. Clad only in his linen tunic he awaited his executioner.</a:t>
            </a:r>
          </a:p>
          <a:p>
            <a:pPr marL="0" indent="0" fontAlgn="base">
              <a:buNone/>
            </a:pPr>
            <a:r>
              <a:rPr lang="en-US" dirty="0"/>
              <a:t> When the executioner arrived Cyprian told his followers to give him twenty-five gold pieces. His brethren spread before him linen cloths and towels. The blessed Cyprian blindfolded his eyes with his own hands. The presbyter Julian and the </a:t>
            </a:r>
            <a:r>
              <a:rPr lang="en-US" dirty="0" err="1"/>
              <a:t>subdeacon</a:t>
            </a:r>
            <a:r>
              <a:rPr lang="en-US" dirty="0"/>
              <a:t> Julian tied the ends of the handkerchief since he was unable to do so himself. So died blessed Cyprian.</a:t>
            </a:r>
          </a:p>
          <a:p>
            <a:pPr marL="0" indent="0" fontAlgn="base">
              <a:buNone/>
            </a:pPr>
            <a:r>
              <a:rPr lang="en-US" dirty="0"/>
              <a:t>His body was exposed nearby to satisfy the curiosity of the pagans. During the night the body was removed by the light of wax candles and torches, and with prayer and great pomp it was brought for burial to a piece of open ground belonging to the procurator </a:t>
            </a:r>
            <a:r>
              <a:rPr lang="en-US" dirty="0" err="1"/>
              <a:t>Macrobius</a:t>
            </a:r>
            <a:r>
              <a:rPr lang="en-US" dirty="0"/>
              <a:t> </a:t>
            </a:r>
            <a:r>
              <a:rPr lang="en-US" dirty="0" err="1"/>
              <a:t>Candidianus</a:t>
            </a:r>
            <a:r>
              <a:rPr lang="en-US" dirty="0"/>
              <a:t> near the reservoirs on the </a:t>
            </a:r>
            <a:r>
              <a:rPr lang="en-US" dirty="0" err="1"/>
              <a:t>Mappalian</a:t>
            </a:r>
            <a:r>
              <a:rPr lang="en-US" dirty="0"/>
              <a:t> Way. A few days later the proconsul Galerius Maximus died.</a:t>
            </a:r>
          </a:p>
          <a:p>
            <a:pPr marL="0" indent="0" fontAlgn="base">
              <a:buNone/>
            </a:pPr>
            <a:endParaRPr lang="en-US" dirty="0"/>
          </a:p>
        </p:txBody>
      </p:sp>
    </p:spTree>
    <p:extLst>
      <p:ext uri="{BB962C8B-B14F-4D97-AF65-F5344CB8AC3E}">
        <p14:creationId xmlns:p14="http://schemas.microsoft.com/office/powerpoint/2010/main" val="394142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8B8B1A0-615C-4173-A2ED-37BFB8B6C859}"/>
              </a:ext>
            </a:extLst>
          </p:cNvPr>
          <p:cNvPicPr>
            <a:picLocks noChangeAspect="1"/>
          </p:cNvPicPr>
          <p:nvPr/>
        </p:nvPicPr>
        <p:blipFill rotWithShape="1">
          <a:blip r:embed="rId3">
            <a:alphaModFix amt="20000"/>
          </a:blip>
          <a:srcRect t="15413"/>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DD91DA5-AA03-4E89-AA90-2AB612CF87BF}"/>
              </a:ext>
            </a:extLst>
          </p:cNvPr>
          <p:cNvSpPr>
            <a:spLocks noGrp="1"/>
          </p:cNvSpPr>
          <p:nvPr>
            <p:ph type="title"/>
          </p:nvPr>
        </p:nvSpPr>
        <p:spPr>
          <a:xfrm>
            <a:off x="363894" y="1787"/>
            <a:ext cx="10832841" cy="1556426"/>
          </a:xfrm>
        </p:spPr>
        <p:txBody>
          <a:bodyPr>
            <a:normAutofit/>
          </a:bodyPr>
          <a:lstStyle/>
          <a:p>
            <a:r>
              <a:rPr lang="en-US" dirty="0"/>
              <a:t>Saint </a:t>
            </a:r>
            <a:r>
              <a:rPr lang="en-US" dirty="0" err="1"/>
              <a:t>Fructuosus</a:t>
            </a:r>
            <a:r>
              <a:rPr lang="en-US" dirty="0"/>
              <a:t>, Bishop of Tarragona (d. 259 AD)</a:t>
            </a:r>
          </a:p>
        </p:txBody>
      </p:sp>
      <p:sp>
        <p:nvSpPr>
          <p:cNvPr id="10" name="Content Placeholder 9"/>
          <p:cNvSpPr>
            <a:spLocks noGrp="1"/>
          </p:cNvSpPr>
          <p:nvPr>
            <p:ph idx="1"/>
          </p:nvPr>
        </p:nvSpPr>
        <p:spPr>
          <a:xfrm>
            <a:off x="214605" y="1642188"/>
            <a:ext cx="11613502" cy="5215812"/>
          </a:xfrm>
        </p:spPr>
        <p:txBody>
          <a:bodyPr>
            <a:normAutofit lnSpcReduction="10000"/>
          </a:bodyPr>
          <a:lstStyle/>
          <a:p>
            <a:pPr marL="0" indent="0">
              <a:buNone/>
            </a:pPr>
            <a:r>
              <a:rPr lang="en-US" dirty="0"/>
              <a:t>It was on the Lord’s day, 16 January, in the year that </a:t>
            </a:r>
            <a:r>
              <a:rPr lang="en-US" dirty="0" err="1"/>
              <a:t>Aernilianus</a:t>
            </a:r>
            <a:r>
              <a:rPr lang="en-US" dirty="0"/>
              <a:t> and </a:t>
            </a:r>
            <a:r>
              <a:rPr lang="en-US" dirty="0" err="1"/>
              <a:t>Bassus</a:t>
            </a:r>
            <a:r>
              <a:rPr lang="en-US" dirty="0"/>
              <a:t> were consuls [AD 259], that Bishop </a:t>
            </a:r>
            <a:r>
              <a:rPr lang="en-US" dirty="0" err="1"/>
              <a:t>Fructuosus</a:t>
            </a:r>
            <a:r>
              <a:rPr lang="en-US" dirty="0"/>
              <a:t> and his deacons </a:t>
            </a:r>
            <a:r>
              <a:rPr lang="en-US" dirty="0" err="1"/>
              <a:t>Augurius</a:t>
            </a:r>
            <a:r>
              <a:rPr lang="en-US" dirty="0"/>
              <a:t> and </a:t>
            </a:r>
            <a:r>
              <a:rPr lang="en-US" dirty="0" err="1"/>
              <a:t>Eulogius</a:t>
            </a:r>
            <a:r>
              <a:rPr lang="en-US" dirty="0"/>
              <a:t> were arrested. Bishop </a:t>
            </a:r>
            <a:r>
              <a:rPr lang="en-US" dirty="0" err="1"/>
              <a:t>Fructuosus</a:t>
            </a:r>
            <a:r>
              <a:rPr lang="en-US" dirty="0"/>
              <a:t> had retired to his chamber when a group of orderlies made their way to his house: they were Aurelius, </a:t>
            </a:r>
            <a:r>
              <a:rPr lang="en-US" dirty="0" err="1"/>
              <a:t>Festucius</a:t>
            </a:r>
            <a:r>
              <a:rPr lang="en-US" dirty="0"/>
              <a:t>, Aelius </a:t>
            </a:r>
            <a:r>
              <a:rPr lang="en-US" dirty="0" err="1"/>
              <a:t>Pollentius</a:t>
            </a:r>
            <a:r>
              <a:rPr lang="en-US" dirty="0"/>
              <a:t>, Donatus, and Maximus. When the bishop heard their step, he immediately got up and went out to meet them in his slippers.</a:t>
            </a:r>
          </a:p>
          <a:p>
            <a:pPr marL="0" indent="0">
              <a:buNone/>
            </a:pPr>
            <a:r>
              <a:rPr lang="en-US" dirty="0"/>
              <a:t>‘Come along,’ the soldiers said to him, ‘The governor summons you with your deacons.’</a:t>
            </a:r>
          </a:p>
          <a:p>
            <a:pPr marL="0" indent="0">
              <a:buNone/>
            </a:pPr>
            <a:r>
              <a:rPr lang="en-US" dirty="0" err="1"/>
              <a:t>Fructuosus</a:t>
            </a:r>
            <a:r>
              <a:rPr lang="en-US" dirty="0"/>
              <a:t> said to them: ‘Let us go; or, if you will allow me, I shall put my sandals on.’</a:t>
            </a:r>
          </a:p>
          <a:p>
            <a:pPr marL="0" indent="0">
              <a:buNone/>
            </a:pPr>
            <a:r>
              <a:rPr lang="en-US" dirty="0"/>
              <a:t>The soldiers said to him: ‘Put on your sandals as you like’</a:t>
            </a:r>
          </a:p>
          <a:p>
            <a:pPr marL="0" indent="0">
              <a:buNone/>
            </a:pPr>
            <a:r>
              <a:rPr lang="en-US" dirty="0"/>
              <a:t>As soon as they arrived they were put in </a:t>
            </a:r>
            <a:r>
              <a:rPr lang="en-US" dirty="0" err="1"/>
              <a:t>prison.Fructuosus</a:t>
            </a:r>
            <a:r>
              <a:rPr lang="en-US" dirty="0"/>
              <a:t>, however, was calm and glad that he would receive the Lord’s crown to which he had been called. He prayed constantly, and there were Christians with him, comforting him and begging him to remember them.</a:t>
            </a:r>
          </a:p>
          <a:p>
            <a:pPr marL="0" indent="0">
              <a:buNone/>
            </a:pPr>
            <a:r>
              <a:rPr lang="en-US" dirty="0"/>
              <a:t>The next day in prison he baptized our </a:t>
            </a:r>
            <a:r>
              <a:rPr lang="en-US" dirty="0" err="1"/>
              <a:t>brotherRogatianus</a:t>
            </a:r>
            <a:r>
              <a:rPr lang="en-US" dirty="0"/>
              <a:t>. After spending six days in jail, they were brought out for a hearing on Friday, 21 January.</a:t>
            </a:r>
          </a:p>
          <a:p>
            <a:pPr marL="0" indent="0">
              <a:buNone/>
            </a:pPr>
            <a:r>
              <a:rPr lang="en-US" dirty="0"/>
              <a:t>The governor </a:t>
            </a:r>
            <a:r>
              <a:rPr lang="en-US" dirty="0" err="1"/>
              <a:t>Aemilianus</a:t>
            </a:r>
            <a:r>
              <a:rPr lang="en-US" dirty="0"/>
              <a:t> said: ‘Bring in the </a:t>
            </a:r>
            <a:r>
              <a:rPr lang="en-US" dirty="0" err="1"/>
              <a:t>bishopFructuosus</a:t>
            </a:r>
            <a:r>
              <a:rPr lang="en-US" dirty="0"/>
              <a:t>, </a:t>
            </a:r>
            <a:r>
              <a:rPr lang="en-US" dirty="0" err="1"/>
              <a:t>Augurius</a:t>
            </a:r>
            <a:r>
              <a:rPr lang="en-US" dirty="0"/>
              <a:t>, and </a:t>
            </a:r>
            <a:r>
              <a:rPr lang="en-US" dirty="0" err="1"/>
              <a:t>Eulogius</a:t>
            </a:r>
            <a:r>
              <a:rPr lang="en-US" dirty="0"/>
              <a:t>.’ A court official said, ‘They are present.’</a:t>
            </a:r>
          </a:p>
          <a:p>
            <a:pPr marL="0" indent="0">
              <a:buNone/>
            </a:pPr>
            <a:br>
              <a:rPr lang="en-US" dirty="0"/>
            </a:br>
            <a:endParaRPr lang="en-US" dirty="0"/>
          </a:p>
        </p:txBody>
      </p:sp>
    </p:spTree>
    <p:extLst>
      <p:ext uri="{BB962C8B-B14F-4D97-AF65-F5344CB8AC3E}">
        <p14:creationId xmlns:p14="http://schemas.microsoft.com/office/powerpoint/2010/main" val="901114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8B8B1A0-615C-4173-A2ED-37BFB8B6C859}"/>
              </a:ext>
            </a:extLst>
          </p:cNvPr>
          <p:cNvPicPr>
            <a:picLocks noChangeAspect="1"/>
          </p:cNvPicPr>
          <p:nvPr/>
        </p:nvPicPr>
        <p:blipFill rotWithShape="1">
          <a:blip r:embed="rId3">
            <a:alphaModFix amt="20000"/>
          </a:blip>
          <a:srcRect t="15413"/>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DD91DA5-AA03-4E89-AA90-2AB612CF87BF}"/>
              </a:ext>
            </a:extLst>
          </p:cNvPr>
          <p:cNvSpPr>
            <a:spLocks noGrp="1"/>
          </p:cNvSpPr>
          <p:nvPr>
            <p:ph type="title"/>
          </p:nvPr>
        </p:nvSpPr>
        <p:spPr>
          <a:xfrm>
            <a:off x="363894" y="1787"/>
            <a:ext cx="10832841" cy="1556426"/>
          </a:xfrm>
        </p:spPr>
        <p:txBody>
          <a:bodyPr>
            <a:normAutofit/>
          </a:bodyPr>
          <a:lstStyle/>
          <a:p>
            <a:r>
              <a:rPr lang="en-US" dirty="0"/>
              <a:t>Saint </a:t>
            </a:r>
            <a:r>
              <a:rPr lang="en-US" dirty="0" err="1"/>
              <a:t>Fructuosus</a:t>
            </a:r>
            <a:r>
              <a:rPr lang="en-US" dirty="0"/>
              <a:t>, Bishop of Tarragona (d. 259 AD)</a:t>
            </a:r>
          </a:p>
        </p:txBody>
      </p:sp>
      <p:sp>
        <p:nvSpPr>
          <p:cNvPr id="10" name="Content Placeholder 9"/>
          <p:cNvSpPr>
            <a:spLocks noGrp="1"/>
          </p:cNvSpPr>
          <p:nvPr>
            <p:ph idx="1"/>
          </p:nvPr>
        </p:nvSpPr>
        <p:spPr>
          <a:xfrm>
            <a:off x="214605" y="1642188"/>
            <a:ext cx="11613502" cy="5215812"/>
          </a:xfrm>
        </p:spPr>
        <p:txBody>
          <a:bodyPr>
            <a:normAutofit/>
          </a:bodyPr>
          <a:lstStyle/>
          <a:p>
            <a:pPr marL="0" indent="0">
              <a:buNone/>
            </a:pPr>
            <a:r>
              <a:rPr lang="en-US" dirty="0"/>
              <a:t>The governor </a:t>
            </a:r>
            <a:r>
              <a:rPr lang="en-US" dirty="0" err="1"/>
              <a:t>Aemilianus</a:t>
            </a:r>
            <a:r>
              <a:rPr lang="en-US" dirty="0"/>
              <a:t> said to </a:t>
            </a:r>
            <a:r>
              <a:rPr lang="en-US" dirty="0" err="1"/>
              <a:t>Fructuosus</a:t>
            </a:r>
            <a:r>
              <a:rPr lang="en-US" dirty="0"/>
              <a:t>: ‘Were you aware of the emperor’s orders?’</a:t>
            </a:r>
          </a:p>
          <a:p>
            <a:pPr marL="0" indent="0">
              <a:buNone/>
            </a:pPr>
            <a:r>
              <a:rPr lang="en-US" dirty="0" err="1"/>
              <a:t>Fructuosus</a:t>
            </a:r>
            <a:r>
              <a:rPr lang="en-US" dirty="0"/>
              <a:t> said: ‘I do not know their orders. I am a Christian.’</a:t>
            </a:r>
          </a:p>
          <a:p>
            <a:pPr marL="0" indent="0">
              <a:buNone/>
            </a:pPr>
            <a:r>
              <a:rPr lang="en-US" dirty="0"/>
              <a:t>The governor </a:t>
            </a:r>
            <a:r>
              <a:rPr lang="en-US" dirty="0" err="1"/>
              <a:t>Aemilianus</a:t>
            </a:r>
            <a:r>
              <a:rPr lang="en-US" dirty="0"/>
              <a:t> said: ‘They have ordered you to worship the gods.’</a:t>
            </a:r>
          </a:p>
          <a:p>
            <a:pPr marL="0" indent="0">
              <a:buNone/>
            </a:pPr>
            <a:r>
              <a:rPr lang="en-US" dirty="0" err="1"/>
              <a:t>Fructuosus</a:t>
            </a:r>
            <a:r>
              <a:rPr lang="en-US" dirty="0"/>
              <a:t> said: ‘I worship the one God Who has made heaven and earth and all that is in them’ [Acts 4:4].</a:t>
            </a:r>
          </a:p>
          <a:p>
            <a:pPr marL="0" indent="0">
              <a:buNone/>
            </a:pPr>
            <a:r>
              <a:rPr lang="en-US" dirty="0"/>
              <a:t>The governor </a:t>
            </a:r>
            <a:r>
              <a:rPr lang="en-US" dirty="0" err="1"/>
              <a:t>Aemilianus</a:t>
            </a:r>
            <a:r>
              <a:rPr lang="en-US" dirty="0"/>
              <a:t> said: ‘Do you know that the gods exist?’</a:t>
            </a:r>
          </a:p>
          <a:p>
            <a:pPr marL="0" indent="0">
              <a:buNone/>
            </a:pPr>
            <a:r>
              <a:rPr lang="en-US" dirty="0"/>
              <a:t>‘No, I do not,’ said </a:t>
            </a:r>
            <a:r>
              <a:rPr lang="en-US" dirty="0" err="1"/>
              <a:t>Fructuosus</a:t>
            </a:r>
            <a:r>
              <a:rPr lang="en-US" dirty="0"/>
              <a:t>.</a:t>
            </a:r>
          </a:p>
          <a:p>
            <a:pPr marL="0" indent="0">
              <a:buNone/>
            </a:pPr>
            <a:r>
              <a:rPr lang="en-US" dirty="0" err="1"/>
              <a:t>Aemilianus</a:t>
            </a:r>
            <a:r>
              <a:rPr lang="en-US" dirty="0"/>
              <a:t> said: ‘You will know later.’</a:t>
            </a:r>
            <a:r>
              <a:rPr lang="en-US" dirty="0" err="1"/>
              <a:t>Fructuosus</a:t>
            </a:r>
            <a:r>
              <a:rPr lang="en-US" dirty="0"/>
              <a:t> looked up to the Lord and began to pray within himself. T</a:t>
            </a:r>
          </a:p>
          <a:p>
            <a:pPr marL="0" indent="0">
              <a:buNone/>
            </a:pPr>
            <a:r>
              <a:rPr lang="en-US" dirty="0"/>
              <a:t>Then </a:t>
            </a:r>
            <a:r>
              <a:rPr lang="en-US" dirty="0" err="1"/>
              <a:t>Aemilianus</a:t>
            </a:r>
            <a:r>
              <a:rPr lang="en-US" dirty="0"/>
              <a:t> said: ‘These are obeyed, these are feared, and these are adored; if the gods are not worshipped, then the images of the emperors are not adored.’</a:t>
            </a:r>
          </a:p>
          <a:p>
            <a:pPr marL="0" indent="0">
              <a:buNone/>
            </a:pPr>
            <a:r>
              <a:rPr lang="en-US" dirty="0"/>
              <a:t>The governor </a:t>
            </a:r>
            <a:r>
              <a:rPr lang="en-US" dirty="0" err="1"/>
              <a:t>Aemilianus</a:t>
            </a:r>
            <a:r>
              <a:rPr lang="en-US" dirty="0"/>
              <a:t> said to </a:t>
            </a:r>
            <a:r>
              <a:rPr lang="en-US" dirty="0" err="1"/>
              <a:t>Augurius</a:t>
            </a:r>
            <a:r>
              <a:rPr lang="en-US" dirty="0"/>
              <a:t>: ‘Do not listen to the words of </a:t>
            </a:r>
            <a:r>
              <a:rPr lang="en-US" dirty="0" err="1"/>
              <a:t>Fructuosus</a:t>
            </a:r>
            <a:r>
              <a:rPr lang="en-US" dirty="0"/>
              <a:t>.’</a:t>
            </a:r>
          </a:p>
          <a:p>
            <a:pPr marL="0" indent="0">
              <a:buNone/>
            </a:pPr>
            <a:r>
              <a:rPr lang="en-US" dirty="0" err="1"/>
              <a:t>Augurius</a:t>
            </a:r>
            <a:r>
              <a:rPr lang="en-US" dirty="0"/>
              <a:t> said: ‘I worship God almighty.’</a:t>
            </a:r>
          </a:p>
          <a:p>
            <a:pPr marL="0" indent="0">
              <a:buNone/>
            </a:pPr>
            <a:br>
              <a:rPr lang="en-US" dirty="0"/>
            </a:br>
            <a:endParaRPr lang="en-US" dirty="0"/>
          </a:p>
        </p:txBody>
      </p:sp>
    </p:spTree>
    <p:extLst>
      <p:ext uri="{BB962C8B-B14F-4D97-AF65-F5344CB8AC3E}">
        <p14:creationId xmlns:p14="http://schemas.microsoft.com/office/powerpoint/2010/main" val="1695034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8B8B1A0-615C-4173-A2ED-37BFB8B6C859}"/>
              </a:ext>
            </a:extLst>
          </p:cNvPr>
          <p:cNvPicPr>
            <a:picLocks noChangeAspect="1"/>
          </p:cNvPicPr>
          <p:nvPr/>
        </p:nvPicPr>
        <p:blipFill rotWithShape="1">
          <a:blip r:embed="rId3">
            <a:alphaModFix amt="20000"/>
          </a:blip>
          <a:srcRect t="15413"/>
          <a:stretch/>
        </p:blipFill>
        <p:spPr>
          <a:xfrm>
            <a:off x="20" y="10"/>
            <a:ext cx="12191980" cy="6857990"/>
          </a:xfrm>
          <a:prstGeom prst="rect">
            <a:avLst/>
          </a:prstGeom>
        </p:spPr>
      </p:pic>
      <p:pic>
        <p:nvPicPr>
          <p:cNvPr id="15" name="Picture 14">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DD91DA5-AA03-4E89-AA90-2AB612CF87BF}"/>
              </a:ext>
            </a:extLst>
          </p:cNvPr>
          <p:cNvSpPr>
            <a:spLocks noGrp="1"/>
          </p:cNvSpPr>
          <p:nvPr>
            <p:ph type="title"/>
          </p:nvPr>
        </p:nvSpPr>
        <p:spPr>
          <a:xfrm>
            <a:off x="363894" y="1787"/>
            <a:ext cx="10832841" cy="1556426"/>
          </a:xfrm>
        </p:spPr>
        <p:txBody>
          <a:bodyPr>
            <a:normAutofit/>
          </a:bodyPr>
          <a:lstStyle/>
          <a:p>
            <a:r>
              <a:rPr lang="en-US" dirty="0"/>
              <a:t>Saint </a:t>
            </a:r>
            <a:r>
              <a:rPr lang="en-US" dirty="0" err="1"/>
              <a:t>Fructuosus</a:t>
            </a:r>
            <a:r>
              <a:rPr lang="en-US" dirty="0"/>
              <a:t>, Bishop of Tarragona (d. 259 AD)</a:t>
            </a:r>
          </a:p>
        </p:txBody>
      </p:sp>
      <p:sp>
        <p:nvSpPr>
          <p:cNvPr id="10" name="Content Placeholder 9"/>
          <p:cNvSpPr>
            <a:spLocks noGrp="1"/>
          </p:cNvSpPr>
          <p:nvPr>
            <p:ph idx="1"/>
          </p:nvPr>
        </p:nvSpPr>
        <p:spPr>
          <a:xfrm>
            <a:off x="214605" y="1642188"/>
            <a:ext cx="11613502" cy="5215812"/>
          </a:xfrm>
        </p:spPr>
        <p:txBody>
          <a:bodyPr>
            <a:normAutofit/>
          </a:bodyPr>
          <a:lstStyle/>
          <a:p>
            <a:pPr marL="0" indent="0">
              <a:buNone/>
            </a:pPr>
            <a:r>
              <a:rPr lang="en-US" dirty="0"/>
              <a:t>The governor </a:t>
            </a:r>
            <a:r>
              <a:rPr lang="en-US" dirty="0" err="1"/>
              <a:t>Aemilianus</a:t>
            </a:r>
            <a:r>
              <a:rPr lang="en-US" dirty="0"/>
              <a:t> said to </a:t>
            </a:r>
            <a:r>
              <a:rPr lang="en-US" dirty="0" err="1"/>
              <a:t>Eulogius</a:t>
            </a:r>
            <a:r>
              <a:rPr lang="en-US" dirty="0"/>
              <a:t>: ‘Do you not also worship </a:t>
            </a:r>
            <a:r>
              <a:rPr lang="en-US" dirty="0" err="1"/>
              <a:t>Fructuosus</a:t>
            </a:r>
            <a:r>
              <a:rPr lang="en-US" dirty="0"/>
              <a:t>?’</a:t>
            </a:r>
          </a:p>
          <a:p>
            <a:pPr marL="0" indent="0">
              <a:buNone/>
            </a:pPr>
            <a:r>
              <a:rPr lang="en-US" dirty="0"/>
              <a:t>‘No,’ said </a:t>
            </a:r>
            <a:r>
              <a:rPr lang="en-US" dirty="0" err="1"/>
              <a:t>Eulogius</a:t>
            </a:r>
            <a:r>
              <a:rPr lang="en-US" dirty="0"/>
              <a:t>, ‘I do not worship </a:t>
            </a:r>
            <a:r>
              <a:rPr lang="en-US" dirty="0" err="1"/>
              <a:t>Fructuosus</a:t>
            </a:r>
            <a:r>
              <a:rPr lang="en-US" dirty="0"/>
              <a:t>, but I worship the One Whom he worships.’</a:t>
            </a:r>
          </a:p>
          <a:p>
            <a:pPr marL="0" indent="0">
              <a:buNone/>
            </a:pPr>
            <a:r>
              <a:rPr lang="en-US" dirty="0" err="1"/>
              <a:t>Aemilianus</a:t>
            </a:r>
            <a:r>
              <a:rPr lang="en-US" dirty="0"/>
              <a:t> the governor said </a:t>
            </a:r>
            <a:r>
              <a:rPr lang="en-US" dirty="0" err="1"/>
              <a:t>Fructuosus</a:t>
            </a:r>
            <a:r>
              <a:rPr lang="en-US" dirty="0"/>
              <a:t>: ‘You are a bishop?’ </a:t>
            </a:r>
          </a:p>
          <a:p>
            <a:pPr marL="0" indent="0">
              <a:buNone/>
            </a:pPr>
            <a:r>
              <a:rPr lang="en-US" dirty="0"/>
              <a:t>‘Yes, I am,’ said </a:t>
            </a:r>
            <a:r>
              <a:rPr lang="en-US" dirty="0" err="1"/>
              <a:t>Fructuosus</a:t>
            </a:r>
            <a:r>
              <a:rPr lang="en-US" dirty="0"/>
              <a:t>.</a:t>
            </a:r>
          </a:p>
          <a:p>
            <a:pPr marL="0" indent="0">
              <a:buNone/>
            </a:pPr>
            <a:r>
              <a:rPr lang="en-US" dirty="0"/>
              <a:t>‘You were,’ said </a:t>
            </a:r>
            <a:r>
              <a:rPr lang="en-US" dirty="0" err="1"/>
              <a:t>Aemilianus</a:t>
            </a:r>
            <a:r>
              <a:rPr lang="en-US" dirty="0"/>
              <a:t>. And he sentenced them to be burnt alive.</a:t>
            </a:r>
          </a:p>
          <a:p>
            <a:pPr marL="0" indent="0">
              <a:buNone/>
            </a:pPr>
            <a:r>
              <a:rPr lang="en-US" dirty="0"/>
              <a:t>As Bishop </a:t>
            </a:r>
            <a:r>
              <a:rPr lang="en-US" dirty="0" err="1"/>
              <a:t>Fructuosus</a:t>
            </a:r>
            <a:r>
              <a:rPr lang="en-US" dirty="0"/>
              <a:t> was being taken to the </a:t>
            </a:r>
            <a:r>
              <a:rPr lang="en-US" dirty="0" err="1"/>
              <a:t>amphitheatre</a:t>
            </a:r>
            <a:r>
              <a:rPr lang="en-US" dirty="0"/>
              <a:t> with his deacons, the people began to sympathize with him, for he was much beloved of pagans and Christians alike. For he was all that the Holy Spirit, through Paul, the vessel of election [Acts 9:15] and the teacher of the Gentiles [2 Tim. 1:11], declared that a bishop should be. For this reason his brothers, who knew that he was going on to such great glory, were happy rather than sad.</a:t>
            </a:r>
          </a:p>
          <a:p>
            <a:pPr marL="0" indent="0">
              <a:buNone/>
            </a:pPr>
            <a:br>
              <a:rPr lang="en-US" dirty="0"/>
            </a:br>
            <a:endParaRPr lang="en-US" dirty="0"/>
          </a:p>
        </p:txBody>
      </p:sp>
    </p:spTree>
    <p:extLst>
      <p:ext uri="{BB962C8B-B14F-4D97-AF65-F5344CB8AC3E}">
        <p14:creationId xmlns:p14="http://schemas.microsoft.com/office/powerpoint/2010/main" val="3878143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1DA5-AA03-4E89-AA90-2AB612CF87BF}"/>
              </a:ext>
            </a:extLst>
          </p:cNvPr>
          <p:cNvSpPr>
            <a:spLocks noGrp="1"/>
          </p:cNvSpPr>
          <p:nvPr>
            <p:ph type="title"/>
          </p:nvPr>
        </p:nvSpPr>
        <p:spPr>
          <a:xfrm>
            <a:off x="7865806" y="643463"/>
            <a:ext cx="3706762" cy="1608124"/>
          </a:xfrm>
        </p:spPr>
        <p:txBody>
          <a:bodyPr>
            <a:normAutofit/>
          </a:bodyPr>
          <a:lstStyle/>
          <a:p>
            <a:pPr>
              <a:lnSpc>
                <a:spcPct val="90000"/>
              </a:lnSpc>
            </a:pPr>
            <a:endParaRPr lang="en-US" sz="2800" dirty="0"/>
          </a:p>
        </p:txBody>
      </p:sp>
      <p:pic>
        <p:nvPicPr>
          <p:cNvPr id="4" name="Content Placeholder 3">
            <a:extLst>
              <a:ext uri="{FF2B5EF4-FFF2-40B4-BE49-F238E27FC236}">
                <a16:creationId xmlns:a16="http://schemas.microsoft.com/office/drawing/2014/main" id="{3BA34CB1-B962-4A55-9896-4A00909B3F09}"/>
              </a:ext>
            </a:extLst>
          </p:cNvPr>
          <p:cNvPicPr>
            <a:picLocks noGrp="1" noChangeAspect="1"/>
          </p:cNvPicPr>
          <p:nvPr>
            <p:ph idx="1"/>
          </p:nvPr>
        </p:nvPicPr>
        <p:blipFill>
          <a:blip r:embed="rId3"/>
          <a:stretch>
            <a:fillRect/>
          </a:stretch>
        </p:blipFill>
        <p:spPr>
          <a:xfrm>
            <a:off x="0" y="0"/>
            <a:ext cx="12192000" cy="6857999"/>
          </a:xfrm>
        </p:spPr>
      </p:pic>
    </p:spTree>
    <p:extLst>
      <p:ext uri="{BB962C8B-B14F-4D97-AF65-F5344CB8AC3E}">
        <p14:creationId xmlns:p14="http://schemas.microsoft.com/office/powerpoint/2010/main" val="2156849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957527"/>
          </a:xfrm>
        </p:spPr>
        <p:txBody>
          <a:bodyPr/>
          <a:lstStyle/>
          <a:p>
            <a:pPr algn="ctr"/>
            <a:r>
              <a:rPr lang="en-US" dirty="0"/>
              <a:t>          </a:t>
            </a:r>
            <a:r>
              <a:rPr lang="en-US" dirty="0" err="1"/>
              <a:t>Gallienus</a:t>
            </a:r>
            <a:r>
              <a:rPr lang="en-US" dirty="0"/>
              <a:t> (218 – 268 AD)</a:t>
            </a:r>
          </a:p>
        </p:txBody>
      </p:sp>
      <p:pic>
        <p:nvPicPr>
          <p:cNvPr id="4" name="Content Placeholder 3" descr="Gallienus.jpg"/>
          <p:cNvPicPr>
            <a:picLocks noGrp="1" noChangeAspect="1"/>
          </p:cNvPicPr>
          <p:nvPr>
            <p:ph sz="quarter" idx="1"/>
          </p:nvPr>
        </p:nvPicPr>
        <p:blipFill>
          <a:blip r:embed="rId2" cstate="print"/>
          <a:stretch>
            <a:fillRect/>
          </a:stretch>
        </p:blipFill>
        <p:spPr>
          <a:xfrm>
            <a:off x="2631233" y="736260"/>
            <a:ext cx="6969967" cy="6121742"/>
          </a:xfrm>
        </p:spPr>
      </p:pic>
    </p:spTree>
    <p:extLst>
      <p:ext uri="{BB962C8B-B14F-4D97-AF65-F5344CB8AC3E}">
        <p14:creationId xmlns:p14="http://schemas.microsoft.com/office/powerpoint/2010/main" val="1938589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1024117" cy="793101"/>
          </a:xfrm>
        </p:spPr>
        <p:txBody>
          <a:bodyPr>
            <a:normAutofit/>
          </a:bodyPr>
          <a:lstStyle/>
          <a:p>
            <a:r>
              <a:rPr lang="en-US" dirty="0"/>
              <a:t>Marcus </a:t>
            </a:r>
            <a:r>
              <a:rPr lang="en-US" dirty="0" err="1"/>
              <a:t>Cassianus</a:t>
            </a:r>
            <a:r>
              <a:rPr lang="en-US" dirty="0"/>
              <a:t> </a:t>
            </a:r>
            <a:r>
              <a:rPr lang="en-US" dirty="0" err="1"/>
              <a:t>Latinius</a:t>
            </a:r>
            <a:r>
              <a:rPr lang="en-US" dirty="0"/>
              <a:t> </a:t>
            </a:r>
            <a:r>
              <a:rPr lang="en-US" dirty="0" err="1"/>
              <a:t>Postumus</a:t>
            </a:r>
            <a:r>
              <a:rPr lang="en-US" dirty="0"/>
              <a:t> (d. 269 AD)</a:t>
            </a:r>
          </a:p>
        </p:txBody>
      </p:sp>
      <p:pic>
        <p:nvPicPr>
          <p:cNvPr id="4" name="Content Placeholder 3" descr="Postumus_Antoninianus.jpg"/>
          <p:cNvPicPr>
            <a:picLocks noGrp="1" noChangeAspect="1"/>
          </p:cNvPicPr>
          <p:nvPr>
            <p:ph sz="quarter" idx="1"/>
          </p:nvPr>
        </p:nvPicPr>
        <p:blipFill>
          <a:blip r:embed="rId2" cstate="print"/>
          <a:stretch>
            <a:fillRect/>
          </a:stretch>
        </p:blipFill>
        <p:spPr>
          <a:xfrm>
            <a:off x="2603241" y="720648"/>
            <a:ext cx="6624735" cy="6137352"/>
          </a:xfrm>
        </p:spPr>
      </p:pic>
    </p:spTree>
    <p:extLst>
      <p:ext uri="{BB962C8B-B14F-4D97-AF65-F5344CB8AC3E}">
        <p14:creationId xmlns:p14="http://schemas.microsoft.com/office/powerpoint/2010/main" val="412847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793102"/>
          </a:xfrm>
        </p:spPr>
        <p:txBody>
          <a:bodyPr/>
          <a:lstStyle/>
          <a:p>
            <a:pPr algn="ctr"/>
            <a:r>
              <a:rPr lang="en-US" dirty="0"/>
              <a:t>   Imperium </a:t>
            </a:r>
            <a:r>
              <a:rPr lang="en-US" dirty="0" err="1"/>
              <a:t>Galliarum</a:t>
            </a:r>
            <a:endParaRPr lang="en-US" dirty="0"/>
          </a:p>
        </p:txBody>
      </p:sp>
      <p:pic>
        <p:nvPicPr>
          <p:cNvPr id="4" name="Content Placeholder 3" descr="Imperium Galliarum.png"/>
          <p:cNvPicPr>
            <a:picLocks noGrp="1" noChangeAspect="1"/>
          </p:cNvPicPr>
          <p:nvPr>
            <p:ph sz="quarter" idx="1"/>
          </p:nvPr>
        </p:nvPicPr>
        <p:blipFill>
          <a:blip r:embed="rId2" cstate="print"/>
          <a:stretch>
            <a:fillRect/>
          </a:stretch>
        </p:blipFill>
        <p:spPr>
          <a:xfrm>
            <a:off x="1122696" y="643813"/>
            <a:ext cx="9545304" cy="6214188"/>
          </a:xfrm>
        </p:spPr>
      </p:pic>
    </p:spTree>
    <p:extLst>
      <p:ext uri="{BB962C8B-B14F-4D97-AF65-F5344CB8AC3E}">
        <p14:creationId xmlns:p14="http://schemas.microsoft.com/office/powerpoint/2010/main" val="68763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F84980F-52B3-495C-9048-928002E00500}"/>
              </a:ext>
            </a:extLst>
          </p:cNvPr>
          <p:cNvPicPr>
            <a:picLocks noChangeAspect="1"/>
          </p:cNvPicPr>
          <p:nvPr/>
        </p:nvPicPr>
        <p:blipFill rotWithShape="1">
          <a:blip r:embed="rId3">
            <a:alphaModFix amt="20000"/>
            <a:extLst/>
          </a:blip>
          <a:srcRect t="4307" b="11423"/>
          <a:stretch/>
        </p:blipFill>
        <p:spPr>
          <a:xfrm>
            <a:off x="20" y="9535"/>
            <a:ext cx="12191980" cy="6857990"/>
          </a:xfrm>
          <a:prstGeom prst="rect">
            <a:avLst/>
          </a:prstGeom>
        </p:spPr>
      </p:pic>
      <p:pic>
        <p:nvPicPr>
          <p:cNvPr id="29" name="Picture 28">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FA3048E-BF42-4F56-A422-4666689A55EA}"/>
              </a:ext>
            </a:extLst>
          </p:cNvPr>
          <p:cNvSpPr>
            <a:spLocks noGrp="1"/>
          </p:cNvSpPr>
          <p:nvPr>
            <p:ph type="title"/>
          </p:nvPr>
        </p:nvSpPr>
        <p:spPr>
          <a:xfrm>
            <a:off x="685801" y="609600"/>
            <a:ext cx="10131425" cy="1456267"/>
          </a:xfrm>
        </p:spPr>
        <p:txBody>
          <a:bodyPr>
            <a:normAutofit/>
          </a:bodyPr>
          <a:lstStyle/>
          <a:p>
            <a:pPr algn="ctr"/>
            <a:r>
              <a:rPr lang="en-US" dirty="0"/>
              <a:t>Contradictory evidence for persecution under Septimius </a:t>
            </a:r>
            <a:r>
              <a:rPr lang="en-US" dirty="0" err="1"/>
              <a:t>severus</a:t>
            </a:r>
            <a:r>
              <a:rPr lang="en-US" dirty="0"/>
              <a:t> (145-211 AD) </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dirty="0"/>
              <a:t>“Even Severus himself, the father of </a:t>
            </a:r>
            <a:r>
              <a:rPr lang="en-US" dirty="0" err="1"/>
              <a:t>Antoninus</a:t>
            </a:r>
            <a:r>
              <a:rPr lang="en-US" dirty="0"/>
              <a:t> [Caracalla], was graciously mindful of the Christians; for he sought out the Christian Proclus, surnamed </a:t>
            </a:r>
            <a:r>
              <a:rPr lang="en-US" dirty="0" err="1"/>
              <a:t>Torpacion</a:t>
            </a:r>
            <a:r>
              <a:rPr lang="en-US" dirty="0"/>
              <a:t>, the business agent of </a:t>
            </a:r>
            <a:r>
              <a:rPr lang="en-US" dirty="0" err="1"/>
              <a:t>Euhodias</a:t>
            </a:r>
            <a:r>
              <a:rPr lang="en-US" dirty="0"/>
              <a:t>, and in gratitude for his having once cured him by anointing, he kept him in his palace till the day of his death.  </a:t>
            </a:r>
            <a:r>
              <a:rPr lang="en-US" dirty="0" err="1"/>
              <a:t>Antoninus</a:t>
            </a:r>
            <a:r>
              <a:rPr lang="en-US" dirty="0"/>
              <a:t>, too, brought up as he was on Christian milk, was intimately acquainted with this man.  Both women and men of the highest rank, whom Severus knew well to be Christians, were not merely permitted by him to remain uninjured; but he even bore distinguished testimony in their favor and gave them publicly back to us from the hands of a raging populace.”</a:t>
            </a:r>
          </a:p>
          <a:p>
            <a:pPr marL="0" indent="0">
              <a:buNone/>
            </a:pPr>
            <a:r>
              <a:rPr lang="en-US" dirty="0"/>
              <a:t>												—Tertullian, </a:t>
            </a:r>
            <a:r>
              <a:rPr lang="en-US" i="1" dirty="0"/>
              <a:t>To Scapula</a:t>
            </a:r>
            <a:r>
              <a:rPr lang="en-US" dirty="0"/>
              <a:t> 4</a:t>
            </a:r>
          </a:p>
        </p:txBody>
      </p:sp>
    </p:spTree>
    <p:extLst>
      <p:ext uri="{BB962C8B-B14F-4D97-AF65-F5344CB8AC3E}">
        <p14:creationId xmlns:p14="http://schemas.microsoft.com/office/powerpoint/2010/main" val="87502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365B6D4-5F78-4570-89AA-BAB72CDB5844}"/>
              </a:ext>
            </a:extLst>
          </p:cNvPr>
          <p:cNvPicPr>
            <a:picLocks noChangeAspect="1"/>
          </p:cNvPicPr>
          <p:nvPr/>
        </p:nvPicPr>
        <p:blipFill rotWithShape="1">
          <a:blip r:embed="rId3"/>
          <a:srcRect t="5695" r="-2" b="-2"/>
          <a:stretch/>
        </p:blipFill>
        <p:spPr>
          <a:xfrm>
            <a:off x="20" y="975"/>
            <a:ext cx="4635988" cy="6858000"/>
          </a:xfrm>
          <a:prstGeom prst="rect">
            <a:avLst/>
          </a:prstGeom>
        </p:spPr>
      </p:pic>
      <p:sp>
        <p:nvSpPr>
          <p:cNvPr id="2" name="Title 1">
            <a:extLst>
              <a:ext uri="{FF2B5EF4-FFF2-40B4-BE49-F238E27FC236}">
                <a16:creationId xmlns:a16="http://schemas.microsoft.com/office/drawing/2014/main" id="{CB8378FA-7D03-4941-8572-434AD1481107}"/>
              </a:ext>
            </a:extLst>
          </p:cNvPr>
          <p:cNvSpPr>
            <a:spLocks noGrp="1"/>
          </p:cNvSpPr>
          <p:nvPr>
            <p:ph type="title"/>
          </p:nvPr>
        </p:nvSpPr>
        <p:spPr>
          <a:xfrm>
            <a:off x="4955458" y="639097"/>
            <a:ext cx="6593075" cy="1612490"/>
          </a:xfrm>
        </p:spPr>
        <p:txBody>
          <a:bodyPr>
            <a:normAutofit/>
          </a:bodyPr>
          <a:lstStyle/>
          <a:p>
            <a:r>
              <a:rPr lang="en-US" dirty="0"/>
              <a:t>       </a:t>
            </a:r>
            <a:r>
              <a:rPr lang="en-US" dirty="0" err="1"/>
              <a:t>Odenathus</a:t>
            </a:r>
            <a:r>
              <a:rPr lang="en-US" dirty="0"/>
              <a:t> (220-267 AD) </a:t>
            </a:r>
          </a:p>
        </p:txBody>
      </p:sp>
      <p:sp>
        <p:nvSpPr>
          <p:cNvPr id="10" name="Content Placeholder 9"/>
          <p:cNvSpPr>
            <a:spLocks noGrp="1"/>
          </p:cNvSpPr>
          <p:nvPr>
            <p:ph idx="1"/>
          </p:nvPr>
        </p:nvSpPr>
        <p:spPr>
          <a:xfrm>
            <a:off x="4955458" y="2251587"/>
            <a:ext cx="6593075" cy="3972232"/>
          </a:xfrm>
        </p:spPr>
        <p:txBody>
          <a:bodyPr>
            <a:normAutofit/>
          </a:bodyPr>
          <a:lstStyle/>
          <a:p>
            <a:endParaRPr lang="en-US"/>
          </a:p>
        </p:txBody>
      </p:sp>
    </p:spTree>
    <p:extLst>
      <p:ext uri="{BB962C8B-B14F-4D97-AF65-F5344CB8AC3E}">
        <p14:creationId xmlns:p14="http://schemas.microsoft.com/office/powerpoint/2010/main" val="166595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74237"/>
          </a:xfrm>
        </p:spPr>
        <p:txBody>
          <a:bodyPr/>
          <a:lstStyle/>
          <a:p>
            <a:pPr algn="ctr"/>
            <a:r>
              <a:rPr lang="en-US" dirty="0" err="1"/>
              <a:t>Zenobia</a:t>
            </a:r>
            <a:r>
              <a:rPr lang="en-US" dirty="0"/>
              <a:t> Augusta (240 – c. 275)</a:t>
            </a:r>
          </a:p>
        </p:txBody>
      </p:sp>
      <p:pic>
        <p:nvPicPr>
          <p:cNvPr id="4" name="Content Placeholder 3" descr="Denarius-Zenobia-s3290.jpg"/>
          <p:cNvPicPr>
            <a:picLocks noGrp="1" noChangeAspect="1"/>
          </p:cNvPicPr>
          <p:nvPr>
            <p:ph sz="quarter" idx="1"/>
          </p:nvPr>
        </p:nvPicPr>
        <p:blipFill>
          <a:blip r:embed="rId2" cstate="print"/>
          <a:stretch>
            <a:fillRect/>
          </a:stretch>
        </p:blipFill>
        <p:spPr>
          <a:xfrm>
            <a:off x="685801" y="1073019"/>
            <a:ext cx="10730177" cy="5792397"/>
          </a:xfrm>
        </p:spPr>
      </p:pic>
    </p:spTree>
    <p:extLst>
      <p:ext uri="{BB962C8B-B14F-4D97-AF65-F5344CB8AC3E}">
        <p14:creationId xmlns:p14="http://schemas.microsoft.com/office/powerpoint/2010/main" val="393837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5A06-CE22-4F48-A682-22B1B4782BF3}"/>
              </a:ext>
            </a:extLst>
          </p:cNvPr>
          <p:cNvSpPr>
            <a:spLocks noGrp="1"/>
          </p:cNvSpPr>
          <p:nvPr>
            <p:ph type="title"/>
          </p:nvPr>
        </p:nvSpPr>
        <p:spPr>
          <a:xfrm>
            <a:off x="685801" y="0"/>
            <a:ext cx="10131425" cy="961053"/>
          </a:xfrm>
        </p:spPr>
        <p:txBody>
          <a:bodyPr/>
          <a:lstStyle/>
          <a:p>
            <a:pPr algn="ctr"/>
            <a:r>
              <a:rPr lang="en-US" dirty="0" err="1"/>
              <a:t>Regalianus</a:t>
            </a:r>
            <a:r>
              <a:rPr lang="en-US" dirty="0"/>
              <a:t> (d. 260 AD)</a:t>
            </a:r>
          </a:p>
        </p:txBody>
      </p:sp>
      <p:pic>
        <p:nvPicPr>
          <p:cNvPr id="5" name="Content Placeholder 4">
            <a:extLst>
              <a:ext uri="{FF2B5EF4-FFF2-40B4-BE49-F238E27FC236}">
                <a16:creationId xmlns:a16="http://schemas.microsoft.com/office/drawing/2014/main" id="{2A5C4946-DCBE-4348-8DB0-87DD751C9970}"/>
              </a:ext>
            </a:extLst>
          </p:cNvPr>
          <p:cNvPicPr>
            <a:picLocks noGrp="1" noChangeAspect="1"/>
          </p:cNvPicPr>
          <p:nvPr>
            <p:ph idx="1"/>
          </p:nvPr>
        </p:nvPicPr>
        <p:blipFill>
          <a:blip r:embed="rId2"/>
          <a:stretch>
            <a:fillRect/>
          </a:stretch>
        </p:blipFill>
        <p:spPr>
          <a:xfrm>
            <a:off x="-1" y="1222311"/>
            <a:ext cx="12192001" cy="5659082"/>
          </a:xfrm>
        </p:spPr>
      </p:pic>
    </p:spTree>
    <p:extLst>
      <p:ext uri="{BB962C8B-B14F-4D97-AF65-F5344CB8AC3E}">
        <p14:creationId xmlns:p14="http://schemas.microsoft.com/office/powerpoint/2010/main" val="300656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AE61-8607-426A-85A4-CC35197CC095}"/>
              </a:ext>
            </a:extLst>
          </p:cNvPr>
          <p:cNvSpPr>
            <a:spLocks noGrp="1"/>
          </p:cNvSpPr>
          <p:nvPr>
            <p:ph type="title"/>
          </p:nvPr>
        </p:nvSpPr>
        <p:spPr/>
        <p:txBody>
          <a:bodyPr/>
          <a:lstStyle/>
          <a:p>
            <a:r>
              <a:rPr lang="en-US" dirty="0" err="1"/>
              <a:t>Macrianus</a:t>
            </a:r>
            <a:endParaRPr lang="en-US" dirty="0"/>
          </a:p>
        </p:txBody>
      </p:sp>
      <p:pic>
        <p:nvPicPr>
          <p:cNvPr id="5" name="Content Placeholder 4">
            <a:extLst>
              <a:ext uri="{FF2B5EF4-FFF2-40B4-BE49-F238E27FC236}">
                <a16:creationId xmlns:a16="http://schemas.microsoft.com/office/drawing/2014/main" id="{C7ED8ABD-E89E-41DF-8133-806B904EC828}"/>
              </a:ext>
            </a:extLst>
          </p:cNvPr>
          <p:cNvPicPr>
            <a:picLocks noGrp="1" noChangeAspect="1"/>
          </p:cNvPicPr>
          <p:nvPr>
            <p:ph idx="1"/>
          </p:nvPr>
        </p:nvPicPr>
        <p:blipFill>
          <a:blip r:embed="rId2"/>
          <a:stretch>
            <a:fillRect/>
          </a:stretch>
        </p:blipFill>
        <p:spPr>
          <a:xfrm>
            <a:off x="5505450" y="71126"/>
            <a:ext cx="6686550" cy="6715748"/>
          </a:xfrm>
        </p:spPr>
      </p:pic>
    </p:spTree>
    <p:extLst>
      <p:ext uri="{BB962C8B-B14F-4D97-AF65-F5344CB8AC3E}">
        <p14:creationId xmlns:p14="http://schemas.microsoft.com/office/powerpoint/2010/main" val="1120092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DBBB-AD67-4FF6-B1D4-2352B6FB3E1C}"/>
              </a:ext>
            </a:extLst>
          </p:cNvPr>
          <p:cNvSpPr>
            <a:spLocks noGrp="1"/>
          </p:cNvSpPr>
          <p:nvPr>
            <p:ph type="title"/>
          </p:nvPr>
        </p:nvSpPr>
        <p:spPr>
          <a:xfrm>
            <a:off x="685801" y="0"/>
            <a:ext cx="10131425" cy="1428751"/>
          </a:xfrm>
        </p:spPr>
        <p:txBody>
          <a:bodyPr/>
          <a:lstStyle/>
          <a:p>
            <a:pPr algn="ctr"/>
            <a:r>
              <a:rPr lang="en-US" dirty="0" err="1"/>
              <a:t>Aureolus</a:t>
            </a:r>
            <a:r>
              <a:rPr lang="en-US" dirty="0"/>
              <a:t> (220-268 AD)</a:t>
            </a:r>
          </a:p>
        </p:txBody>
      </p:sp>
      <p:pic>
        <p:nvPicPr>
          <p:cNvPr id="5" name="Content Placeholder 4">
            <a:extLst>
              <a:ext uri="{FF2B5EF4-FFF2-40B4-BE49-F238E27FC236}">
                <a16:creationId xmlns:a16="http://schemas.microsoft.com/office/drawing/2014/main" id="{09ABF15E-285D-4A3C-A4F1-C2D2E0884868}"/>
              </a:ext>
            </a:extLst>
          </p:cNvPr>
          <p:cNvPicPr>
            <a:picLocks noGrp="1" noChangeAspect="1"/>
          </p:cNvPicPr>
          <p:nvPr>
            <p:ph idx="1"/>
          </p:nvPr>
        </p:nvPicPr>
        <p:blipFill>
          <a:blip r:embed="rId2"/>
          <a:stretch>
            <a:fillRect/>
          </a:stretch>
        </p:blipFill>
        <p:spPr>
          <a:xfrm>
            <a:off x="0" y="1428751"/>
            <a:ext cx="12192000" cy="5438775"/>
          </a:xfrm>
        </p:spPr>
      </p:pic>
    </p:spTree>
    <p:extLst>
      <p:ext uri="{BB962C8B-B14F-4D97-AF65-F5344CB8AC3E}">
        <p14:creationId xmlns:p14="http://schemas.microsoft.com/office/powerpoint/2010/main" val="861921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Content Placeholder 3">
            <a:extLst>
              <a:ext uri="{FF2B5EF4-FFF2-40B4-BE49-F238E27FC236}">
                <a16:creationId xmlns:a16="http://schemas.microsoft.com/office/drawing/2014/main" id="{D2128F6E-1602-4059-81B6-6C67FE18FD17}"/>
              </a:ext>
            </a:extLst>
          </p:cNvPr>
          <p:cNvPicPr>
            <a:picLocks noChangeAspect="1"/>
          </p:cNvPicPr>
          <p:nvPr/>
        </p:nvPicPr>
        <p:blipFill rotWithShape="1">
          <a:blip r:embed="rId2">
            <a:alphaModFix amt="15000"/>
            <a:grayscl/>
            <a:extLst/>
          </a:blip>
          <a:srcRect t="17964" r="-1" b="43646"/>
          <a:stretch/>
        </p:blipFill>
        <p:spPr>
          <a:xfrm>
            <a:off x="34189" y="-44492"/>
            <a:ext cx="12192000" cy="6858001"/>
          </a:xfrm>
          <a:prstGeom prst="rect">
            <a:avLst/>
          </a:prstGeom>
        </p:spPr>
      </p:pic>
      <p:sp>
        <p:nvSpPr>
          <p:cNvPr id="2" name="Title 1">
            <a:extLst>
              <a:ext uri="{FF2B5EF4-FFF2-40B4-BE49-F238E27FC236}">
                <a16:creationId xmlns:a16="http://schemas.microsoft.com/office/drawing/2014/main" id="{7B8A2822-0C8E-47E1-B435-938652EF2DC1}"/>
              </a:ext>
            </a:extLst>
          </p:cNvPr>
          <p:cNvSpPr>
            <a:spLocks noGrp="1"/>
          </p:cNvSpPr>
          <p:nvPr>
            <p:ph type="title"/>
          </p:nvPr>
        </p:nvSpPr>
        <p:spPr>
          <a:xfrm>
            <a:off x="680321" y="753228"/>
            <a:ext cx="9613861" cy="1080938"/>
          </a:xfrm>
        </p:spPr>
        <p:txBody>
          <a:bodyPr vert="horz" lIns="91440" tIns="45720" rIns="91440" bIns="45720" rtlCol="0">
            <a:normAutofit/>
          </a:bodyPr>
          <a:lstStyle/>
          <a:p>
            <a:r>
              <a:rPr lang="en-US" dirty="0"/>
              <a:t>		                E.R. </a:t>
            </a:r>
            <a:r>
              <a:rPr lang="en-US" dirty="0" err="1"/>
              <a:t>Dodds</a:t>
            </a:r>
            <a:r>
              <a:rPr lang="en-US" dirty="0"/>
              <a:t> (1851-1930)</a:t>
            </a:r>
          </a:p>
        </p:txBody>
      </p:sp>
      <p:sp>
        <p:nvSpPr>
          <p:cNvPr id="47" name="Content Placeholder 46"/>
          <p:cNvSpPr>
            <a:spLocks noGrp="1"/>
          </p:cNvSpPr>
          <p:nvPr>
            <p:ph idx="1"/>
          </p:nvPr>
        </p:nvSpPr>
        <p:spPr>
          <a:xfrm>
            <a:off x="680321" y="2336873"/>
            <a:ext cx="9613861" cy="3395060"/>
          </a:xfrm>
        </p:spPr>
        <p:txBody>
          <a:bodyPr anchor="ctr">
            <a:normAutofit/>
          </a:bodyPr>
          <a:lstStyle/>
          <a:p>
            <a:pPr marL="0" indent="0">
              <a:buNone/>
            </a:pPr>
            <a:r>
              <a:rPr lang="en-US" sz="2000" i="1" dirty="0"/>
              <a:t>Pagan and Christian in an age of Anxiety </a:t>
            </a:r>
            <a:r>
              <a:rPr lang="en-US" sz="2000" dirty="0"/>
              <a:t>(1965)</a:t>
            </a:r>
          </a:p>
          <a:p>
            <a:pPr marL="0" indent="0">
              <a:buNone/>
            </a:pPr>
            <a:endParaRPr lang="en-US" sz="2000" dirty="0"/>
          </a:p>
        </p:txBody>
      </p:sp>
      <p:pic>
        <p:nvPicPr>
          <p:cNvPr id="4" name="Picture 3">
            <a:extLst>
              <a:ext uri="{FF2B5EF4-FFF2-40B4-BE49-F238E27FC236}">
                <a16:creationId xmlns:a16="http://schemas.microsoft.com/office/drawing/2014/main" id="{18286BFD-41D7-461B-BCAC-1F67B803099A}"/>
              </a:ext>
            </a:extLst>
          </p:cNvPr>
          <p:cNvPicPr>
            <a:picLocks noChangeAspect="1"/>
          </p:cNvPicPr>
          <p:nvPr/>
        </p:nvPicPr>
        <p:blipFill>
          <a:blip r:embed="rId2"/>
          <a:stretch>
            <a:fillRect/>
          </a:stretch>
        </p:blipFill>
        <p:spPr>
          <a:xfrm>
            <a:off x="8105520" y="1222310"/>
            <a:ext cx="4086480" cy="5635690"/>
          </a:xfrm>
          <a:prstGeom prst="rect">
            <a:avLst/>
          </a:prstGeom>
        </p:spPr>
      </p:pic>
    </p:spTree>
    <p:extLst>
      <p:ext uri="{BB962C8B-B14F-4D97-AF65-F5344CB8AC3E}">
        <p14:creationId xmlns:p14="http://schemas.microsoft.com/office/powerpoint/2010/main" val="906934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4"/>
          <p:cNvPicPr>
            <a:picLocks noChangeAspect="1"/>
          </p:cNvPicPr>
          <p:nvPr/>
        </p:nvPicPr>
        <p:blipFill rotWithShape="1">
          <a:blip r:embed="rId2">
            <a:duotone>
              <a:prstClr val="black"/>
              <a:schemeClr val="bg1">
                <a:tint val="45000"/>
                <a:satMod val="400000"/>
              </a:schemeClr>
            </a:duotone>
            <a:alphaModFix amt="25000"/>
            <a:extLst/>
          </a:blip>
          <a:srcRect t="26391" b="26641"/>
          <a:stretch/>
        </p:blipFill>
        <p:spPr>
          <a:xfrm>
            <a:off x="20" y="10"/>
            <a:ext cx="12191980" cy="6857990"/>
          </a:xfrm>
          <a:prstGeom prst="rect">
            <a:avLst/>
          </a:prstGeom>
        </p:spPr>
      </p:pic>
      <p:sp>
        <p:nvSpPr>
          <p:cNvPr id="3" name="Title 2">
            <a:extLst>
              <a:ext uri="{FF2B5EF4-FFF2-40B4-BE49-F238E27FC236}">
                <a16:creationId xmlns:a16="http://schemas.microsoft.com/office/drawing/2014/main" id="{18E99FE7-D29A-458D-ABBE-9FE7388B22B6}"/>
              </a:ext>
            </a:extLst>
          </p:cNvPr>
          <p:cNvSpPr>
            <a:spLocks noGrp="1"/>
          </p:cNvSpPr>
          <p:nvPr>
            <p:ph type="title"/>
          </p:nvPr>
        </p:nvSpPr>
        <p:spPr/>
        <p:txBody>
          <a:bodyPr/>
          <a:lstStyle/>
          <a:p>
            <a:pPr algn="just"/>
            <a:r>
              <a:rPr lang="en-US" dirty="0"/>
              <a:t>Ultimately, for the Neo-Platonic philosopher Plotinus, philosophy is about what he would call “the flight of the alone to the Alone.” </a:t>
            </a:r>
          </a:p>
        </p:txBody>
      </p:sp>
      <p:sp>
        <p:nvSpPr>
          <p:cNvPr id="11" name="Content Placeholder 10">
            <a:extLst>
              <a:ext uri="{FF2B5EF4-FFF2-40B4-BE49-F238E27FC236}">
                <a16:creationId xmlns:a16="http://schemas.microsoft.com/office/drawing/2014/main" id="{3602484E-613C-499F-B91F-D4E37137A4C7}"/>
              </a:ext>
            </a:extLst>
          </p:cNvPr>
          <p:cNvSpPr>
            <a:spLocks noGrp="1"/>
          </p:cNvSpPr>
          <p:nvPr>
            <p:ph type="body" idx="1"/>
          </p:nvPr>
        </p:nvSpPr>
        <p:spPr/>
        <p:txBody>
          <a:bodyPr>
            <a:normAutofit/>
          </a:bodyPr>
          <a:lstStyle/>
          <a:p>
            <a:pPr marL="0" indent="0" algn="ctr">
              <a:buNone/>
            </a:pPr>
            <a:r>
              <a:rPr lang="en-US" i="1" dirty="0"/>
              <a:t>Acquaintance with philosophy must come after a long period of attendance on instruction in the subject itself, and of close companionship, when, suddenly, like a blaze kindled by a leaping spark, it is generated in the soul and at once becomes self-sustaining.</a:t>
            </a:r>
          </a:p>
          <a:p>
            <a:pPr marL="0" indent="0" algn="r">
              <a:buNone/>
            </a:pPr>
            <a:r>
              <a:rPr lang="en-US" dirty="0"/>
              <a:t>—Plato, </a:t>
            </a:r>
            <a:r>
              <a:rPr lang="en-US" i="1" dirty="0"/>
              <a:t>Epistle</a:t>
            </a:r>
            <a:r>
              <a:rPr lang="en-US" dirty="0"/>
              <a:t> VII 341d </a:t>
            </a:r>
          </a:p>
        </p:txBody>
      </p:sp>
    </p:spTree>
    <p:extLst>
      <p:ext uri="{BB962C8B-B14F-4D97-AF65-F5344CB8AC3E}">
        <p14:creationId xmlns:p14="http://schemas.microsoft.com/office/powerpoint/2010/main" val="2769917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C55D1FF3-F25F-4483-82FF-E8E811155F2E}"/>
              </a:ext>
            </a:extLst>
          </p:cNvPr>
          <p:cNvPicPr>
            <a:picLocks noChangeAspect="1"/>
          </p:cNvPicPr>
          <p:nvPr/>
        </p:nvPicPr>
        <p:blipFill>
          <a:blip r:embed="rId3"/>
          <a:stretch>
            <a:fillRect/>
          </a:stretch>
        </p:blipFill>
        <p:spPr>
          <a:xfrm>
            <a:off x="6696076" y="153150"/>
            <a:ext cx="4572000" cy="65516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E726B450-675F-420A-8880-3243E1120ED0}"/>
              </a:ext>
            </a:extLst>
          </p:cNvPr>
          <p:cNvSpPr>
            <a:spLocks noGrp="1"/>
          </p:cNvSpPr>
          <p:nvPr>
            <p:ph type="title"/>
          </p:nvPr>
        </p:nvSpPr>
        <p:spPr>
          <a:xfrm>
            <a:off x="825909" y="808055"/>
            <a:ext cx="3979205" cy="1453363"/>
          </a:xfrm>
        </p:spPr>
        <p:txBody>
          <a:bodyPr>
            <a:normAutofit/>
          </a:bodyPr>
          <a:lstStyle/>
          <a:p>
            <a:endParaRPr lang="en-US" dirty="0"/>
          </a:p>
        </p:txBody>
      </p:sp>
      <p:pic>
        <p:nvPicPr>
          <p:cNvPr id="6" name="Content Placeholder 5">
            <a:extLst>
              <a:ext uri="{FF2B5EF4-FFF2-40B4-BE49-F238E27FC236}">
                <a16:creationId xmlns:a16="http://schemas.microsoft.com/office/drawing/2014/main" id="{CE2D0576-3095-451E-BD03-B2B7A23936C0}"/>
              </a:ext>
            </a:extLst>
          </p:cNvPr>
          <p:cNvPicPr>
            <a:picLocks noGrp="1" noChangeAspect="1"/>
          </p:cNvPicPr>
          <p:nvPr>
            <p:ph idx="1"/>
          </p:nvPr>
        </p:nvPicPr>
        <p:blipFill>
          <a:blip r:embed="rId4"/>
          <a:stretch>
            <a:fillRect/>
          </a:stretch>
        </p:blipFill>
        <p:spPr>
          <a:xfrm>
            <a:off x="798045" y="312190"/>
            <a:ext cx="4697881" cy="6233620"/>
          </a:xfrm>
        </p:spPr>
      </p:pic>
    </p:spTree>
    <p:extLst>
      <p:ext uri="{BB962C8B-B14F-4D97-AF65-F5344CB8AC3E}">
        <p14:creationId xmlns:p14="http://schemas.microsoft.com/office/powerpoint/2010/main" val="2295667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8">
            <a:extLst>
              <a:ext uri="{FF2B5EF4-FFF2-40B4-BE49-F238E27FC236}">
                <a16:creationId xmlns:a16="http://schemas.microsoft.com/office/drawing/2014/main" id="{C1BFF84C-7F03-4749-A882-F51079E0142A}"/>
              </a:ext>
            </a:extLst>
          </p:cNvPr>
          <p:cNvPicPr>
            <a:picLocks noChangeAspect="1"/>
          </p:cNvPicPr>
          <p:nvPr/>
        </p:nvPicPr>
        <p:blipFill rotWithShape="1">
          <a:blip r:embed="rId2">
            <a:alphaModFix amt="15000"/>
            <a:grayscl/>
          </a:blip>
          <a:srcRect l="45954" t="7471" r="31428"/>
          <a:stretch/>
        </p:blipFill>
        <p:spPr>
          <a:xfrm>
            <a:off x="-1" y="0"/>
            <a:ext cx="12188824" cy="6858000"/>
          </a:xfrm>
          <a:prstGeom prst="rect">
            <a:avLst/>
          </a:prstGeom>
        </p:spPr>
      </p:pic>
      <p:sp>
        <p:nvSpPr>
          <p:cNvPr id="2" name="Title 1">
            <a:extLst>
              <a:ext uri="{FF2B5EF4-FFF2-40B4-BE49-F238E27FC236}">
                <a16:creationId xmlns:a16="http://schemas.microsoft.com/office/drawing/2014/main" id="{373895E1-34F1-44FE-B31C-850C2F461F92}"/>
              </a:ext>
            </a:extLst>
          </p:cNvPr>
          <p:cNvSpPr>
            <a:spLocks noGrp="1"/>
          </p:cNvSpPr>
          <p:nvPr>
            <p:ph type="title"/>
          </p:nvPr>
        </p:nvSpPr>
        <p:spPr>
          <a:xfrm>
            <a:off x="680321" y="0"/>
            <a:ext cx="9613861" cy="886408"/>
          </a:xfrm>
        </p:spPr>
        <p:txBody>
          <a:bodyPr>
            <a:normAutofit/>
          </a:bodyPr>
          <a:lstStyle/>
          <a:p>
            <a:pPr algn="ctr"/>
            <a:r>
              <a:rPr lang="en-US" dirty="0"/>
              <a:t>	</a:t>
            </a:r>
            <a:r>
              <a:rPr lang="en-US" dirty="0" err="1"/>
              <a:t>Glycon</a:t>
            </a:r>
            <a:endParaRPr lang="en-US" dirty="0"/>
          </a:p>
        </p:txBody>
      </p:sp>
      <p:pic>
        <p:nvPicPr>
          <p:cNvPr id="7" name="Content Placeholder 6">
            <a:extLst>
              <a:ext uri="{FF2B5EF4-FFF2-40B4-BE49-F238E27FC236}">
                <a16:creationId xmlns:a16="http://schemas.microsoft.com/office/drawing/2014/main" id="{D8BA62E9-A905-45B5-B1DC-4D4A43313A91}"/>
              </a:ext>
            </a:extLst>
          </p:cNvPr>
          <p:cNvPicPr>
            <a:picLocks noGrp="1" noChangeAspect="1"/>
          </p:cNvPicPr>
          <p:nvPr>
            <p:ph idx="1"/>
          </p:nvPr>
        </p:nvPicPr>
        <p:blipFill>
          <a:blip r:embed="rId3"/>
          <a:stretch>
            <a:fillRect/>
          </a:stretch>
        </p:blipFill>
        <p:spPr>
          <a:xfrm>
            <a:off x="3057525" y="685367"/>
            <a:ext cx="5675928" cy="6203853"/>
          </a:xfrm>
        </p:spPr>
      </p:pic>
    </p:spTree>
    <p:extLst>
      <p:ext uri="{BB962C8B-B14F-4D97-AF65-F5344CB8AC3E}">
        <p14:creationId xmlns:p14="http://schemas.microsoft.com/office/powerpoint/2010/main" val="1300831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 name="Picture 14">
            <a:extLst>
              <a:ext uri="{FF2B5EF4-FFF2-40B4-BE49-F238E27FC236}">
                <a16:creationId xmlns:a16="http://schemas.microsoft.com/office/drawing/2014/main" id="{6AF6706C-CF07-43A1-BCC4-CBA5D33820D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4" name="Rectangle 16">
            <a:extLst>
              <a:ext uri="{FF2B5EF4-FFF2-40B4-BE49-F238E27FC236}">
                <a16:creationId xmlns:a16="http://schemas.microsoft.com/office/drawing/2014/main" id="{09C946AC-2072-4946-A2B8-39F09D0944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35" name="Picture 18">
            <a:extLst>
              <a:ext uri="{FF2B5EF4-FFF2-40B4-BE49-F238E27FC236}">
                <a16:creationId xmlns:a16="http://schemas.microsoft.com/office/drawing/2014/main" id="{A748C8C8-F348-4D00-852A-26DD9EBCC24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useBgFill="1">
        <p:nvSpPr>
          <p:cNvPr id="136" name="Freeform 5">
            <a:extLst>
              <a:ext uri="{FF2B5EF4-FFF2-40B4-BE49-F238E27FC236}">
                <a16:creationId xmlns:a16="http://schemas.microsoft.com/office/drawing/2014/main" id="{559FD8B5-8CC4-4CFE-BD2A-1216B1F2C3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7" name="Freeform 14">
            <a:extLst>
              <a:ext uri="{FF2B5EF4-FFF2-40B4-BE49-F238E27FC236}">
                <a16:creationId xmlns:a16="http://schemas.microsoft.com/office/drawing/2014/main" id="{9ECF13F4-3D2A-4F2E-9BBD-3038670D2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24">
            <a:extLst>
              <a:ext uri="{FF2B5EF4-FFF2-40B4-BE49-F238E27FC236}">
                <a16:creationId xmlns:a16="http://schemas.microsoft.com/office/drawing/2014/main" id="{19660E16-DCC0-4B6C-8E84-4C292580059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 name="Straight Connector 25">
              <a:extLst>
                <a:ext uri="{FF2B5EF4-FFF2-40B4-BE49-F238E27FC236}">
                  <a16:creationId xmlns:a16="http://schemas.microsoft.com/office/drawing/2014/main" id="{29130F79-611E-4458-B53E-36A2572171A9}"/>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78691-46E9-469A-921B-9D16933EE19E}"/>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4AA196-3090-4283-ADF0-893F8108586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D33794-9D71-4B08-AE11-8B589EFBA250}"/>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AFBF0E-867E-4181-93DF-9A13F334B016}"/>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EA8258-0459-4037-BABC-B1A0A5D7055C}"/>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BB355F-363A-4046-90AF-3DDB7AA18459}"/>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334308-B9EC-41CF-8B6C-23FB134BA582}"/>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781133-0656-4918-BE6A-703C148ED9DD}"/>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4F93AD-8044-447B-8CAC-8A0697160346}"/>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A78689-5B7A-4420-A3DC-0EA081583534}"/>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9CC934-4D78-4334-8B7F-4D0C13D6C91B}"/>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8DA411-6F43-42CF-8A08-B2871E38225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417563A-04A5-4952-AA6D-E503558C5438}"/>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41B232-E630-4AC7-9A97-763529D70518}"/>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40">
              <a:extLst>
                <a:ext uri="{FF2B5EF4-FFF2-40B4-BE49-F238E27FC236}">
                  <a16:creationId xmlns:a16="http://schemas.microsoft.com/office/drawing/2014/main" id="{7EABA1A2-F7BA-4FB5-AD0A-A4DBBCF6F7D8}"/>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A99E51-908F-4D65-AC2B-A8E75A1FE4A4}"/>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42">
              <a:extLst>
                <a:ext uri="{FF2B5EF4-FFF2-40B4-BE49-F238E27FC236}">
                  <a16:creationId xmlns:a16="http://schemas.microsoft.com/office/drawing/2014/main" id="{5F2D126B-7D1C-4D2C-97D5-2D8C686B782F}"/>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B20164-1C4E-4FA3-A2E5-389E7407730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44">
              <a:extLst>
                <a:ext uri="{FF2B5EF4-FFF2-40B4-BE49-F238E27FC236}">
                  <a16:creationId xmlns:a16="http://schemas.microsoft.com/office/drawing/2014/main" id="{C54E7AD9-228F-47CD-A598-CB579B489AF3}"/>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D2B81A-6082-4668-8AA7-F2757C8EC204}"/>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46">
              <a:extLst>
                <a:ext uri="{FF2B5EF4-FFF2-40B4-BE49-F238E27FC236}">
                  <a16:creationId xmlns:a16="http://schemas.microsoft.com/office/drawing/2014/main" id="{1469BD5F-3BFE-4BA0-A24F-7F80A73B823D}"/>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4D532A-F49F-4BB9-AAA6-8B2B89CB6F15}"/>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48">
              <a:extLst>
                <a:ext uri="{FF2B5EF4-FFF2-40B4-BE49-F238E27FC236}">
                  <a16:creationId xmlns:a16="http://schemas.microsoft.com/office/drawing/2014/main" id="{EB2224AE-40A4-483D-991E-9490A01B7617}"/>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3DE117-F3FA-4657-B4A7-40DE41238FAB}"/>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50">
              <a:extLst>
                <a:ext uri="{FF2B5EF4-FFF2-40B4-BE49-F238E27FC236}">
                  <a16:creationId xmlns:a16="http://schemas.microsoft.com/office/drawing/2014/main" id="{D85EA1EB-1126-463C-AD87-4FB126C6FF4A}"/>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336723-7646-4B25-9EE9-519CC8334227}"/>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52">
              <a:extLst>
                <a:ext uri="{FF2B5EF4-FFF2-40B4-BE49-F238E27FC236}">
                  <a16:creationId xmlns:a16="http://schemas.microsoft.com/office/drawing/2014/main" id="{652B6D8B-5579-4262-9376-B702382B0E29}"/>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7893BD-D1AE-48C1-91A9-D47879376282}"/>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6FEEA5-8E66-4C31-92AD-01305FF48877}"/>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3E18335-591C-4354-9390-DD371BB3F92A}"/>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1098D0-C2B4-4D61-92D5-C81DDBDA22DF}"/>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ACD9C3-3E01-47CF-BC68-BDAE22E30B48}"/>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A5C950-6480-44E0-9D50-F193147D556C}"/>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8F1BDE-24EB-4308-AB69-F353C8598B47}"/>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3E12EF-845B-41E6-BA82-F6CD46C0FEAE}"/>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46EE72-4D70-46B4-B655-74722AAC2ADB}"/>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BB073B-89FD-4B47-814B-A8EE7A1EE18D}"/>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E25488-63A9-43E5-A03F-2E628C3B2115}"/>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BE7FDEE-BD70-4D8F-B5CE-4D03F1D00E67}"/>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39673A-8522-4BFC-B8B2-7F2FEAED418D}"/>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AB08C4-AF01-4D1D-90EA-A4113CFF994C}"/>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8E7B06-FF45-4365-9DF4-E8E315A5B34F}"/>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F00765-F5EC-427C-A7A1-CDFA0406F2AE}"/>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E1EF8A-C81D-4879-9142-3697CA0BCBD9}"/>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80C0B62-6F07-4DD2-B308-F3C29F294438}"/>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9C7C8CB-2D13-4138-B3C1-B78EC19B59D6}"/>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B1BC7E-04BC-423C-843D-7C149C25A1A8}"/>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BA62C3-B17C-4AD0-B585-1C42ED74560C}"/>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B6F8BD1-22F9-4EE2-93C7-F859F3B9908D}"/>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73F2AA-33AE-4A43-AFA9-50C60D6F689E}"/>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339DB1-5BB0-42C5-B12D-7555AD403DAA}"/>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413BF1A-CE02-41EB-8977-EBE39AE0DAB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899680C-3DC7-4B71-8D34-7EE8306FEC20}"/>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3B57EA5-419A-4EE0-BB93-356B12F6D030}"/>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7A79B15-73B1-417F-A985-25FBC893F73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6DE9DC-92E2-44D8-B7D0-D1295DD8F034}"/>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9A1F3CD-685D-4541-8715-91E39B1E2302}"/>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63E90F9-BD80-4805-A68E-CA56D5249618}"/>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014402D-979B-4D18-9E85-4D8F6C986F44}"/>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A04AE49-4B0B-4908-B1DB-480F568D2845}"/>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93E6AC-4EF0-4B88-AC7E-BCB112010B64}"/>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344B49D-AFCD-4426-AC08-F3128282C344}"/>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3B776AB-0884-47E4-AC8D-69A19A6103DD}"/>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1EC5397-87DB-4803-855B-44DFE9BBB81D}"/>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8EF0075-59DA-4C16-BF01-C65EE2DDD80A}"/>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ABF3642-CC62-4EA5-8A59-1AFF97A5608A}"/>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7715913-AE6D-4FFC-A6EC-E7EE027D2718}"/>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B78CB6-17D0-445E-A523-FD18D3BE29D4}"/>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83E7655-41DA-4DFA-9DEC-FD37064F0AB2}"/>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E953697-F897-4DE0-B735-80C721129E64}"/>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7CED19-0566-4D81-A59A-5A3561F1B70C}"/>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E247A59-B18F-4331-BC8D-07C3DA5E8E8C}"/>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21C3132-6A07-4EB5-A00C-2176067CB118}"/>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67D677-3FA9-4187-B1CA-F6298A917C27}"/>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E9FC80-B3E8-47CE-862C-9F6E9E598A4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D383F3C-A57C-472A-9E05-CCD8A4F8E507}"/>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534D376-6ABA-4DF9-BBEA-EB5A88180432}"/>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8" name="Content Placeholder 4">
            <a:extLst>
              <a:ext uri="{FF2B5EF4-FFF2-40B4-BE49-F238E27FC236}">
                <a16:creationId xmlns:a16="http://schemas.microsoft.com/office/drawing/2014/main" id="{BB022936-4DCF-455F-A342-2DECD9C25423}"/>
              </a:ext>
            </a:extLst>
          </p:cNvPr>
          <p:cNvPicPr>
            <a:picLocks noChangeAspect="1"/>
          </p:cNvPicPr>
          <p:nvPr/>
        </p:nvPicPr>
        <p:blipFill rotWithShape="1">
          <a:blip r:embed="rId3"/>
          <a:srcRect l="555" r="48555"/>
          <a:stretch/>
        </p:blipFill>
        <p:spPr>
          <a:xfrm>
            <a:off x="7640771" y="1731777"/>
            <a:ext cx="3115370" cy="4606634"/>
          </a:xfrm>
          <a:prstGeom prst="rect">
            <a:avLst/>
          </a:prstGeom>
        </p:spPr>
      </p:pic>
      <p:sp>
        <p:nvSpPr>
          <p:cNvPr id="2" name="Title 1">
            <a:extLst>
              <a:ext uri="{FF2B5EF4-FFF2-40B4-BE49-F238E27FC236}">
                <a16:creationId xmlns:a16="http://schemas.microsoft.com/office/drawing/2014/main" id="{395BD090-8A9C-49FA-A9EC-FCA2AA29BB7E}"/>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a:solidFill>
                  <a:srgbClr val="FFFFFF"/>
                </a:solidFill>
              </a:rPr>
              <a:t>W.H.C. Frend    </a:t>
            </a:r>
            <a:br>
              <a:rPr lang="en-US" sz="4800">
                <a:solidFill>
                  <a:srgbClr val="FFFFFF"/>
                </a:solidFill>
              </a:rPr>
            </a:br>
            <a:r>
              <a:rPr lang="en-US" sz="4800">
                <a:solidFill>
                  <a:srgbClr val="FFFFFF"/>
                </a:solidFill>
              </a:rPr>
              <a:t>(1916-2005) </a:t>
            </a:r>
          </a:p>
        </p:txBody>
      </p:sp>
      <p:sp>
        <p:nvSpPr>
          <p:cNvPr id="10" name="Content Placeholder 9"/>
          <p:cNvSpPr>
            <a:spLocks noGrp="1"/>
          </p:cNvSpPr>
          <p:nvPr>
            <p:ph idx="1"/>
          </p:nvPr>
        </p:nvSpPr>
        <p:spPr>
          <a:xfrm>
            <a:off x="486876" y="4851399"/>
            <a:ext cx="4513792" cy="914401"/>
          </a:xfrm>
        </p:spPr>
        <p:txBody>
          <a:bodyPr vert="horz" lIns="91440" tIns="45720" rIns="91440" bIns="45720" rtlCol="0" anchor="t">
            <a:normAutofit/>
          </a:bodyPr>
          <a:lstStyle/>
          <a:p>
            <a:pPr marL="0" indent="0" algn="r">
              <a:buNone/>
            </a:pPr>
            <a:r>
              <a:rPr lang="en-US" i="1" cap="all">
                <a:solidFill>
                  <a:srgbClr val="FFFFFF"/>
                </a:solidFill>
              </a:rPr>
              <a:t>Martyrdom and Persecution in the Early Church </a:t>
            </a:r>
          </a:p>
        </p:txBody>
      </p:sp>
    </p:spTree>
    <p:extLst>
      <p:ext uri="{BB962C8B-B14F-4D97-AF65-F5344CB8AC3E}">
        <p14:creationId xmlns:p14="http://schemas.microsoft.com/office/powerpoint/2010/main" val="104974523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8">
            <a:extLst>
              <a:ext uri="{FF2B5EF4-FFF2-40B4-BE49-F238E27FC236}">
                <a16:creationId xmlns:a16="http://schemas.microsoft.com/office/drawing/2014/main" id="{A3EB6B2F-2865-41B1-8DF5-496AFDD9C744}"/>
              </a:ext>
            </a:extLst>
          </p:cNvPr>
          <p:cNvPicPr>
            <a:picLocks noChangeAspect="1"/>
          </p:cNvPicPr>
          <p:nvPr/>
        </p:nvPicPr>
        <p:blipFill rotWithShape="1">
          <a:blip r:embed="rId3">
            <a:alphaModFix amt="20000"/>
          </a:blip>
          <a:srcRect t="5943" b="23745"/>
          <a:stretch/>
        </p:blipFill>
        <p:spPr>
          <a:xfrm>
            <a:off x="20" y="10"/>
            <a:ext cx="12191980" cy="6857990"/>
          </a:xfrm>
          <a:prstGeom prst="rect">
            <a:avLst/>
          </a:prstGeom>
        </p:spPr>
      </p:pic>
      <p:pic>
        <p:nvPicPr>
          <p:cNvPr id="19" name="Picture 18">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8625BC32-3986-4DB9-AA30-3FDB154E14C1}"/>
              </a:ext>
            </a:extLst>
          </p:cNvPr>
          <p:cNvSpPr>
            <a:spLocks noGrp="1"/>
          </p:cNvSpPr>
          <p:nvPr>
            <p:ph type="title"/>
          </p:nvPr>
        </p:nvSpPr>
        <p:spPr>
          <a:xfrm>
            <a:off x="685801" y="609600"/>
            <a:ext cx="10131425" cy="1456267"/>
          </a:xfrm>
        </p:spPr>
        <p:txBody>
          <a:bodyPr>
            <a:normAutofit/>
          </a:bodyPr>
          <a:lstStyle/>
          <a:p>
            <a:pPr algn="ctr"/>
            <a:r>
              <a:rPr lang="en-US" i="1" dirty="0" err="1"/>
              <a:t>Constitutio</a:t>
            </a:r>
            <a:r>
              <a:rPr lang="en-US" i="1" dirty="0"/>
              <a:t> </a:t>
            </a:r>
            <a:r>
              <a:rPr lang="en-US" i="1" dirty="0" err="1"/>
              <a:t>antoniniana</a:t>
            </a:r>
            <a:endParaRPr lang="en-US" dirty="0"/>
          </a:p>
        </p:txBody>
      </p:sp>
      <p:sp>
        <p:nvSpPr>
          <p:cNvPr id="14" name="Content Placeholder 13"/>
          <p:cNvSpPr>
            <a:spLocks noGrp="1"/>
          </p:cNvSpPr>
          <p:nvPr>
            <p:ph idx="1"/>
          </p:nvPr>
        </p:nvSpPr>
        <p:spPr>
          <a:xfrm>
            <a:off x="247650" y="2142067"/>
            <a:ext cx="11706225" cy="4573058"/>
          </a:xfrm>
        </p:spPr>
        <p:txBody>
          <a:bodyPr>
            <a:normAutofit/>
          </a:bodyPr>
          <a:lstStyle/>
          <a:p>
            <a:pPr marL="0" indent="0" algn="just">
              <a:buNone/>
            </a:pPr>
            <a:r>
              <a:rPr lang="en-US" sz="2400" dirty="0"/>
              <a:t>“The Emperor Caesar Marcus Aurelius Severus </a:t>
            </a:r>
            <a:r>
              <a:rPr lang="en-US" sz="2400" dirty="0" err="1"/>
              <a:t>Antoninus</a:t>
            </a:r>
            <a:r>
              <a:rPr lang="en-US" sz="2400" dirty="0"/>
              <a:t> Augustus [Caracalla] declares: […] I may show my gratitude to the immortal gods for preserving me in such[…]Therefore I consider that in this way I can […] render proper service to their majesty […] by bringing with me to the worship [?] of the gods all who enter into the number of my people.  Accordingly, I grant Roman citizenship to all [aliens] throughout the world, with no one remaining outside the citizen bodies except the </a:t>
            </a:r>
            <a:r>
              <a:rPr lang="en-US" sz="2400" i="1" dirty="0" err="1"/>
              <a:t>dediticii</a:t>
            </a:r>
            <a:r>
              <a:rPr lang="en-US" sz="2400" dirty="0"/>
              <a:t>. For it is proper that the multitude should not only help carry [?] all the burdens, but should also now be included in my victory.  This edict […] the majesty of the Roman people […]”</a:t>
            </a:r>
          </a:p>
          <a:p>
            <a:pPr marL="0" indent="0" algn="just">
              <a:buNone/>
            </a:pPr>
            <a:r>
              <a:rPr lang="en-US" sz="2400" dirty="0"/>
              <a:t>												—Giessen Papyrus No. 40 col.1 (212 AD)</a:t>
            </a:r>
          </a:p>
          <a:p>
            <a:pPr marL="0" indent="0">
              <a:buNone/>
            </a:pPr>
            <a:endParaRPr lang="en-US" dirty="0"/>
          </a:p>
        </p:txBody>
      </p:sp>
    </p:spTree>
    <p:extLst>
      <p:ext uri="{BB962C8B-B14F-4D97-AF65-F5344CB8AC3E}">
        <p14:creationId xmlns:p14="http://schemas.microsoft.com/office/powerpoint/2010/main" val="473452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3E5D-CC05-4154-B3DA-D39CD100263B}"/>
              </a:ext>
            </a:extLst>
          </p:cNvPr>
          <p:cNvSpPr>
            <a:spLocks noGrp="1"/>
          </p:cNvSpPr>
          <p:nvPr>
            <p:ph type="title"/>
          </p:nvPr>
        </p:nvSpPr>
        <p:spPr/>
        <p:txBody>
          <a:bodyPr/>
          <a:lstStyle/>
          <a:p>
            <a:pPr algn="ctr"/>
            <a:r>
              <a:rPr lang="en-US" dirty="0"/>
              <a:t>Martyrdom of Polycarp in Eusebius’ </a:t>
            </a:r>
            <a:r>
              <a:rPr lang="en-US" i="1" dirty="0"/>
              <a:t>Ecclesiastical History </a:t>
            </a:r>
            <a:r>
              <a:rPr lang="en-US" dirty="0"/>
              <a:t>IV.15.36-39</a:t>
            </a:r>
          </a:p>
        </p:txBody>
      </p:sp>
      <p:sp>
        <p:nvSpPr>
          <p:cNvPr id="3" name="Content Placeholder 2">
            <a:extLst>
              <a:ext uri="{FF2B5EF4-FFF2-40B4-BE49-F238E27FC236}">
                <a16:creationId xmlns:a16="http://schemas.microsoft.com/office/drawing/2014/main" id="{9DACD5F3-EC2C-47A0-9AAE-A227300B4C30}"/>
              </a:ext>
            </a:extLst>
          </p:cNvPr>
          <p:cNvSpPr>
            <a:spLocks noGrp="1"/>
          </p:cNvSpPr>
          <p:nvPr>
            <p:ph idx="1"/>
          </p:nvPr>
        </p:nvSpPr>
        <p:spPr>
          <a:xfrm>
            <a:off x="345233" y="2142067"/>
            <a:ext cx="11653934" cy="4491998"/>
          </a:xfrm>
        </p:spPr>
        <p:txBody>
          <a:bodyPr>
            <a:normAutofit/>
          </a:bodyPr>
          <a:lstStyle/>
          <a:p>
            <a:pPr marL="0" indent="0">
              <a:buNone/>
            </a:pPr>
            <a:r>
              <a:rPr lang="en-US" dirty="0"/>
              <a:t>When he had offered up his Amen and had finished his prayer, the firemen lighted the fire and as a great flame blazed out, we, to whom it was given to see, saw a wonder, and we were preserved that we might relate what happened to the others.</a:t>
            </a:r>
          </a:p>
          <a:p>
            <a:pPr marL="0" indent="0">
              <a:buNone/>
            </a:pPr>
            <a:r>
              <a:rPr lang="en-US" dirty="0"/>
              <a:t> For the fire presented the appearance of a vault, like the sail of a vessel filled by the wind, and made a wall about the body of the martyr, and it was in the midst not like flesh burning, but like gold and silver refined in a furnace. For we perceived such a fragrant odor, as of the fumes of frankincense or of some other precious spices. So at length the lawless men, when they saw that the body could not be consumed by the fire, commanded an executioner to approach and pierce him with the sword. And when he had done this there came forth a quantity of blood so that it extinguished the fire; and the whole crowd marveled that there should be such a difference between the unbelievers and the elect, of whom this man also was one, the most wonderful teacher in our times, apostolic and prophetic, who was bishop of the Catholic Church in Smyrna. For every word which came from his mouth was accomplished and will be accomplished.</a:t>
            </a:r>
          </a:p>
          <a:p>
            <a:pPr marL="0" indent="0">
              <a:buNone/>
            </a:pPr>
            <a:endParaRPr lang="en-US" dirty="0"/>
          </a:p>
        </p:txBody>
      </p:sp>
    </p:spTree>
    <p:extLst>
      <p:ext uri="{BB962C8B-B14F-4D97-AF65-F5344CB8AC3E}">
        <p14:creationId xmlns:p14="http://schemas.microsoft.com/office/powerpoint/2010/main" val="2910353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AF6706C-CF07-43A1-BCC4-CBA5D33820D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09C946AC-2072-4946-A2B8-39F09D0944E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748C8C8-F348-4D00-852A-26DD9EBCC24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useBgFill="1">
        <p:nvSpPr>
          <p:cNvPr id="21" name="Freeform 5">
            <a:extLst>
              <a:ext uri="{FF2B5EF4-FFF2-40B4-BE49-F238E27FC236}">
                <a16:creationId xmlns:a16="http://schemas.microsoft.com/office/drawing/2014/main" id="{559FD8B5-8CC4-4CFE-BD2A-1216B1F2C3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3" name="Freeform 14">
            <a:extLst>
              <a:ext uri="{FF2B5EF4-FFF2-40B4-BE49-F238E27FC236}">
                <a16:creationId xmlns:a16="http://schemas.microsoft.com/office/drawing/2014/main" id="{9ECF13F4-3D2A-4F2E-9BBD-3038670D21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19660E16-DCC0-4B6C-8E84-4C292580059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6" name="Straight Connector 25">
              <a:extLst>
                <a:ext uri="{FF2B5EF4-FFF2-40B4-BE49-F238E27FC236}">
                  <a16:creationId xmlns:a16="http://schemas.microsoft.com/office/drawing/2014/main" id="{29130F79-611E-4458-B53E-36A2572171A9}"/>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78691-46E9-469A-921B-9D16933EE19E}"/>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4AA196-3090-4283-ADF0-893F8108586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D33794-9D71-4B08-AE11-8B589EFBA250}"/>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AFBF0E-867E-4181-93DF-9A13F334B016}"/>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EA8258-0459-4037-BABC-B1A0A5D7055C}"/>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BB355F-363A-4046-90AF-3DDB7AA18459}"/>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334308-B9EC-41CF-8B6C-23FB134BA582}"/>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0781133-0656-4918-BE6A-703C148ED9DD}"/>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4F93AD-8044-447B-8CAC-8A0697160346}"/>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A78689-5B7A-4420-A3DC-0EA081583534}"/>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9CC934-4D78-4334-8B7F-4D0C13D6C91B}"/>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8DA411-6F43-42CF-8A08-B2871E38225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417563A-04A5-4952-AA6D-E503558C5438}"/>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41B232-E630-4AC7-9A97-763529D70518}"/>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EABA1A2-F7BA-4FB5-AD0A-A4DBBCF6F7D8}"/>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A99E51-908F-4D65-AC2B-A8E75A1FE4A4}"/>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2D126B-7D1C-4D2C-97D5-2D8C686B782F}"/>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B20164-1C4E-4FA3-A2E5-389E7407730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4E7AD9-228F-47CD-A598-CB579B489AF3}"/>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7D2B81A-6082-4668-8AA7-F2757C8EC204}"/>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9BD5F-3BFE-4BA0-A24F-7F80A73B823D}"/>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24D532A-F49F-4BB9-AAA6-8B2B89CB6F15}"/>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B2224AE-40A4-483D-991E-9490A01B7617}"/>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3DE117-F3FA-4657-B4A7-40DE41238FAB}"/>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5EA1EB-1126-463C-AD87-4FB126C6FF4A}"/>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336723-7646-4B25-9EE9-519CC8334227}"/>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2B6D8B-5579-4262-9376-B702382B0E29}"/>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7893BD-D1AE-48C1-91A9-D47879376282}"/>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C6FEEA5-8E66-4C31-92AD-01305FF48877}"/>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3E18335-591C-4354-9390-DD371BB3F92A}"/>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1098D0-C2B4-4D61-92D5-C81DDBDA22DF}"/>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ACD9C3-3E01-47CF-BC68-BDAE22E30B48}"/>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A5C950-6480-44E0-9D50-F193147D556C}"/>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68F1BDE-24EB-4308-AB69-F353C8598B47}"/>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3E12EF-845B-41E6-BA82-F6CD46C0FEAE}"/>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46EE72-4D70-46B4-B655-74722AAC2ADB}"/>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BB073B-89FD-4B47-814B-A8EE7A1EE18D}"/>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E25488-63A9-43E5-A03F-2E628C3B2115}"/>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BE7FDEE-BD70-4D8F-B5CE-4D03F1D00E67}"/>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039673A-8522-4BFC-B8B2-7F2FEAED418D}"/>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AB08C4-AF01-4D1D-90EA-A4113CFF994C}"/>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8E7B06-FF45-4365-9DF4-E8E315A5B34F}"/>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8F00765-F5EC-427C-A7A1-CDFA0406F2AE}"/>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FE1EF8A-C81D-4879-9142-3697CA0BCBD9}"/>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80C0B62-6F07-4DD2-B308-F3C29F294438}"/>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9C7C8CB-2D13-4138-B3C1-B78EC19B59D6}"/>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EB1BC7E-04BC-423C-843D-7C149C25A1A8}"/>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8BA62C3-B17C-4AD0-B585-1C42ED74560C}"/>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B6F8BD1-22F9-4EE2-93C7-F859F3B9908D}"/>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173F2AA-33AE-4A43-AFA9-50C60D6F689E}"/>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339DB1-5BB0-42C5-B12D-7555AD403DAA}"/>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413BF1A-CE02-41EB-8977-EBE39AE0DAB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899680C-3DC7-4B71-8D34-7EE8306FEC20}"/>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3B57EA5-419A-4EE0-BB93-356B12F6D030}"/>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7A79B15-73B1-417F-A985-25FBC893F73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6DE9DC-92E2-44D8-B7D0-D1295DD8F034}"/>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9A1F3CD-685D-4541-8715-91E39B1E2302}"/>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63E90F9-BD80-4805-A68E-CA56D5249618}"/>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014402D-979B-4D18-9E85-4D8F6C986F44}"/>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A04AE49-4B0B-4908-B1DB-480F568D2845}"/>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293E6AC-4EF0-4B88-AC7E-BCB112010B64}"/>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344B49D-AFCD-4426-AC08-F3128282C344}"/>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3B776AB-0884-47E4-AC8D-69A19A6103DD}"/>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1EC5397-87DB-4803-855B-44DFE9BBB81D}"/>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8EF0075-59DA-4C16-BF01-C65EE2DDD80A}"/>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ABF3642-CC62-4EA5-8A59-1AFF97A5608A}"/>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7715913-AE6D-4FFC-A6EC-E7EE027D2718}"/>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B78CB6-17D0-445E-A523-FD18D3BE29D4}"/>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83E7655-41DA-4DFA-9DEC-FD37064F0AB2}"/>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E953697-F897-4DE0-B735-80C721129E64}"/>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7CED19-0566-4D81-A59A-5A3561F1B70C}"/>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E247A59-B18F-4331-BC8D-07C3DA5E8E8C}"/>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21C3132-6A07-4EB5-A00C-2176067CB118}"/>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67D677-3FA9-4187-B1CA-F6298A917C27}"/>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E9FC80-B3E8-47CE-862C-9F6E9E598A4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D383F3C-A57C-472A-9E05-CCD8A4F8E507}"/>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534D376-6ABA-4DF9-BBEA-EB5A88180432}"/>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8" name="Content Placeholder 4">
            <a:extLst>
              <a:ext uri="{FF2B5EF4-FFF2-40B4-BE49-F238E27FC236}">
                <a16:creationId xmlns:a16="http://schemas.microsoft.com/office/drawing/2014/main" id="{237E30BB-9641-438B-9097-59CCDC1EFEB3}"/>
              </a:ext>
            </a:extLst>
          </p:cNvPr>
          <p:cNvPicPr>
            <a:picLocks noChangeAspect="1"/>
          </p:cNvPicPr>
          <p:nvPr/>
        </p:nvPicPr>
        <p:blipFill>
          <a:blip r:embed="rId3"/>
          <a:stretch>
            <a:fillRect/>
          </a:stretch>
        </p:blipFill>
        <p:spPr>
          <a:xfrm>
            <a:off x="7485436" y="1731777"/>
            <a:ext cx="3426039" cy="4606634"/>
          </a:xfrm>
          <a:prstGeom prst="rect">
            <a:avLst/>
          </a:prstGeom>
        </p:spPr>
      </p:pic>
      <p:sp>
        <p:nvSpPr>
          <p:cNvPr id="2" name="Title 1">
            <a:extLst>
              <a:ext uri="{FF2B5EF4-FFF2-40B4-BE49-F238E27FC236}">
                <a16:creationId xmlns:a16="http://schemas.microsoft.com/office/drawing/2014/main" id="{613A5DE0-4521-49A2-AA19-1E7AA4EF8EFF}"/>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dirty="0">
                <a:solidFill>
                  <a:srgbClr val="FFFFFF"/>
                </a:solidFill>
              </a:rPr>
              <a:t>Keith Hopkins (1934-2004)</a:t>
            </a:r>
          </a:p>
        </p:txBody>
      </p:sp>
      <p:sp>
        <p:nvSpPr>
          <p:cNvPr id="10" name="Content Placeholder 9"/>
          <p:cNvSpPr>
            <a:spLocks noGrp="1"/>
          </p:cNvSpPr>
          <p:nvPr>
            <p:ph idx="1"/>
          </p:nvPr>
        </p:nvSpPr>
        <p:spPr>
          <a:xfrm>
            <a:off x="486876" y="4851399"/>
            <a:ext cx="4513792" cy="914401"/>
          </a:xfrm>
        </p:spPr>
        <p:txBody>
          <a:bodyPr vert="horz" lIns="91440" tIns="45720" rIns="91440" bIns="45720" rtlCol="0" anchor="t">
            <a:normAutofit/>
          </a:bodyPr>
          <a:lstStyle/>
          <a:p>
            <a:pPr marL="0" indent="0" algn="r">
              <a:buNone/>
            </a:pPr>
            <a:r>
              <a:rPr lang="en-US" i="1" cap="all">
                <a:solidFill>
                  <a:srgbClr val="FFFFFF"/>
                </a:solidFill>
              </a:rPr>
              <a:t>Murderous Games</a:t>
            </a:r>
          </a:p>
        </p:txBody>
      </p:sp>
    </p:spTree>
    <p:extLst>
      <p:ext uri="{BB962C8B-B14F-4D97-AF65-F5344CB8AC3E}">
        <p14:creationId xmlns:p14="http://schemas.microsoft.com/office/powerpoint/2010/main" val="3398833873"/>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62C0-A088-4761-8014-774D9FDC5897}"/>
              </a:ext>
            </a:extLst>
          </p:cNvPr>
          <p:cNvSpPr>
            <a:spLocks noGrp="1"/>
          </p:cNvSpPr>
          <p:nvPr>
            <p:ph type="title"/>
          </p:nvPr>
        </p:nvSpPr>
        <p:spPr>
          <a:xfrm>
            <a:off x="4955458" y="639097"/>
            <a:ext cx="6593075" cy="1612490"/>
          </a:xfrm>
        </p:spPr>
        <p:txBody>
          <a:bodyPr>
            <a:normAutofit/>
          </a:bodyPr>
          <a:lstStyle/>
          <a:p>
            <a:r>
              <a:rPr lang="en-US" dirty="0"/>
              <a:t>St Hippolytus of </a:t>
            </a:r>
            <a:r>
              <a:rPr lang="en-US" dirty="0" err="1"/>
              <a:t>rome</a:t>
            </a:r>
            <a:r>
              <a:rPr lang="en-US" dirty="0"/>
              <a:t> </a:t>
            </a:r>
          </a:p>
        </p:txBody>
      </p:sp>
      <p:pic>
        <p:nvPicPr>
          <p:cNvPr id="8" name="Content Placeholder 4">
            <a:extLst>
              <a:ext uri="{FF2B5EF4-FFF2-40B4-BE49-F238E27FC236}">
                <a16:creationId xmlns:a16="http://schemas.microsoft.com/office/drawing/2014/main" id="{86791F22-A136-4A5D-8704-79D8071A7F2D}"/>
              </a:ext>
            </a:extLst>
          </p:cNvPr>
          <p:cNvPicPr>
            <a:picLocks noChangeAspect="1"/>
          </p:cNvPicPr>
          <p:nvPr/>
        </p:nvPicPr>
        <p:blipFill rotWithShape="1">
          <a:blip r:embed="rId3"/>
          <a:srcRect l="909" r="764"/>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AF01D973-335D-4939-8AED-A52C3DA970E1}"/>
              </a:ext>
            </a:extLst>
          </p:cNvPr>
          <p:cNvSpPr>
            <a:spLocks noGrp="1"/>
          </p:cNvSpPr>
          <p:nvPr>
            <p:ph idx="1"/>
          </p:nvPr>
        </p:nvSpPr>
        <p:spPr>
          <a:xfrm>
            <a:off x="4955458" y="2251587"/>
            <a:ext cx="6593075" cy="3972232"/>
          </a:xfrm>
        </p:spPr>
        <p:txBody>
          <a:bodyPr>
            <a:normAutofit/>
          </a:bodyPr>
          <a:lstStyle/>
          <a:p>
            <a:endParaRPr lang="en-US"/>
          </a:p>
        </p:txBody>
      </p:sp>
    </p:spTree>
    <p:extLst>
      <p:ext uri="{BB962C8B-B14F-4D97-AF65-F5344CB8AC3E}">
        <p14:creationId xmlns:p14="http://schemas.microsoft.com/office/powerpoint/2010/main" val="727982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782-76B3-4EE9-8262-905D8E32CCFA}"/>
              </a:ext>
            </a:extLst>
          </p:cNvPr>
          <p:cNvSpPr>
            <a:spLocks noGrp="1"/>
          </p:cNvSpPr>
          <p:nvPr>
            <p:ph type="title"/>
          </p:nvPr>
        </p:nvSpPr>
        <p:spPr>
          <a:xfrm>
            <a:off x="4955458" y="639097"/>
            <a:ext cx="6593075" cy="1612490"/>
          </a:xfrm>
        </p:spPr>
        <p:txBody>
          <a:bodyPr>
            <a:normAutofit/>
          </a:bodyPr>
          <a:lstStyle/>
          <a:p>
            <a:r>
              <a:rPr lang="en-US" dirty="0"/>
              <a:t>St. Hippolytus of </a:t>
            </a:r>
            <a:r>
              <a:rPr lang="en-US" dirty="0" err="1"/>
              <a:t>rome</a:t>
            </a:r>
            <a:r>
              <a:rPr lang="en-US" dirty="0"/>
              <a:t> </a:t>
            </a:r>
          </a:p>
        </p:txBody>
      </p:sp>
      <p:pic>
        <p:nvPicPr>
          <p:cNvPr id="12" name="Content Placeholder 4">
            <a:extLst>
              <a:ext uri="{FF2B5EF4-FFF2-40B4-BE49-F238E27FC236}">
                <a16:creationId xmlns:a16="http://schemas.microsoft.com/office/drawing/2014/main" id="{5DCB1386-C8B3-46EC-A6A3-D694DFC9324C}"/>
              </a:ext>
            </a:extLst>
          </p:cNvPr>
          <p:cNvPicPr>
            <a:picLocks noChangeAspect="1"/>
          </p:cNvPicPr>
          <p:nvPr/>
        </p:nvPicPr>
        <p:blipFill rotWithShape="1">
          <a:blip r:embed="rId3"/>
          <a:srcRect b="9763"/>
          <a:stretch/>
        </p:blipFill>
        <p:spPr>
          <a:xfrm>
            <a:off x="20" y="975"/>
            <a:ext cx="4635988" cy="6858000"/>
          </a:xfrm>
          <a:prstGeom prst="rect">
            <a:avLst/>
          </a:prstGeom>
        </p:spPr>
      </p:pic>
      <p:sp>
        <p:nvSpPr>
          <p:cNvPr id="13" name="Content Placeholder 9">
            <a:extLst>
              <a:ext uri="{FF2B5EF4-FFF2-40B4-BE49-F238E27FC236}">
                <a16:creationId xmlns:a16="http://schemas.microsoft.com/office/drawing/2014/main" id="{5DC6DFA1-DC8B-49EC-9DF3-611340B10429}"/>
              </a:ext>
            </a:extLst>
          </p:cNvPr>
          <p:cNvSpPr>
            <a:spLocks noGrp="1"/>
          </p:cNvSpPr>
          <p:nvPr>
            <p:ph idx="1"/>
          </p:nvPr>
        </p:nvSpPr>
        <p:spPr>
          <a:xfrm>
            <a:off x="4955458" y="2251587"/>
            <a:ext cx="6593075" cy="3972232"/>
          </a:xfrm>
        </p:spPr>
        <p:txBody>
          <a:bodyPr>
            <a:normAutofit/>
          </a:bodyPr>
          <a:lstStyle/>
          <a:p>
            <a:endParaRPr lang="en-US"/>
          </a:p>
        </p:txBody>
      </p:sp>
    </p:spTree>
    <p:extLst>
      <p:ext uri="{BB962C8B-B14F-4D97-AF65-F5344CB8AC3E}">
        <p14:creationId xmlns:p14="http://schemas.microsoft.com/office/powerpoint/2010/main" val="3218173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4955458" y="639097"/>
            <a:ext cx="6593075" cy="1612490"/>
          </a:xfrm>
        </p:spPr>
        <p:txBody>
          <a:bodyPr>
            <a:normAutofit/>
          </a:bodyPr>
          <a:lstStyle/>
          <a:p>
            <a:r>
              <a:rPr lang="en-US" i="1" dirty="0"/>
              <a:t>On the apostolic tradition</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l="953"/>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4955458" y="2251587"/>
            <a:ext cx="6593075" cy="3972232"/>
          </a:xfrm>
        </p:spPr>
        <p:txBody>
          <a:bodyPr>
            <a:normAutofit/>
          </a:bodyPr>
          <a:lstStyle/>
          <a:p>
            <a:endParaRPr lang="en-US"/>
          </a:p>
        </p:txBody>
      </p:sp>
    </p:spTree>
    <p:extLst>
      <p:ext uri="{BB962C8B-B14F-4D97-AF65-F5344CB8AC3E}">
        <p14:creationId xmlns:p14="http://schemas.microsoft.com/office/powerpoint/2010/main" val="1797934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317241" y="609600"/>
            <a:ext cx="6650827" cy="1456267"/>
          </a:xfrm>
        </p:spPr>
        <p:txBody>
          <a:bodyPr>
            <a:normAutofit/>
          </a:bodyPr>
          <a:lstStyle/>
          <a:p>
            <a:r>
              <a:rPr lang="en-US" i="1" dirty="0"/>
              <a:t>On the apostolic tradition </a:t>
            </a:r>
            <a:r>
              <a:rPr lang="en-US" dirty="0"/>
              <a:t>2-3</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Pour out now the power that comes from you, the Spirit of headship, which you gave to your Beloved Child Jesus Christ, and whom he handed on to the Apostles who built the Church, your sanctuary for the glory and ceaseless praise of your name…May he always make you merciful to us and offer You the Gifts of Your Holy Church.  In virtue of the Spirit of high priesthood, may he have the power to forgive sins as You have commanded.</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73929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4955458" y="639097"/>
            <a:ext cx="6593075" cy="1612490"/>
          </a:xfrm>
        </p:spPr>
        <p:txBody>
          <a:bodyPr>
            <a:normAutofit/>
          </a:bodyPr>
          <a:lstStyle/>
          <a:p>
            <a:r>
              <a:rPr lang="en-US" i="1" dirty="0"/>
              <a:t>On the apostolic tradition </a:t>
            </a:r>
            <a:r>
              <a:rPr lang="en-US" dirty="0"/>
              <a:t>4</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l="953"/>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4955458" y="2251587"/>
            <a:ext cx="6593075" cy="3972232"/>
          </a:xfrm>
        </p:spPr>
        <p:txBody>
          <a:bodyPr>
            <a:normAutofit/>
          </a:bodyPr>
          <a:lstStyle/>
          <a:p>
            <a:pPr marL="0" indent="0">
              <a:buNone/>
            </a:pPr>
            <a:r>
              <a:rPr lang="en-US" i="1" dirty="0"/>
              <a:t>BISHOP:  The Lord be with you!</a:t>
            </a:r>
          </a:p>
          <a:p>
            <a:pPr marL="0" indent="0">
              <a:buNone/>
            </a:pPr>
            <a:r>
              <a:rPr lang="en-US" i="1" dirty="0"/>
              <a:t>PEOPLE:  And with your spirit!</a:t>
            </a:r>
          </a:p>
          <a:p>
            <a:pPr marL="0" indent="0">
              <a:buNone/>
            </a:pPr>
            <a:r>
              <a:rPr lang="en-US" i="1" dirty="0"/>
              <a:t>BISHOP: Let us lift up our hearts.</a:t>
            </a:r>
          </a:p>
          <a:p>
            <a:pPr marL="0" indent="0">
              <a:buNone/>
            </a:pPr>
            <a:r>
              <a:rPr lang="en-US" i="1" dirty="0"/>
              <a:t>PEOPLE: We life them up unto the Lord.</a:t>
            </a:r>
          </a:p>
          <a:p>
            <a:pPr marL="0" indent="0">
              <a:buNone/>
            </a:pPr>
            <a:r>
              <a:rPr lang="en-US" i="1" dirty="0"/>
              <a:t>BISHOP: Let us give thanks</a:t>
            </a:r>
            <a:r>
              <a:rPr lang="el-GR" i="1" dirty="0"/>
              <a:t> (εὐχαριστοῦμεν)</a:t>
            </a:r>
            <a:r>
              <a:rPr lang="en-US" i="1" dirty="0"/>
              <a:t> unto the Lord! </a:t>
            </a:r>
          </a:p>
          <a:p>
            <a:pPr marL="0" indent="0">
              <a:buNone/>
            </a:pPr>
            <a:r>
              <a:rPr lang="en-US" i="1" dirty="0"/>
              <a:t>PEOPLE:  It is meet and right!</a:t>
            </a:r>
          </a:p>
        </p:txBody>
      </p:sp>
    </p:spTree>
    <p:extLst>
      <p:ext uri="{BB962C8B-B14F-4D97-AF65-F5344CB8AC3E}">
        <p14:creationId xmlns:p14="http://schemas.microsoft.com/office/powerpoint/2010/main" val="835002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62C0-A088-4761-8014-774D9FDC5897}"/>
              </a:ext>
            </a:extLst>
          </p:cNvPr>
          <p:cNvSpPr>
            <a:spLocks noGrp="1"/>
          </p:cNvSpPr>
          <p:nvPr>
            <p:ph type="title"/>
          </p:nvPr>
        </p:nvSpPr>
        <p:spPr>
          <a:xfrm>
            <a:off x="4955458" y="639097"/>
            <a:ext cx="6593075" cy="1612490"/>
          </a:xfrm>
        </p:spPr>
        <p:txBody>
          <a:bodyPr>
            <a:normAutofit/>
          </a:bodyPr>
          <a:lstStyle/>
          <a:p>
            <a:r>
              <a:rPr lang="en-US" dirty="0"/>
              <a:t> </a:t>
            </a:r>
          </a:p>
        </p:txBody>
      </p:sp>
      <p:pic>
        <p:nvPicPr>
          <p:cNvPr id="8" name="Content Placeholder 4">
            <a:extLst>
              <a:ext uri="{FF2B5EF4-FFF2-40B4-BE49-F238E27FC236}">
                <a16:creationId xmlns:a16="http://schemas.microsoft.com/office/drawing/2014/main" id="{86791F22-A136-4A5D-8704-79D8071A7F2D}"/>
              </a:ext>
            </a:extLst>
          </p:cNvPr>
          <p:cNvPicPr>
            <a:picLocks noChangeAspect="1"/>
          </p:cNvPicPr>
          <p:nvPr/>
        </p:nvPicPr>
        <p:blipFill rotWithShape="1">
          <a:blip r:embed="rId3"/>
          <a:srcRect l="909" r="764"/>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AF01D973-335D-4939-8AED-A52C3DA970E1}"/>
              </a:ext>
            </a:extLst>
          </p:cNvPr>
          <p:cNvSpPr>
            <a:spLocks noGrp="1"/>
          </p:cNvSpPr>
          <p:nvPr>
            <p:ph idx="1"/>
          </p:nvPr>
        </p:nvSpPr>
        <p:spPr>
          <a:xfrm>
            <a:off x="4955458" y="2251587"/>
            <a:ext cx="6593075" cy="3972232"/>
          </a:xfrm>
        </p:spPr>
        <p:txBody>
          <a:bodyPr>
            <a:normAutofit/>
          </a:bodyPr>
          <a:lstStyle/>
          <a:p>
            <a:r>
              <a:rPr lang="en-US" dirty="0"/>
              <a:t>Ruth 2:4: </a:t>
            </a:r>
            <a:r>
              <a:rPr lang="en-US" i="1" dirty="0"/>
              <a:t>And, behold, Boaz came from Bethlehem, and said unto the reapers, The </a:t>
            </a:r>
            <a:r>
              <a:rPr lang="en-US" i="1" cap="small" dirty="0"/>
              <a:t>Lord</a:t>
            </a:r>
            <a:r>
              <a:rPr lang="en-US" i="1" dirty="0"/>
              <a:t> be with you. And they answered him, The </a:t>
            </a:r>
            <a:r>
              <a:rPr lang="en-US" i="1" cap="small" dirty="0"/>
              <a:t>Lord</a:t>
            </a:r>
            <a:r>
              <a:rPr lang="en-US" i="1" dirty="0"/>
              <a:t> bless thee.</a:t>
            </a:r>
          </a:p>
          <a:p>
            <a:r>
              <a:rPr lang="en-US" dirty="0"/>
              <a:t>1 Chronicles 22:11, 16:  </a:t>
            </a:r>
            <a:r>
              <a:rPr lang="en-US" i="1" dirty="0"/>
              <a:t>Now, my son, the LORD be with thee; and prosper thou, and build the house of the LORD thy God, as he hath said of thee.</a:t>
            </a:r>
          </a:p>
          <a:p>
            <a:r>
              <a:rPr lang="en-US" dirty="0"/>
              <a:t>2 Timothy 4:22: The Lord Jesus Christ be with thy spirit. Grace be with you. Amen.</a:t>
            </a:r>
          </a:p>
          <a:p>
            <a:r>
              <a:rPr lang="en-US" dirty="0"/>
              <a:t>Philippians 4:23: </a:t>
            </a:r>
            <a:r>
              <a:rPr lang="en-US" i="1" dirty="0"/>
              <a:t>The grace of our Lord Jesus Christ be with you all. Amen.</a:t>
            </a:r>
          </a:p>
        </p:txBody>
      </p:sp>
    </p:spTree>
    <p:extLst>
      <p:ext uri="{BB962C8B-B14F-4D97-AF65-F5344CB8AC3E}">
        <p14:creationId xmlns:p14="http://schemas.microsoft.com/office/powerpoint/2010/main" val="2374603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685802" y="609600"/>
            <a:ext cx="6282266" cy="1456267"/>
          </a:xfrm>
        </p:spPr>
        <p:txBody>
          <a:bodyPr>
            <a:normAutofit/>
          </a:bodyPr>
          <a:lstStyle/>
          <a:p>
            <a:r>
              <a:rPr lang="en-US" i="1" dirty="0"/>
              <a:t>On the apostolic tradition </a:t>
            </a:r>
            <a:r>
              <a:rPr lang="en-US" dirty="0"/>
              <a:t>9</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It is not necessary, however, that he repeat the same words we provided, as though he had to try to say them from memory in his thanksgiving to God.  Let each one pray according to his ability.  If he is capable of praying at length and offering a solemn prayer, well and good.  But if he prays differently and pronounces a shorter and simpler prayer, he is not to be prevented, provided that his prayer be sound and orthodox.</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3467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363894" y="609600"/>
            <a:ext cx="6604174" cy="1456267"/>
          </a:xfrm>
        </p:spPr>
        <p:txBody>
          <a:bodyPr>
            <a:normAutofit/>
          </a:bodyPr>
          <a:lstStyle/>
          <a:p>
            <a:r>
              <a:rPr lang="en-US" i="1" dirty="0"/>
              <a:t>On the apostolic tradition </a:t>
            </a:r>
            <a:r>
              <a:rPr lang="en-US" dirty="0"/>
              <a:t>14</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If anyone makes the claim: “I have received the gift of healing through a revelation,” do not impose hands on him.  The facts themselves will show whether or not he is speaking the truth.</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898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CE413F11-9637-489A-A2D5-B8A981582E48}"/>
              </a:ext>
            </a:extLst>
          </p:cNvPr>
          <p:cNvPicPr>
            <a:picLocks noChangeAspect="1"/>
          </p:cNvPicPr>
          <p:nvPr/>
        </p:nvPicPr>
        <p:blipFill rotWithShape="1">
          <a:blip r:embed="rId3">
            <a:alphaModFix amt="20000"/>
          </a:blip>
          <a:srcRect t="5943" b="23745"/>
          <a:stretch/>
        </p:blipFill>
        <p:spPr>
          <a:xfrm>
            <a:off x="20" y="10"/>
            <a:ext cx="12191980" cy="6857990"/>
          </a:xfrm>
          <a:prstGeom prst="rect">
            <a:avLst/>
          </a:prstGeom>
        </p:spPr>
      </p:pic>
      <p:pic>
        <p:nvPicPr>
          <p:cNvPr id="27" name="Picture 21">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5BB0315-1656-467D-B1A8-EAEB6678A4E7}"/>
              </a:ext>
            </a:extLst>
          </p:cNvPr>
          <p:cNvSpPr>
            <a:spLocks noGrp="1"/>
          </p:cNvSpPr>
          <p:nvPr>
            <p:ph type="title"/>
          </p:nvPr>
        </p:nvSpPr>
        <p:spPr>
          <a:xfrm>
            <a:off x="685801" y="85726"/>
            <a:ext cx="10131425" cy="1543049"/>
          </a:xfrm>
        </p:spPr>
        <p:txBody>
          <a:bodyPr>
            <a:normAutofit/>
          </a:bodyPr>
          <a:lstStyle/>
          <a:p>
            <a:r>
              <a:rPr lang="en-US" dirty="0"/>
              <a:t>Novack, </a:t>
            </a:r>
            <a:r>
              <a:rPr lang="en-US" dirty="0" err="1"/>
              <a:t>r.m</a:t>
            </a:r>
            <a:r>
              <a:rPr lang="en-US" dirty="0"/>
              <a:t>. (2001) </a:t>
            </a:r>
            <a:r>
              <a:rPr lang="en-US" i="1" dirty="0"/>
              <a:t>Christianity and the roman empire</a:t>
            </a:r>
            <a:r>
              <a:rPr lang="en-US" dirty="0"/>
              <a:t>, pg. 116.</a:t>
            </a:r>
          </a:p>
        </p:txBody>
      </p:sp>
      <p:sp>
        <p:nvSpPr>
          <p:cNvPr id="10" name="Content Placeholder 9"/>
          <p:cNvSpPr>
            <a:spLocks noGrp="1"/>
          </p:cNvSpPr>
          <p:nvPr>
            <p:ph idx="1"/>
          </p:nvPr>
        </p:nvSpPr>
        <p:spPr>
          <a:xfrm>
            <a:off x="228600" y="2142067"/>
            <a:ext cx="11744325" cy="4630208"/>
          </a:xfrm>
        </p:spPr>
        <p:txBody>
          <a:bodyPr>
            <a:normAutofit/>
          </a:bodyPr>
          <a:lstStyle/>
          <a:p>
            <a:pPr marL="0" indent="0">
              <a:buNone/>
            </a:pPr>
            <a:r>
              <a:rPr lang="en-US" sz="2000" dirty="0"/>
              <a:t>“Regardless of the motive for Caracalla’s grant of citizenship, one effect of the grant was to make it more difficult for Christians to avoid those civic obligations of citizenship that were related to the worship and honor of the pagan gods and emperor.  Much of public office revolved around the financing, organizing, an holding of various public religious festivals, and most urban social life centered on these festivals.  The Christian refusal to participate in these events only accentuated the distinctive differences between Christians and their neighbors at a time when Christianity was still seeking wider acceptance.  At the same time, many, but not all, Christians sought to avoid military duty because a soldier’s life in arms not only violated the moral teachings held by many Christians, but was deeply intertwined with pagan religious worship, pagan symbols, and the emperor’s cult. As in the days of Marcus Aurelius, remaining separate from the social life of the larger community and avoiding governmental and military service in an age of increasing threat to the Roman Empire could only have served to make Christians unpopular among the more conservative </a:t>
            </a:r>
            <a:r>
              <a:rPr lang="en-US" sz="2000" dirty="0" err="1"/>
              <a:t>elments</a:t>
            </a:r>
            <a:r>
              <a:rPr lang="en-US" sz="2000" dirty="0"/>
              <a:t> of both the imperial administration and the general population.”</a:t>
            </a:r>
          </a:p>
          <a:p>
            <a:pPr marL="0" indent="0">
              <a:buNone/>
            </a:pPr>
            <a:endParaRPr lang="en-US" dirty="0"/>
          </a:p>
        </p:txBody>
      </p:sp>
    </p:spTree>
    <p:extLst>
      <p:ext uri="{BB962C8B-B14F-4D97-AF65-F5344CB8AC3E}">
        <p14:creationId xmlns:p14="http://schemas.microsoft.com/office/powerpoint/2010/main" val="3769989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685802" y="609600"/>
            <a:ext cx="6282266" cy="1456267"/>
          </a:xfrm>
        </p:spPr>
        <p:txBody>
          <a:bodyPr>
            <a:normAutofit/>
          </a:bodyPr>
          <a:lstStyle/>
          <a:p>
            <a:r>
              <a:rPr lang="en-US" i="1" dirty="0"/>
              <a:t>On the apostolic tradition </a:t>
            </a:r>
            <a:r>
              <a:rPr lang="en-US" dirty="0"/>
              <a:t>20</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When those to be baptized have been selected, their life is to be examined: Have they lived uprightly during their catechumenate? Have they respected widows, visited the sick, practiced all the good works? </a:t>
            </a:r>
          </a:p>
          <a:p>
            <a:pPr marL="0" indent="0">
              <a:buNone/>
            </a:pPr>
            <a:r>
              <a:rPr lang="en-US" i="1" dirty="0"/>
              <a:t>If any one of them is not a good man or is not pure, he is to be rejected, for he has not heard the word with faith.  </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00696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279918" y="609600"/>
            <a:ext cx="6688150" cy="1456267"/>
          </a:xfrm>
        </p:spPr>
        <p:txBody>
          <a:bodyPr>
            <a:normAutofit/>
          </a:bodyPr>
          <a:lstStyle/>
          <a:p>
            <a:r>
              <a:rPr lang="en-US" i="1" dirty="0"/>
              <a:t>On the apostolic tradition </a:t>
            </a:r>
            <a:r>
              <a:rPr lang="en-US" dirty="0"/>
              <a:t>21</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The children are to be baptized first.  All of them who can, are to give answer for themselves.  If they cannot, let their parents or someone in the family answer for them.</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065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317241" y="609600"/>
            <a:ext cx="6650827" cy="1456267"/>
          </a:xfrm>
        </p:spPr>
        <p:txBody>
          <a:bodyPr>
            <a:normAutofit/>
          </a:bodyPr>
          <a:lstStyle/>
          <a:p>
            <a:r>
              <a:rPr lang="en-US" i="1" dirty="0"/>
              <a:t>On the apostolic tradition </a:t>
            </a:r>
            <a:r>
              <a:rPr lang="en-US" dirty="0"/>
              <a:t>21</a:t>
            </a:r>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74645" y="1959429"/>
            <a:ext cx="7408506" cy="4983237"/>
          </a:xfrm>
        </p:spPr>
        <p:txBody>
          <a:bodyPr>
            <a:normAutofit lnSpcReduction="10000"/>
          </a:bodyPr>
          <a:lstStyle/>
          <a:p>
            <a:pPr marL="0" indent="0">
              <a:buNone/>
            </a:pPr>
            <a:r>
              <a:rPr lang="en-US" i="1" dirty="0"/>
              <a:t>Do you believe in God, the Father Almighty?</a:t>
            </a:r>
          </a:p>
          <a:p>
            <a:pPr marL="0" indent="0">
              <a:buNone/>
            </a:pPr>
            <a:r>
              <a:rPr lang="en-US" i="1" dirty="0"/>
              <a:t>The one being baptized is to answer: “I believe.”</a:t>
            </a:r>
          </a:p>
          <a:p>
            <a:pPr marL="0" indent="0">
              <a:buNone/>
            </a:pPr>
            <a:r>
              <a:rPr lang="en-US" i="1" dirty="0"/>
              <a:t>Let him baptize him then a first time, keeping his hand on the person’s head.  He then asks him:</a:t>
            </a:r>
          </a:p>
          <a:p>
            <a:pPr marL="0" indent="0">
              <a:buNone/>
            </a:pPr>
            <a:r>
              <a:rPr lang="en-US" i="1" dirty="0"/>
              <a:t>Do you believe in Christ Jesus, the Son of God, born by the Holy Spirit of the Virgin Mary, Who was crucified under Pontius Pilate, who died, was raised on the third day, living from among the dead, Who ascended to the heavens, who sits at the right hand of the Father, Who will come to judge the living and the dead? </a:t>
            </a:r>
          </a:p>
          <a:p>
            <a:pPr marL="0" indent="0">
              <a:buNone/>
            </a:pPr>
            <a:r>
              <a:rPr lang="en-US" i="1" dirty="0"/>
              <a:t>When he has answered: “I believe,” he is to baptize him a second time. He is to ask him again:</a:t>
            </a:r>
          </a:p>
          <a:p>
            <a:pPr marL="0" indent="0">
              <a:buNone/>
            </a:pPr>
            <a:r>
              <a:rPr lang="en-US" i="1" dirty="0"/>
              <a:t>Do you believe in the Holy Spirit, in the Holy Church, in the resurrection of the flesh?</a:t>
            </a:r>
          </a:p>
          <a:p>
            <a:pPr marL="0" indent="0">
              <a:buNone/>
            </a:pPr>
            <a:r>
              <a:rPr lang="en-US" i="1" dirty="0"/>
              <a:t>The one being baptized is to answer: “I believe.” Then he baptizes him a third time.</a:t>
            </a:r>
          </a:p>
          <a:p>
            <a:pPr marL="0" indent="0">
              <a:buNone/>
            </a:pPr>
            <a:endParaRPr lang="en-US" i="1" dirty="0"/>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1223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782-76B3-4EE9-8262-905D8E32CCFA}"/>
              </a:ext>
            </a:extLst>
          </p:cNvPr>
          <p:cNvSpPr>
            <a:spLocks noGrp="1"/>
          </p:cNvSpPr>
          <p:nvPr>
            <p:ph type="title"/>
          </p:nvPr>
        </p:nvSpPr>
        <p:spPr>
          <a:xfrm>
            <a:off x="4955458" y="639097"/>
            <a:ext cx="6593075" cy="1612490"/>
          </a:xfrm>
        </p:spPr>
        <p:txBody>
          <a:bodyPr>
            <a:normAutofit/>
          </a:bodyPr>
          <a:lstStyle/>
          <a:p>
            <a:r>
              <a:rPr lang="en-US" dirty="0"/>
              <a:t>St. Hippolytus of </a:t>
            </a:r>
            <a:r>
              <a:rPr lang="en-US" dirty="0" err="1"/>
              <a:t>rome</a:t>
            </a:r>
            <a:r>
              <a:rPr lang="en-US" dirty="0"/>
              <a:t> </a:t>
            </a:r>
          </a:p>
        </p:txBody>
      </p:sp>
      <p:pic>
        <p:nvPicPr>
          <p:cNvPr id="12" name="Content Placeholder 4">
            <a:extLst>
              <a:ext uri="{FF2B5EF4-FFF2-40B4-BE49-F238E27FC236}">
                <a16:creationId xmlns:a16="http://schemas.microsoft.com/office/drawing/2014/main" id="{5DCB1386-C8B3-46EC-A6A3-D694DFC9324C}"/>
              </a:ext>
            </a:extLst>
          </p:cNvPr>
          <p:cNvPicPr>
            <a:picLocks noChangeAspect="1"/>
          </p:cNvPicPr>
          <p:nvPr/>
        </p:nvPicPr>
        <p:blipFill rotWithShape="1">
          <a:blip r:embed="rId3"/>
          <a:srcRect b="9763"/>
          <a:stretch/>
        </p:blipFill>
        <p:spPr>
          <a:xfrm>
            <a:off x="20" y="975"/>
            <a:ext cx="4635988" cy="6858000"/>
          </a:xfrm>
          <a:prstGeom prst="rect">
            <a:avLst/>
          </a:prstGeom>
        </p:spPr>
      </p:pic>
      <p:sp>
        <p:nvSpPr>
          <p:cNvPr id="13" name="Content Placeholder 9">
            <a:extLst>
              <a:ext uri="{FF2B5EF4-FFF2-40B4-BE49-F238E27FC236}">
                <a16:creationId xmlns:a16="http://schemas.microsoft.com/office/drawing/2014/main" id="{5DC6DFA1-DC8B-49EC-9DF3-611340B10429}"/>
              </a:ext>
            </a:extLst>
          </p:cNvPr>
          <p:cNvSpPr>
            <a:spLocks noGrp="1"/>
          </p:cNvSpPr>
          <p:nvPr>
            <p:ph idx="1"/>
          </p:nvPr>
        </p:nvSpPr>
        <p:spPr>
          <a:xfrm>
            <a:off x="4955458" y="2251587"/>
            <a:ext cx="6593075" cy="3972232"/>
          </a:xfrm>
        </p:spPr>
        <p:txBody>
          <a:bodyPr>
            <a:normAutofit/>
          </a:bodyPr>
          <a:lstStyle/>
          <a:p>
            <a:endParaRPr lang="en-US"/>
          </a:p>
        </p:txBody>
      </p:sp>
    </p:spTree>
    <p:extLst>
      <p:ext uri="{BB962C8B-B14F-4D97-AF65-F5344CB8AC3E}">
        <p14:creationId xmlns:p14="http://schemas.microsoft.com/office/powerpoint/2010/main" val="3480247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62C0-A088-4761-8014-774D9FDC5897}"/>
              </a:ext>
            </a:extLst>
          </p:cNvPr>
          <p:cNvSpPr>
            <a:spLocks noGrp="1"/>
          </p:cNvSpPr>
          <p:nvPr>
            <p:ph type="title"/>
          </p:nvPr>
        </p:nvSpPr>
        <p:spPr>
          <a:xfrm>
            <a:off x="4955458" y="639097"/>
            <a:ext cx="6593075" cy="1612490"/>
          </a:xfrm>
        </p:spPr>
        <p:txBody>
          <a:bodyPr>
            <a:normAutofit/>
          </a:bodyPr>
          <a:lstStyle/>
          <a:p>
            <a:r>
              <a:rPr lang="en-US" dirty="0"/>
              <a:t>St Hippolytus of </a:t>
            </a:r>
            <a:r>
              <a:rPr lang="en-US" dirty="0" err="1"/>
              <a:t>rome</a:t>
            </a:r>
            <a:r>
              <a:rPr lang="en-US" dirty="0"/>
              <a:t> </a:t>
            </a:r>
          </a:p>
        </p:txBody>
      </p:sp>
      <p:pic>
        <p:nvPicPr>
          <p:cNvPr id="8" name="Content Placeholder 4">
            <a:extLst>
              <a:ext uri="{FF2B5EF4-FFF2-40B4-BE49-F238E27FC236}">
                <a16:creationId xmlns:a16="http://schemas.microsoft.com/office/drawing/2014/main" id="{86791F22-A136-4A5D-8704-79D8071A7F2D}"/>
              </a:ext>
            </a:extLst>
          </p:cNvPr>
          <p:cNvPicPr>
            <a:picLocks noChangeAspect="1"/>
          </p:cNvPicPr>
          <p:nvPr/>
        </p:nvPicPr>
        <p:blipFill rotWithShape="1">
          <a:blip r:embed="rId3"/>
          <a:srcRect l="909" r="764"/>
          <a:stretch/>
        </p:blipFill>
        <p:spPr>
          <a:xfrm>
            <a:off x="20" y="975"/>
            <a:ext cx="4635988" cy="6858000"/>
          </a:xfrm>
          <a:prstGeom prst="rect">
            <a:avLst/>
          </a:prstGeom>
        </p:spPr>
      </p:pic>
      <p:sp>
        <p:nvSpPr>
          <p:cNvPr id="10" name="Content Placeholder 9">
            <a:extLst>
              <a:ext uri="{FF2B5EF4-FFF2-40B4-BE49-F238E27FC236}">
                <a16:creationId xmlns:a16="http://schemas.microsoft.com/office/drawing/2014/main" id="{AF01D973-335D-4939-8AED-A52C3DA970E1}"/>
              </a:ext>
            </a:extLst>
          </p:cNvPr>
          <p:cNvSpPr>
            <a:spLocks noGrp="1"/>
          </p:cNvSpPr>
          <p:nvPr>
            <p:ph idx="1"/>
          </p:nvPr>
        </p:nvSpPr>
        <p:spPr>
          <a:xfrm>
            <a:off x="4955458" y="2251587"/>
            <a:ext cx="6593075" cy="3972232"/>
          </a:xfrm>
        </p:spPr>
        <p:txBody>
          <a:bodyPr>
            <a:normAutofit/>
          </a:bodyPr>
          <a:lstStyle/>
          <a:p>
            <a:pPr marL="0" indent="0">
              <a:buNone/>
            </a:pPr>
            <a:r>
              <a:rPr lang="en-US" dirty="0"/>
              <a:t>Acts 20:7: </a:t>
            </a:r>
            <a:r>
              <a:rPr lang="en-US" i="1" dirty="0"/>
              <a:t>And upon the first day of the week, when the disciples came together to break bread, Paul preached unto them, ready to depart on the morrow; and continued his speech until midnight.</a:t>
            </a:r>
          </a:p>
        </p:txBody>
      </p:sp>
    </p:spTree>
    <p:extLst>
      <p:ext uri="{BB962C8B-B14F-4D97-AF65-F5344CB8AC3E}">
        <p14:creationId xmlns:p14="http://schemas.microsoft.com/office/powerpoint/2010/main" val="2678214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0D61-A0D1-40F6-AA09-D9CF22A96829}"/>
              </a:ext>
            </a:extLst>
          </p:cNvPr>
          <p:cNvSpPr>
            <a:spLocks noGrp="1"/>
          </p:cNvSpPr>
          <p:nvPr>
            <p:ph type="title"/>
          </p:nvPr>
        </p:nvSpPr>
        <p:spPr>
          <a:xfrm>
            <a:off x="279918" y="609600"/>
            <a:ext cx="6688150" cy="1456267"/>
          </a:xfrm>
        </p:spPr>
        <p:txBody>
          <a:bodyPr>
            <a:normAutofit/>
          </a:bodyPr>
          <a:lstStyle/>
          <a:p>
            <a:r>
              <a:rPr lang="en-US" i="1" dirty="0"/>
              <a:t>On the apostolic tradition 42</a:t>
            </a:r>
            <a:endParaRPr lang="en-US" dirty="0"/>
          </a:p>
        </p:txBody>
      </p:sp>
      <p:sp>
        <p:nvSpPr>
          <p:cNvPr id="10" name="Content Placeholder 9">
            <a:extLst>
              <a:ext uri="{FF2B5EF4-FFF2-40B4-BE49-F238E27FC236}">
                <a16:creationId xmlns:a16="http://schemas.microsoft.com/office/drawing/2014/main" id="{19B8A6B9-8C9E-467E-8188-955562C68718}"/>
              </a:ext>
            </a:extLst>
          </p:cNvPr>
          <p:cNvSpPr>
            <a:spLocks noGrp="1"/>
          </p:cNvSpPr>
          <p:nvPr>
            <p:ph idx="1"/>
          </p:nvPr>
        </p:nvSpPr>
        <p:spPr>
          <a:xfrm>
            <a:off x="685802" y="2142067"/>
            <a:ext cx="6282266" cy="3649133"/>
          </a:xfrm>
        </p:spPr>
        <p:txBody>
          <a:bodyPr>
            <a:normAutofit/>
          </a:bodyPr>
          <a:lstStyle/>
          <a:p>
            <a:pPr marL="0" indent="0">
              <a:buNone/>
            </a:pPr>
            <a:r>
              <a:rPr lang="en-US" i="1" dirty="0"/>
              <a:t>If you are tempted , hasten to sign yourself on the forehead in a worthy manner.  For this sign manifests the Passion which stands against the devil, provided you make it with faith, not for men to see but knowing how to use it like a breastplate.  Then the adversary, seeing the power that comes from the heart, will flee. This is what Moses imaged forth through the Passover lamb that was sacrificed, when he sprinkled the thresholds and sealed the doorposts with its blood.  He was pointing to the faith that we now have in the perfect Lamb.  By signing our forehead and eyes with our hand, we repulse him who seeks to destroy us.</a:t>
            </a:r>
          </a:p>
        </p:txBody>
      </p:sp>
      <p:pic>
        <p:nvPicPr>
          <p:cNvPr id="8" name="Content Placeholder 4">
            <a:extLst>
              <a:ext uri="{FF2B5EF4-FFF2-40B4-BE49-F238E27FC236}">
                <a16:creationId xmlns:a16="http://schemas.microsoft.com/office/drawing/2014/main" id="{78F710A6-35A1-415F-AFBB-E32FB68D9AAF}"/>
              </a:ext>
            </a:extLst>
          </p:cNvPr>
          <p:cNvPicPr>
            <a:picLocks noChangeAspect="1"/>
          </p:cNvPicPr>
          <p:nvPr/>
        </p:nvPicPr>
        <p:blipFill rotWithShape="1">
          <a:blip r:embed="rId3"/>
          <a:srcRect t="4913" r="3" b="3"/>
          <a:stretch/>
        </p:blipFill>
        <p:spPr>
          <a:xfrm>
            <a:off x="7590936" y="990600"/>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3246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A782-76B3-4EE9-8262-905D8E32CCFA}"/>
              </a:ext>
            </a:extLst>
          </p:cNvPr>
          <p:cNvSpPr>
            <a:spLocks noGrp="1"/>
          </p:cNvSpPr>
          <p:nvPr>
            <p:ph type="title"/>
          </p:nvPr>
        </p:nvSpPr>
        <p:spPr>
          <a:xfrm>
            <a:off x="4955458" y="639097"/>
            <a:ext cx="6593075" cy="1612490"/>
          </a:xfrm>
        </p:spPr>
        <p:txBody>
          <a:bodyPr>
            <a:normAutofit/>
          </a:bodyPr>
          <a:lstStyle/>
          <a:p>
            <a:r>
              <a:rPr lang="en-US" dirty="0"/>
              <a:t>Lex </a:t>
            </a:r>
            <a:r>
              <a:rPr lang="en-US" dirty="0" err="1"/>
              <a:t>orandi</a:t>
            </a:r>
            <a:r>
              <a:rPr lang="en-US" dirty="0"/>
              <a:t>, </a:t>
            </a:r>
            <a:r>
              <a:rPr lang="en-US" dirty="0" err="1"/>
              <a:t>lex</a:t>
            </a:r>
            <a:r>
              <a:rPr lang="en-US" dirty="0"/>
              <a:t> </a:t>
            </a:r>
            <a:r>
              <a:rPr lang="en-US" dirty="0" err="1"/>
              <a:t>credendi</a:t>
            </a:r>
            <a:endParaRPr lang="en-US" dirty="0"/>
          </a:p>
        </p:txBody>
      </p:sp>
      <p:pic>
        <p:nvPicPr>
          <p:cNvPr id="12" name="Content Placeholder 4">
            <a:extLst>
              <a:ext uri="{FF2B5EF4-FFF2-40B4-BE49-F238E27FC236}">
                <a16:creationId xmlns:a16="http://schemas.microsoft.com/office/drawing/2014/main" id="{5DCB1386-C8B3-46EC-A6A3-D694DFC9324C}"/>
              </a:ext>
            </a:extLst>
          </p:cNvPr>
          <p:cNvPicPr>
            <a:picLocks noChangeAspect="1"/>
          </p:cNvPicPr>
          <p:nvPr/>
        </p:nvPicPr>
        <p:blipFill rotWithShape="1">
          <a:blip r:embed="rId3"/>
          <a:srcRect b="9763"/>
          <a:stretch/>
        </p:blipFill>
        <p:spPr>
          <a:xfrm>
            <a:off x="20" y="975"/>
            <a:ext cx="4635988" cy="6858000"/>
          </a:xfrm>
          <a:prstGeom prst="rect">
            <a:avLst/>
          </a:prstGeom>
        </p:spPr>
      </p:pic>
      <p:sp>
        <p:nvSpPr>
          <p:cNvPr id="13" name="Content Placeholder 9">
            <a:extLst>
              <a:ext uri="{FF2B5EF4-FFF2-40B4-BE49-F238E27FC236}">
                <a16:creationId xmlns:a16="http://schemas.microsoft.com/office/drawing/2014/main" id="{5DC6DFA1-DC8B-49EC-9DF3-611340B10429}"/>
              </a:ext>
            </a:extLst>
          </p:cNvPr>
          <p:cNvSpPr>
            <a:spLocks noGrp="1"/>
          </p:cNvSpPr>
          <p:nvPr>
            <p:ph idx="1"/>
          </p:nvPr>
        </p:nvSpPr>
        <p:spPr>
          <a:xfrm>
            <a:off x="4955458" y="2251587"/>
            <a:ext cx="6593075" cy="3972232"/>
          </a:xfrm>
        </p:spPr>
        <p:txBody>
          <a:bodyPr>
            <a:normAutofit/>
          </a:bodyPr>
          <a:lstStyle/>
          <a:p>
            <a:pPr marL="0" indent="0">
              <a:buNone/>
            </a:pPr>
            <a:r>
              <a:rPr lang="en-US" i="1" dirty="0"/>
              <a:t>I counsel all prudent men to observe these traditions.  For if everyone follows and observes the tradition of the apostles, no heretic, and indeed no human being at all, will be able to lead you astray.  The reason why heresies have increased is that leaders have been unwilling to make their own the teachings of the apostles and have acted as they pleased and not as they should have. </a:t>
            </a:r>
          </a:p>
          <a:p>
            <a:pPr marL="0" indent="0">
              <a:buNone/>
            </a:pPr>
            <a:r>
              <a:rPr lang="en-US" i="1" dirty="0"/>
              <a:t>—On the Apostolic Tradition </a:t>
            </a:r>
            <a:r>
              <a:rPr lang="en-US" dirty="0"/>
              <a:t>42</a:t>
            </a:r>
          </a:p>
        </p:txBody>
      </p:sp>
    </p:spTree>
    <p:extLst>
      <p:ext uri="{BB962C8B-B14F-4D97-AF65-F5344CB8AC3E}">
        <p14:creationId xmlns:p14="http://schemas.microsoft.com/office/powerpoint/2010/main" val="9399757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804406"/>
          </a:xfrm>
        </p:spPr>
        <p:txBody>
          <a:bodyPr/>
          <a:lstStyle/>
          <a:p>
            <a:pPr algn="ctr"/>
            <a:r>
              <a:rPr lang="en-US" dirty="0"/>
              <a:t>	     </a:t>
            </a:r>
            <a:r>
              <a:rPr lang="en-US" dirty="0" err="1"/>
              <a:t>Maximinus</a:t>
            </a:r>
            <a:r>
              <a:rPr lang="en-US" dirty="0"/>
              <a:t> </a:t>
            </a:r>
            <a:r>
              <a:rPr lang="en-US" dirty="0" err="1"/>
              <a:t>Thrax</a:t>
            </a:r>
            <a:r>
              <a:rPr lang="en-US" dirty="0"/>
              <a:t> (173 – 238 AD)</a:t>
            </a:r>
          </a:p>
        </p:txBody>
      </p:sp>
      <p:pic>
        <p:nvPicPr>
          <p:cNvPr id="4" name="Content Placeholder 3" descr="thrax.jpg"/>
          <p:cNvPicPr>
            <a:picLocks noGrp="1" noChangeAspect="1"/>
          </p:cNvPicPr>
          <p:nvPr>
            <p:ph sz="quarter" idx="1"/>
          </p:nvPr>
        </p:nvPicPr>
        <p:blipFill>
          <a:blip r:embed="rId2" cstate="print"/>
          <a:stretch>
            <a:fillRect/>
          </a:stretch>
        </p:blipFill>
        <p:spPr>
          <a:xfrm>
            <a:off x="2911151" y="804406"/>
            <a:ext cx="6559419" cy="6069910"/>
          </a:xfrm>
        </p:spPr>
      </p:pic>
    </p:spTree>
    <p:extLst>
      <p:ext uri="{BB962C8B-B14F-4D97-AF65-F5344CB8AC3E}">
        <p14:creationId xmlns:p14="http://schemas.microsoft.com/office/powerpoint/2010/main" val="2800684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6200"/>
            <a:ext cx="6925950" cy="1598607"/>
          </a:xfrm>
        </p:spPr>
        <p:txBody>
          <a:bodyPr vert="horz" lIns="91440" tIns="45720" rIns="91440" bIns="45720" rtlCol="0" anchor="t">
            <a:normAutofit/>
          </a:bodyPr>
          <a:lstStyle/>
          <a:p>
            <a:pPr algn="ctr"/>
            <a:r>
              <a:rPr lang="en-US" sz="4200" dirty="0"/>
              <a:t>Clement of Alexandria (c.150-c.215)</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buFont typeface="Wingdings 3" charset="2"/>
              <a:buChar char=""/>
            </a:pPr>
            <a:r>
              <a:rPr lang="en-US" sz="1600" i="1" dirty="0" err="1"/>
              <a:t>Protrepticus</a:t>
            </a:r>
            <a:endParaRPr lang="en-US" sz="1600" i="1" dirty="0"/>
          </a:p>
          <a:p>
            <a:pPr algn="just">
              <a:buFont typeface="Wingdings 3" charset="2"/>
              <a:buChar char=""/>
            </a:pPr>
            <a:r>
              <a:rPr lang="en-US" sz="1600" i="1" dirty="0" err="1"/>
              <a:t>Paedogogus</a:t>
            </a:r>
            <a:endParaRPr lang="en-US" sz="1600" i="1" dirty="0"/>
          </a:p>
          <a:p>
            <a:pPr algn="just">
              <a:buFont typeface="Wingdings 3" charset="2"/>
              <a:buChar char=""/>
            </a:pPr>
            <a:r>
              <a:rPr lang="en-US" sz="1600" i="1" dirty="0"/>
              <a:t>Miscellanies</a:t>
            </a:r>
          </a:p>
        </p:txBody>
      </p:sp>
    </p:spTree>
    <p:extLst>
      <p:ext uri="{BB962C8B-B14F-4D97-AF65-F5344CB8AC3E}">
        <p14:creationId xmlns:p14="http://schemas.microsoft.com/office/powerpoint/2010/main" val="3941317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6200"/>
            <a:ext cx="6925950" cy="1598607"/>
          </a:xfrm>
        </p:spPr>
        <p:txBody>
          <a:bodyPr vert="horz" lIns="91440" tIns="45720" rIns="91440" bIns="45720" rtlCol="0" anchor="t">
            <a:normAutofit/>
          </a:bodyPr>
          <a:lstStyle/>
          <a:p>
            <a:pPr algn="ctr"/>
            <a:r>
              <a:rPr lang="en-US" sz="4200" dirty="0"/>
              <a:t>Clement of Alexandria (c.150-c.215)</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buFont typeface="Wingdings 3" charset="2"/>
              <a:buChar char=""/>
            </a:pPr>
            <a:r>
              <a:rPr lang="en-US" dirty="0"/>
              <a:t> </a:t>
            </a:r>
            <a:r>
              <a:rPr lang="en-US" sz="1600" dirty="0"/>
              <a:t>“[Philosophy] was a schoolmaster to bring the Greek mind to Christ, as the Law of Moses was for the Hebrews. Philosophy was a preliminary education (</a:t>
            </a:r>
            <a:r>
              <a:rPr lang="en-US" sz="1600" i="1" dirty="0" err="1"/>
              <a:t>propaideia</a:t>
            </a:r>
            <a:r>
              <a:rPr lang="en-US" sz="1600" dirty="0"/>
              <a:t>) preparing the way for him who is to be perfected in Christ” (</a:t>
            </a:r>
            <a:r>
              <a:rPr lang="en-US" sz="1600" i="1" dirty="0"/>
              <a:t>Strom.</a:t>
            </a:r>
            <a:r>
              <a:rPr lang="en-US" sz="1600" dirty="0"/>
              <a:t> 5.5).</a:t>
            </a:r>
          </a:p>
          <a:p>
            <a:pPr algn="just"/>
            <a:endParaRPr lang="en-US" sz="1600" dirty="0"/>
          </a:p>
          <a:p>
            <a:pPr algn="just">
              <a:buFont typeface="Wingdings 3" charset="2"/>
              <a:buChar char=""/>
            </a:pPr>
            <a:r>
              <a:rPr lang="en-US" sz="1600" dirty="0"/>
              <a:t>  By a happy utterance of divination, not without divine help, concurring in certain prophetic declarations, and, seizing the truth in portions and aspects, in terms not obscure, and not going beyond the explanation of the things, [the philosophers] honored it as pertaining the appearance of relation with the truth. Whence the Hellenic philosophy is like the torch of wick which men kindle, artificially stealing the light from the sun. But on the proclamation of the Word all that holy light shone forth. In this way, in houses by night the stolen light is useful; but by day the fire blazes, and all the night is illuminated by such a sun of intellectual light.</a:t>
            </a:r>
          </a:p>
        </p:txBody>
      </p:sp>
    </p:spTree>
    <p:extLst>
      <p:ext uri="{BB962C8B-B14F-4D97-AF65-F5344CB8AC3E}">
        <p14:creationId xmlns:p14="http://schemas.microsoft.com/office/powerpoint/2010/main" val="134496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0F84980F-52B3-495C-9048-928002E00500}"/>
              </a:ext>
            </a:extLst>
          </p:cNvPr>
          <p:cNvPicPr>
            <a:picLocks noChangeAspect="1"/>
          </p:cNvPicPr>
          <p:nvPr/>
        </p:nvPicPr>
        <p:blipFill rotWithShape="1">
          <a:blip r:embed="rId3">
            <a:alphaModFix amt="20000"/>
          </a:blip>
          <a:srcRect t="4307" b="11423"/>
          <a:stretch/>
        </p:blipFill>
        <p:spPr>
          <a:xfrm>
            <a:off x="20" y="10"/>
            <a:ext cx="12191980" cy="6857990"/>
          </a:xfrm>
          <a:prstGeom prst="rect">
            <a:avLst/>
          </a:prstGeom>
        </p:spPr>
      </p:pic>
      <p:pic>
        <p:nvPicPr>
          <p:cNvPr id="25" name="Picture 21">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FA3048E-BF42-4F56-A422-4666689A55EA}"/>
              </a:ext>
            </a:extLst>
          </p:cNvPr>
          <p:cNvSpPr>
            <a:spLocks noGrp="1"/>
          </p:cNvSpPr>
          <p:nvPr>
            <p:ph type="title"/>
          </p:nvPr>
        </p:nvSpPr>
        <p:spPr>
          <a:xfrm>
            <a:off x="685801" y="609600"/>
            <a:ext cx="10131425" cy="1456267"/>
          </a:xfrm>
        </p:spPr>
        <p:txBody>
          <a:bodyPr>
            <a:normAutofit/>
          </a:bodyPr>
          <a:lstStyle/>
          <a:p>
            <a:pPr algn="ctr"/>
            <a:r>
              <a:rPr lang="en-US" dirty="0"/>
              <a:t>Religious Syncretism of Severus Alexander (208-235 AD)</a:t>
            </a:r>
          </a:p>
        </p:txBody>
      </p:sp>
      <p:sp>
        <p:nvSpPr>
          <p:cNvPr id="10" name="Content Placeholder 9"/>
          <p:cNvSpPr>
            <a:spLocks noGrp="1"/>
          </p:cNvSpPr>
          <p:nvPr>
            <p:ph idx="1"/>
          </p:nvPr>
        </p:nvSpPr>
        <p:spPr>
          <a:xfrm>
            <a:off x="685801" y="2142067"/>
            <a:ext cx="10131425" cy="3649133"/>
          </a:xfrm>
        </p:spPr>
        <p:txBody>
          <a:bodyPr>
            <a:normAutofit/>
          </a:bodyPr>
          <a:lstStyle/>
          <a:p>
            <a:pPr marL="0" indent="0">
              <a:buNone/>
            </a:pPr>
            <a:r>
              <a:rPr lang="en-US" dirty="0"/>
              <a:t>“Before I tell of his [Severus Alexander, Emperor 222-235 AD] wars and his campaign and victories, I will relate a few details of his private everyday life.  His manner of living was as follows: First of all, if it were  permissible, that is to say, if he had not lain with his wife, in the early morning hours he would worship in the sanctuary of his </a:t>
            </a:r>
            <a:r>
              <a:rPr lang="en-US" dirty="0" err="1"/>
              <a:t>Lares</a:t>
            </a:r>
            <a:r>
              <a:rPr lang="en-US" dirty="0"/>
              <a:t>, in which he kept statues of the deified emperors — of whom, however, only the best had been selected — and also of certain holy souls, among them Apollonius, and according to a contemporary writer, Christ, Abraham, </a:t>
            </a:r>
            <a:r>
              <a:rPr lang="en-US" dirty="0" err="1"/>
              <a:t>Orepheus</a:t>
            </a:r>
            <a:r>
              <a:rPr lang="en-US" dirty="0"/>
              <a:t>, and others of this same character, and, besides, the portraits of his ancestors.  If this act of worship were not possible, he would ride about, or fish, or walk, or hunt, according to the character of the place in which he was.”</a:t>
            </a:r>
          </a:p>
          <a:p>
            <a:pPr marL="0" indent="0">
              <a:buNone/>
            </a:pPr>
            <a:r>
              <a:rPr lang="en-US" dirty="0"/>
              <a:t>									—</a:t>
            </a:r>
            <a:r>
              <a:rPr lang="en-US" i="1" dirty="0" err="1"/>
              <a:t>Scriptores</a:t>
            </a:r>
            <a:r>
              <a:rPr lang="en-US" i="1" dirty="0"/>
              <a:t> </a:t>
            </a:r>
            <a:r>
              <a:rPr lang="en-US" i="1" dirty="0" err="1"/>
              <a:t>Historiae</a:t>
            </a:r>
            <a:r>
              <a:rPr lang="en-US" i="1" dirty="0"/>
              <a:t> </a:t>
            </a:r>
            <a:r>
              <a:rPr lang="en-US" i="1" dirty="0" err="1"/>
              <a:t>Augustae</a:t>
            </a:r>
            <a:r>
              <a:rPr lang="en-US" i="1" dirty="0"/>
              <a:t>, Vita </a:t>
            </a:r>
            <a:r>
              <a:rPr lang="en-US" i="1" dirty="0" err="1"/>
              <a:t>Severi</a:t>
            </a:r>
            <a:r>
              <a:rPr lang="en-US" i="1" dirty="0"/>
              <a:t> </a:t>
            </a:r>
            <a:r>
              <a:rPr lang="en-US" i="1" dirty="0" err="1"/>
              <a:t>Alexandri</a:t>
            </a:r>
            <a:r>
              <a:rPr lang="en-US" dirty="0"/>
              <a:t> 29.1-3</a:t>
            </a:r>
          </a:p>
        </p:txBody>
      </p:sp>
    </p:spTree>
    <p:extLst>
      <p:ext uri="{BB962C8B-B14F-4D97-AF65-F5344CB8AC3E}">
        <p14:creationId xmlns:p14="http://schemas.microsoft.com/office/powerpoint/2010/main" val="2866934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5811"/>
          <a:stretch/>
        </p:blipFill>
        <p:spPr>
          <a:xfrm>
            <a:off x="-1" y="10"/>
            <a:ext cx="4634680" cy="6857990"/>
          </a:xfrm>
          <a:prstGeom prst="rect">
            <a:avLst/>
          </a:prstGeom>
        </p:spPr>
      </p:pic>
      <p:sp>
        <p:nvSpPr>
          <p:cNvPr id="2" name="Title 1"/>
          <p:cNvSpPr>
            <a:spLocks noGrp="1"/>
          </p:cNvSpPr>
          <p:nvPr>
            <p:ph type="title"/>
          </p:nvPr>
        </p:nvSpPr>
        <p:spPr>
          <a:xfrm>
            <a:off x="4634679" y="76200"/>
            <a:ext cx="6925950" cy="1598607"/>
          </a:xfrm>
        </p:spPr>
        <p:txBody>
          <a:bodyPr vert="horz" lIns="91440" tIns="45720" rIns="91440" bIns="45720" rtlCol="0" anchor="t">
            <a:normAutofit/>
          </a:bodyPr>
          <a:lstStyle/>
          <a:p>
            <a:pPr algn="ctr"/>
            <a:r>
              <a:rPr lang="en-US" sz="4200" dirty="0"/>
              <a:t>Clement of Alexandria (c.150-c.215)</a:t>
            </a:r>
          </a:p>
        </p:txBody>
      </p:sp>
      <p:sp>
        <p:nvSpPr>
          <p:cNvPr id="4" name="Text Placeholder 3"/>
          <p:cNvSpPr>
            <a:spLocks noGrp="1"/>
          </p:cNvSpPr>
          <p:nvPr>
            <p:ph type="body" sz="half" idx="2"/>
          </p:nvPr>
        </p:nvSpPr>
        <p:spPr>
          <a:xfrm>
            <a:off x="4786604" y="2152650"/>
            <a:ext cx="7296539" cy="4552949"/>
          </a:xfrm>
        </p:spPr>
        <p:txBody>
          <a:bodyPr vert="horz" lIns="91440" tIns="45720" rIns="91440" bIns="45720" rtlCol="0">
            <a:normAutofit/>
          </a:bodyPr>
          <a:lstStyle/>
          <a:p>
            <a:pPr algn="just"/>
            <a:r>
              <a:rPr lang="en-US" sz="1600" dirty="0"/>
              <a:t>In his </a:t>
            </a:r>
            <a:r>
              <a:rPr lang="en-US" sz="1600" i="1" dirty="0" err="1"/>
              <a:t>Paedogogus</a:t>
            </a:r>
            <a:r>
              <a:rPr lang="en-US" sz="1600" dirty="0"/>
              <a:t>, Clement aims at Greek culture, the Hellenic </a:t>
            </a:r>
            <a:r>
              <a:rPr lang="en-US" sz="1600" i="1" dirty="0"/>
              <a:t>paideia</a:t>
            </a:r>
            <a:r>
              <a:rPr lang="en-US" sz="1600" dirty="0"/>
              <a:t>.  In his book he portrays Christ in His role as the divine educator who transcends anything of this kind that has appeared before in human history.  Thus </a:t>
            </a:r>
            <a:r>
              <a:rPr lang="en-US" sz="1600" dirty="0" err="1"/>
              <a:t>Clement’s</a:t>
            </a:r>
            <a:r>
              <a:rPr lang="en-US" sz="1600" dirty="0"/>
              <a:t> is an attempt to face the cultural idea of the Greeks as a whole, and an attempt to see Christianity in the light of the supreme concept of what the Greeks had contributed to the higher life of the human race.  Clement does not deny the value of that Hellenic tradition, but rather claims that the Christian faith fulfills the </a:t>
            </a:r>
            <a:r>
              <a:rPr lang="en-US" sz="1600" dirty="0" err="1"/>
              <a:t>paideutic</a:t>
            </a:r>
            <a:r>
              <a:rPr lang="en-US" sz="1600" dirty="0"/>
              <a:t> mission of mankind to a higher degree than had been achieved before.  </a:t>
            </a:r>
          </a:p>
          <a:p>
            <a:pPr algn="just"/>
            <a:r>
              <a:rPr lang="en-US" sz="1600" dirty="0"/>
              <a:t>Considering the importance of this overarching idea of </a:t>
            </a:r>
            <a:r>
              <a:rPr lang="en-US" sz="1600" i="1" dirty="0"/>
              <a:t>paideia </a:t>
            </a:r>
            <a:r>
              <a:rPr lang="en-US" sz="1600" dirty="0"/>
              <a:t>for the evolution of a unified culture in the Greek intellectual world, this step in the discussion between Christianity and the Hellenistic tradition marks the beginning of a decisive development in the aspiration toward the goal of a Christian civilization.  </a:t>
            </a:r>
          </a:p>
        </p:txBody>
      </p:sp>
    </p:spTree>
    <p:extLst>
      <p:ext uri="{BB962C8B-B14F-4D97-AF65-F5344CB8AC3E}">
        <p14:creationId xmlns:p14="http://schemas.microsoft.com/office/powerpoint/2010/main" val="511094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B04591-0653-49F1-BD55-A53C2E586FF3}"/>
              </a:ext>
            </a:extLst>
          </p:cNvPr>
          <p:cNvPicPr>
            <a:picLocks noGrp="1" noChangeAspect="1"/>
          </p:cNvPicPr>
          <p:nvPr>
            <p:ph type="pic" idx="1"/>
          </p:nvPr>
        </p:nvPicPr>
        <p:blipFill rotWithShape="1">
          <a:blip r:embed="rId2"/>
          <a:srcRect t="15872" r="1" b="11829"/>
          <a:stretch/>
        </p:blipFill>
        <p:spPr>
          <a:xfrm>
            <a:off x="-2" y="10"/>
            <a:ext cx="6094407" cy="6857990"/>
          </a:xfrm>
          <a:prstGeom prst="rect">
            <a:avLst/>
          </a:prstGeom>
        </p:spPr>
      </p:pic>
      <p:sp>
        <p:nvSpPr>
          <p:cNvPr id="2" name="Title 1">
            <a:extLst>
              <a:ext uri="{FF2B5EF4-FFF2-40B4-BE49-F238E27FC236}">
                <a16:creationId xmlns:a16="http://schemas.microsoft.com/office/drawing/2014/main" id="{FBA49775-C1B8-4F3E-A7AA-132FF543EF60}"/>
              </a:ext>
            </a:extLst>
          </p:cNvPr>
          <p:cNvSpPr>
            <a:spLocks noGrp="1"/>
          </p:cNvSpPr>
          <p:nvPr>
            <p:ph type="title"/>
          </p:nvPr>
        </p:nvSpPr>
        <p:spPr>
          <a:xfrm>
            <a:off x="6742108" y="629266"/>
            <a:ext cx="3307744" cy="1641986"/>
          </a:xfrm>
        </p:spPr>
        <p:txBody>
          <a:bodyPr vert="horz" lIns="91440" tIns="45720" rIns="91440" bIns="45720" rtlCol="0" anchor="t">
            <a:normAutofit/>
          </a:bodyPr>
          <a:lstStyle/>
          <a:p>
            <a:pPr>
              <a:lnSpc>
                <a:spcPct val="90000"/>
              </a:lnSpc>
            </a:pPr>
            <a:r>
              <a:rPr lang="en-US"/>
              <a:t>Origen</a:t>
            </a:r>
            <a:br>
              <a:rPr lang="en-US"/>
            </a:br>
            <a:r>
              <a:rPr lang="en-US"/>
              <a:t>(c. 184-c. 253)</a:t>
            </a:r>
            <a:endParaRPr lang="en-US" dirty="0"/>
          </a:p>
        </p:txBody>
      </p:sp>
      <p:sp>
        <p:nvSpPr>
          <p:cNvPr id="4" name="Text Placeholder 3">
            <a:extLst>
              <a:ext uri="{FF2B5EF4-FFF2-40B4-BE49-F238E27FC236}">
                <a16:creationId xmlns:a16="http://schemas.microsoft.com/office/drawing/2014/main" id="{EAA078CE-2625-4891-9EB1-A86ADDA350E6}"/>
              </a:ext>
            </a:extLst>
          </p:cNvPr>
          <p:cNvSpPr>
            <a:spLocks noGrp="1"/>
          </p:cNvSpPr>
          <p:nvPr>
            <p:ph type="body" sz="half" idx="2"/>
          </p:nvPr>
        </p:nvSpPr>
        <p:spPr>
          <a:xfrm>
            <a:off x="6742108" y="2438400"/>
            <a:ext cx="3307744" cy="3809999"/>
          </a:xfrm>
        </p:spPr>
        <p:txBody>
          <a:bodyPr vert="horz" lIns="91440" tIns="45720" rIns="91440" bIns="45720" rtlCol="0">
            <a:normAutofit fontScale="92500" lnSpcReduction="20000"/>
          </a:bodyPr>
          <a:lstStyle/>
          <a:p>
            <a:pPr>
              <a:buFont typeface="Wingdings 3" charset="2"/>
              <a:buChar char=""/>
            </a:pPr>
            <a:r>
              <a:rPr lang="en-US" dirty="0"/>
              <a:t>Origen, </a:t>
            </a:r>
            <a:r>
              <a:rPr lang="en-US" dirty="0" err="1"/>
              <a:t>Clement’s</a:t>
            </a:r>
            <a:r>
              <a:rPr lang="en-US" dirty="0"/>
              <a:t> more brilliant student, took up his teacher’s ideas and developed them with stronger consistency and in greater detail.  </a:t>
            </a:r>
          </a:p>
          <a:p>
            <a:pPr>
              <a:buFont typeface="Wingdings 3" charset="2"/>
              <a:buChar char=""/>
            </a:pPr>
            <a:r>
              <a:rPr lang="en-US" dirty="0"/>
              <a:t>The intrinsic unity of Origen’s diffused and vast theological thought is to be found not in his adherence to any single philosophical system such as Platonism or Stoicism, or in an eclectic mixture of these, but in the basic view of history emerging from the constellation of an age that saw classical Greek culture and the Christian Church undergo a process of mutual adaptation.  </a:t>
            </a:r>
          </a:p>
        </p:txBody>
      </p:sp>
    </p:spTree>
    <p:extLst>
      <p:ext uri="{BB962C8B-B14F-4D97-AF65-F5344CB8AC3E}">
        <p14:creationId xmlns:p14="http://schemas.microsoft.com/office/powerpoint/2010/main" val="115226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131425" cy="918388"/>
          </a:xfrm>
        </p:spPr>
        <p:txBody>
          <a:bodyPr/>
          <a:lstStyle/>
          <a:p>
            <a:pPr algn="ctr"/>
            <a:r>
              <a:rPr lang="en-US" dirty="0"/>
              <a:t>Diocletian (244 – 311 AD) </a:t>
            </a:r>
          </a:p>
        </p:txBody>
      </p:sp>
      <p:pic>
        <p:nvPicPr>
          <p:cNvPr id="4" name="Content Placeholder 3" descr="Diocletian.jpg"/>
          <p:cNvPicPr>
            <a:picLocks noGrp="1" noChangeAspect="1"/>
          </p:cNvPicPr>
          <p:nvPr>
            <p:ph sz="quarter" idx="1"/>
          </p:nvPr>
        </p:nvPicPr>
        <p:blipFill>
          <a:blip r:embed="rId2" cstate="print"/>
          <a:stretch>
            <a:fillRect/>
          </a:stretch>
        </p:blipFill>
        <p:spPr>
          <a:xfrm>
            <a:off x="2547257" y="918388"/>
            <a:ext cx="6830008" cy="5939613"/>
          </a:xfrm>
        </p:spPr>
      </p:pic>
    </p:spTree>
    <p:extLst>
      <p:ext uri="{BB962C8B-B14F-4D97-AF65-F5344CB8AC3E}">
        <p14:creationId xmlns:p14="http://schemas.microsoft.com/office/powerpoint/2010/main" val="309796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BD94887-6A10-4F62-8EE1-B2BCFA1F38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2">
            <a:extLst>
              <a:ext uri="{FF2B5EF4-FFF2-40B4-BE49-F238E27FC236}">
                <a16:creationId xmlns:a16="http://schemas.microsoft.com/office/drawing/2014/main" id="{830C1B82-3F70-4DA7-B975-937BC0BAE8E9}"/>
              </a:ext>
            </a:extLst>
          </p:cNvPr>
          <p:cNvPicPr>
            <a:picLocks noChangeAspect="1"/>
          </p:cNvPicPr>
          <p:nvPr/>
        </p:nvPicPr>
        <p:blipFill rotWithShape="1">
          <a:blip r:embed="rId3">
            <a:alphaModFix amt="20000"/>
          </a:blip>
          <a:srcRect t="13414" b="4470"/>
          <a:stretch/>
        </p:blipFill>
        <p:spPr>
          <a:xfrm>
            <a:off x="20" y="10"/>
            <a:ext cx="12191980" cy="6857990"/>
          </a:xfrm>
          <a:prstGeom prst="rect">
            <a:avLst/>
          </a:prstGeom>
        </p:spPr>
      </p:pic>
      <p:pic>
        <p:nvPicPr>
          <p:cNvPr id="23" name="Picture 22">
            <a:extLst>
              <a:ext uri="{FF2B5EF4-FFF2-40B4-BE49-F238E27FC236}">
                <a16:creationId xmlns:a16="http://schemas.microsoft.com/office/drawing/2014/main" id="{A3D512BA-228A-4979-9312-ACD246E1099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4695BD4-9D85-48A1-851F-A5718979AA34}"/>
              </a:ext>
            </a:extLst>
          </p:cNvPr>
          <p:cNvSpPr>
            <a:spLocks noGrp="1"/>
          </p:cNvSpPr>
          <p:nvPr>
            <p:ph type="title"/>
          </p:nvPr>
        </p:nvSpPr>
        <p:spPr>
          <a:xfrm>
            <a:off x="685802" y="609600"/>
            <a:ext cx="714374" cy="5238750"/>
          </a:xfrm>
        </p:spPr>
        <p:txBody>
          <a:bodyPr>
            <a:normAutofit/>
          </a:bodyPr>
          <a:lstStyle/>
          <a:p>
            <a:r>
              <a:rPr lang="en-US" dirty="0"/>
              <a:t>P</a:t>
            </a:r>
            <a:br>
              <a:rPr lang="en-US" dirty="0"/>
            </a:br>
            <a:r>
              <a:rPr lang="en-US" dirty="0"/>
              <a:t>a</a:t>
            </a:r>
            <a:br>
              <a:rPr lang="en-US" dirty="0"/>
            </a:br>
            <a:r>
              <a:rPr lang="en-US" dirty="0" err="1"/>
              <a:t>nnon</a:t>
            </a:r>
            <a:br>
              <a:rPr lang="en-US" dirty="0"/>
            </a:br>
            <a:r>
              <a:rPr lang="en-US" dirty="0"/>
              <a:t>I</a:t>
            </a:r>
            <a:br>
              <a:rPr lang="en-US" dirty="0"/>
            </a:br>
            <a:r>
              <a:rPr lang="en-US" dirty="0"/>
              <a:t>a</a:t>
            </a:r>
          </a:p>
        </p:txBody>
      </p:sp>
      <p:pic>
        <p:nvPicPr>
          <p:cNvPr id="14" name="Content Placeholder 13">
            <a:extLst>
              <a:ext uri="{FF2B5EF4-FFF2-40B4-BE49-F238E27FC236}">
                <a16:creationId xmlns:a16="http://schemas.microsoft.com/office/drawing/2014/main" id="{AD35B860-0961-459C-B69C-3AE58A92CCA5}"/>
              </a:ext>
            </a:extLst>
          </p:cNvPr>
          <p:cNvPicPr>
            <a:picLocks noGrp="1" noChangeAspect="1"/>
          </p:cNvPicPr>
          <p:nvPr>
            <p:ph idx="1"/>
          </p:nvPr>
        </p:nvPicPr>
        <p:blipFill>
          <a:blip r:embed="rId3"/>
          <a:stretch>
            <a:fillRect/>
          </a:stretch>
        </p:blipFill>
        <p:spPr>
          <a:xfrm>
            <a:off x="1523999" y="26595"/>
            <a:ext cx="9979007" cy="6835620"/>
          </a:xfrm>
        </p:spPr>
      </p:pic>
    </p:spTree>
    <p:extLst>
      <p:ext uri="{BB962C8B-B14F-4D97-AF65-F5344CB8AC3E}">
        <p14:creationId xmlns:p14="http://schemas.microsoft.com/office/powerpoint/2010/main" val="397240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FA82BDE5-98F6-4060-A02E-65D861BE5B27}"/>
              </a:ext>
            </a:extLst>
          </p:cNvPr>
          <p:cNvPicPr>
            <a:picLocks noChangeAspect="1"/>
          </p:cNvPicPr>
          <p:nvPr/>
        </p:nvPicPr>
        <p:blipFill rotWithShape="1">
          <a:blip r:embed="rId3"/>
          <a:srcRect l="3789" r="1334"/>
          <a:stretch/>
        </p:blipFill>
        <p:spPr>
          <a:xfrm>
            <a:off x="20" y="975"/>
            <a:ext cx="4635988" cy="6858000"/>
          </a:xfrm>
          <a:prstGeom prst="rect">
            <a:avLst/>
          </a:prstGeom>
        </p:spPr>
      </p:pic>
      <p:sp>
        <p:nvSpPr>
          <p:cNvPr id="2" name="Title 1">
            <a:extLst>
              <a:ext uri="{FF2B5EF4-FFF2-40B4-BE49-F238E27FC236}">
                <a16:creationId xmlns:a16="http://schemas.microsoft.com/office/drawing/2014/main" id="{38D7926C-241F-4A39-864B-C37A733CB1D5}"/>
              </a:ext>
            </a:extLst>
          </p:cNvPr>
          <p:cNvSpPr>
            <a:spLocks noGrp="1"/>
          </p:cNvSpPr>
          <p:nvPr>
            <p:ph type="title"/>
          </p:nvPr>
        </p:nvSpPr>
        <p:spPr>
          <a:xfrm>
            <a:off x="4955458" y="95251"/>
            <a:ext cx="6593075" cy="1562100"/>
          </a:xfrm>
        </p:spPr>
        <p:txBody>
          <a:bodyPr>
            <a:normAutofit/>
          </a:bodyPr>
          <a:lstStyle/>
          <a:p>
            <a:r>
              <a:rPr lang="en-US" dirty="0"/>
              <a:t>Saint Cyprian of </a:t>
            </a:r>
            <a:r>
              <a:rPr lang="en-US" dirty="0" err="1"/>
              <a:t>carthage</a:t>
            </a:r>
            <a:r>
              <a:rPr lang="en-US" dirty="0"/>
              <a:t> (c. 200-258 AD)</a:t>
            </a:r>
          </a:p>
        </p:txBody>
      </p:sp>
      <p:sp>
        <p:nvSpPr>
          <p:cNvPr id="13" name="Content Placeholder 9"/>
          <p:cNvSpPr>
            <a:spLocks noGrp="1"/>
          </p:cNvSpPr>
          <p:nvPr>
            <p:ph idx="1"/>
          </p:nvPr>
        </p:nvSpPr>
        <p:spPr>
          <a:xfrm>
            <a:off x="4819650" y="1657351"/>
            <a:ext cx="7153275" cy="5200649"/>
          </a:xfrm>
        </p:spPr>
        <p:txBody>
          <a:bodyPr>
            <a:normAutofit/>
          </a:bodyPr>
          <a:lstStyle/>
          <a:p>
            <a:pPr marL="0" indent="0">
              <a:buNone/>
            </a:pPr>
            <a:r>
              <a:rPr lang="en-US" dirty="0"/>
              <a:t> </a:t>
            </a:r>
          </a:p>
        </p:txBody>
      </p:sp>
    </p:spTree>
    <p:extLst>
      <p:ext uri="{BB962C8B-B14F-4D97-AF65-F5344CB8AC3E}">
        <p14:creationId xmlns:p14="http://schemas.microsoft.com/office/powerpoint/2010/main" val="71097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15820"/>
            <a:ext cx="10131425" cy="1875453"/>
          </a:xfrm>
        </p:spPr>
        <p:txBody>
          <a:bodyPr/>
          <a:lstStyle/>
          <a:p>
            <a:pPr algn="ctr"/>
            <a:r>
              <a:rPr lang="en-US" dirty="0"/>
              <a:t>	Rhine and Danube Frontiers</a:t>
            </a:r>
          </a:p>
        </p:txBody>
      </p:sp>
      <p:pic>
        <p:nvPicPr>
          <p:cNvPr id="4" name="Content Placeholder 3" descr="growth of roman empire pic.gif"/>
          <p:cNvPicPr>
            <a:picLocks noGrp="1" noChangeAspect="1"/>
          </p:cNvPicPr>
          <p:nvPr>
            <p:ph sz="quarter" idx="1"/>
          </p:nvPr>
        </p:nvPicPr>
        <p:blipFill>
          <a:blip r:embed="rId2" cstate="print"/>
          <a:stretch>
            <a:fillRect/>
          </a:stretch>
        </p:blipFill>
        <p:spPr>
          <a:xfrm>
            <a:off x="1" y="587829"/>
            <a:ext cx="12192000" cy="6270171"/>
          </a:xfrm>
        </p:spPr>
      </p:pic>
    </p:spTree>
    <p:extLst>
      <p:ext uri="{BB962C8B-B14F-4D97-AF65-F5344CB8AC3E}">
        <p14:creationId xmlns:p14="http://schemas.microsoft.com/office/powerpoint/2010/main" val="58487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746449"/>
          </a:xfrm>
        </p:spPr>
        <p:txBody>
          <a:bodyPr>
            <a:normAutofit/>
          </a:bodyPr>
          <a:lstStyle/>
          <a:p>
            <a:pPr algn="ctr"/>
            <a:r>
              <a:rPr lang="en-US" dirty="0"/>
              <a:t>	    Severus Alexander (208 -- 235 AD)</a:t>
            </a:r>
          </a:p>
        </p:txBody>
      </p:sp>
      <p:pic>
        <p:nvPicPr>
          <p:cNvPr id="4" name="Content Placeholder 3" descr="severus alexander.jpg"/>
          <p:cNvPicPr>
            <a:picLocks noGrp="1" noChangeAspect="1"/>
          </p:cNvPicPr>
          <p:nvPr>
            <p:ph sz="quarter" idx="1"/>
          </p:nvPr>
        </p:nvPicPr>
        <p:blipFill>
          <a:blip r:embed="rId2" cstate="print"/>
          <a:stretch>
            <a:fillRect/>
          </a:stretch>
        </p:blipFill>
        <p:spPr>
          <a:xfrm>
            <a:off x="2902565" y="653143"/>
            <a:ext cx="6605169" cy="6204857"/>
          </a:xfrm>
        </p:spPr>
      </p:pic>
    </p:spTree>
    <p:extLst>
      <p:ext uri="{BB962C8B-B14F-4D97-AF65-F5344CB8AC3E}">
        <p14:creationId xmlns:p14="http://schemas.microsoft.com/office/powerpoint/2010/main" val="3714783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69</TotalTime>
  <Words>4528</Words>
  <Application>Microsoft Office PowerPoint</Application>
  <PresentationFormat>Widescreen</PresentationFormat>
  <Paragraphs>199</Paragraphs>
  <Slides>74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Calibri Light</vt:lpstr>
      <vt:lpstr>Wingdings 3</vt:lpstr>
      <vt:lpstr>Celestial</vt:lpstr>
      <vt:lpstr>Pagans and Christians Lecture six</vt:lpstr>
      <vt:lpstr>The history of the decline and fall of the roman empire — Edward gibbon</vt:lpstr>
      <vt:lpstr>Contradictory evidence for persecution under Septimius severus (145-211 AD) </vt:lpstr>
      <vt:lpstr>Contradictory evidence for persecution under Septimius severus (145-211 AD) </vt:lpstr>
      <vt:lpstr>Constitutio antoniniana</vt:lpstr>
      <vt:lpstr>Novack, r.m. (2001) Christianity and the roman empire, pg. 116.</vt:lpstr>
      <vt:lpstr>Religious Syncretism of Severus Alexander (208-235 AD)</vt:lpstr>
      <vt:lpstr> Rhine and Danube Frontiers</vt:lpstr>
      <vt:lpstr>     Severus Alexander (208 -- 235 AD)</vt:lpstr>
      <vt:lpstr>      Maximinus Thrax (173 – 238 AD)</vt:lpstr>
      <vt:lpstr>Maximinus Thrax (173 – 238 AD)</vt:lpstr>
      <vt:lpstr>Gordian I (159 –238 AD)</vt:lpstr>
      <vt:lpstr>PowerPoint Presentation</vt:lpstr>
      <vt:lpstr>     Gordian II (192 –238 AD)</vt:lpstr>
      <vt:lpstr>Marcus Julius Philippus (“Philip the Arab”) (204 – 249 AD)</vt:lpstr>
      <vt:lpstr>Marcus Julius Philippus (“Philip the Arab”) (204 – 249 AD)</vt:lpstr>
      <vt:lpstr> C. Messius Quintus Decius Valerinus (201 – 251)</vt:lpstr>
      <vt:lpstr>A certificate of sacrifice (june 26, 250 AD)</vt:lpstr>
      <vt:lpstr>Dionysius, letter to fabius, bishop of Antioch (c.250 AD) quoted by Eusebius in his Ecclesiastical history 6.41.1,8-13</vt:lpstr>
      <vt:lpstr>Dionysius, letter to fabius, bishop of Antioch (c.250 AD) quoted by Eusebius in his Ecclesiastical history 6.41.1,8-13</vt:lpstr>
      <vt:lpstr>Publius Licinius Valerianus Augustus (“Valerian”) (200 – 260 AD)</vt:lpstr>
      <vt:lpstr>          Gallienus (218 – 268 AD)</vt:lpstr>
      <vt:lpstr>Epistle 81 of Saint Cyprian of carthage (c. 257 AD)</vt:lpstr>
      <vt:lpstr>Epistle 81 of Saint Cyprian of carthage (c. 257 AD)</vt:lpstr>
      <vt:lpstr>Saint Dionysius, bishop of Alexandria, letter to hermammon (257 AD) quoted in eusebius’ ecclesiastical history 7.10.1-4</vt:lpstr>
      <vt:lpstr>De Mortibus persecutorum —Lactantius</vt:lpstr>
      <vt:lpstr>PowerPoint Presentation</vt:lpstr>
      <vt:lpstr>De Mortibus persecutorum —Lactantius</vt:lpstr>
      <vt:lpstr>Novack, r.m. (2001) Christianity and the roman empire, pg. 127.</vt:lpstr>
      <vt:lpstr>Saint Cyprian, Epistle 82 (257 AD)</vt:lpstr>
      <vt:lpstr>Acts of Cyprian (Corpus Scriptorum Ecclesiasticorum Latinorum III.3, pp. 110-114)</vt:lpstr>
      <vt:lpstr>Acts of Cyprian (Corpus Scriptorum Ecclesiasticorum Latinorum III.3, pp. 110-114)</vt:lpstr>
      <vt:lpstr>Saint Fructuosus, Bishop of Tarragona (d. 259 AD)</vt:lpstr>
      <vt:lpstr>Saint Fructuosus, Bishop of Tarragona (d. 259 AD)</vt:lpstr>
      <vt:lpstr>Saint Fructuosus, Bishop of Tarragona (d. 259 AD)</vt:lpstr>
      <vt:lpstr>PowerPoint Presentation</vt:lpstr>
      <vt:lpstr>          Gallienus (218 – 268 AD)</vt:lpstr>
      <vt:lpstr>Marcus Cassianus Latinius Postumus (d. 269 AD)</vt:lpstr>
      <vt:lpstr>   Imperium Galliarum</vt:lpstr>
      <vt:lpstr>       Odenathus (220-267 AD) </vt:lpstr>
      <vt:lpstr>Zenobia Augusta (240 – c. 275)</vt:lpstr>
      <vt:lpstr>Regalianus (d. 260 AD)</vt:lpstr>
      <vt:lpstr>Macrianus</vt:lpstr>
      <vt:lpstr>Aureolus (220-268 AD)</vt:lpstr>
      <vt:lpstr>                  E.R. Dodds (1851-1930)</vt:lpstr>
      <vt:lpstr>Ultimately, for the Neo-Platonic philosopher Plotinus, philosophy is about what he would call “the flight of the alone to the Alone.” </vt:lpstr>
      <vt:lpstr>PowerPoint Presentation</vt:lpstr>
      <vt:lpstr> Glycon</vt:lpstr>
      <vt:lpstr>W.H.C. Frend     (1916-2005) </vt:lpstr>
      <vt:lpstr>Martyrdom of Polycarp in Eusebius’ Ecclesiastical History IV.15.36-39</vt:lpstr>
      <vt:lpstr>Keith Hopkins (1934-2004)</vt:lpstr>
      <vt:lpstr>St Hippolytus of rome </vt:lpstr>
      <vt:lpstr>St. Hippolytus of rome </vt:lpstr>
      <vt:lpstr>On the apostolic tradition</vt:lpstr>
      <vt:lpstr>On the apostolic tradition 2-3</vt:lpstr>
      <vt:lpstr>On the apostolic tradition 4</vt:lpstr>
      <vt:lpstr> </vt:lpstr>
      <vt:lpstr>On the apostolic tradition 9</vt:lpstr>
      <vt:lpstr>On the apostolic tradition 14</vt:lpstr>
      <vt:lpstr>On the apostolic tradition 20</vt:lpstr>
      <vt:lpstr>On the apostolic tradition 21</vt:lpstr>
      <vt:lpstr>On the apostolic tradition 21</vt:lpstr>
      <vt:lpstr>St. Hippolytus of rome </vt:lpstr>
      <vt:lpstr>St Hippolytus of rome </vt:lpstr>
      <vt:lpstr>On the apostolic tradition 42</vt:lpstr>
      <vt:lpstr>Lex orandi, lex credendi</vt:lpstr>
      <vt:lpstr>      Maximinus Thrax (173 – 238 AD)</vt:lpstr>
      <vt:lpstr>Clement of Alexandria (c.150-c.215)</vt:lpstr>
      <vt:lpstr>Clement of Alexandria (c.150-c.215)</vt:lpstr>
      <vt:lpstr>Clement of Alexandria (c.150-c.215)</vt:lpstr>
      <vt:lpstr>Origen (c. 184-c. 253)</vt:lpstr>
      <vt:lpstr>Diocletian (244 – 311 AD) </vt:lpstr>
      <vt:lpstr>P a nnon I a</vt:lpstr>
      <vt:lpstr>Saint Cyprian of carthage (c. 200-258 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six</dc:title>
  <dc:creator>Kristina Keil</dc:creator>
  <cp:lastModifiedBy>Kristina Keil</cp:lastModifiedBy>
  <cp:revision>1</cp:revision>
  <dcterms:created xsi:type="dcterms:W3CDTF">2019-02-13T01:37:15Z</dcterms:created>
  <dcterms:modified xsi:type="dcterms:W3CDTF">2019-02-13T02:47:12Z</dcterms:modified>
</cp:coreProperties>
</file>