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388" r:id="rId8"/>
    <p:sldId id="262" r:id="rId9"/>
    <p:sldId id="264" r:id="rId10"/>
    <p:sldId id="263" r:id="rId11"/>
    <p:sldId id="265" r:id="rId12"/>
    <p:sldId id="266" r:id="rId13"/>
    <p:sldId id="267" r:id="rId14"/>
    <p:sldId id="268" r:id="rId15"/>
    <p:sldId id="389" r:id="rId16"/>
    <p:sldId id="270" r:id="rId17"/>
    <p:sldId id="269" r:id="rId18"/>
    <p:sldId id="271" r:id="rId19"/>
    <p:sldId id="272" r:id="rId20"/>
    <p:sldId id="273" r:id="rId21"/>
    <p:sldId id="276" r:id="rId22"/>
    <p:sldId id="274" r:id="rId23"/>
    <p:sldId id="390" r:id="rId24"/>
    <p:sldId id="391" r:id="rId25"/>
    <p:sldId id="280" r:id="rId26"/>
    <p:sldId id="278" r:id="rId27"/>
    <p:sldId id="279" r:id="rId28"/>
    <p:sldId id="281" r:id="rId29"/>
    <p:sldId id="275" r:id="rId30"/>
    <p:sldId id="282" r:id="rId31"/>
    <p:sldId id="284" r:id="rId32"/>
    <p:sldId id="286" r:id="rId33"/>
    <p:sldId id="287" r:id="rId34"/>
    <p:sldId id="283" r:id="rId35"/>
    <p:sldId id="288" r:id="rId36"/>
    <p:sldId id="290" r:id="rId37"/>
    <p:sldId id="291" r:id="rId38"/>
    <p:sldId id="289" r:id="rId39"/>
    <p:sldId id="292" r:id="rId40"/>
    <p:sldId id="392" r:id="rId41"/>
    <p:sldId id="294" r:id="rId42"/>
    <p:sldId id="293" r:id="rId43"/>
    <p:sldId id="295" r:id="rId44"/>
    <p:sldId id="393" r:id="rId45"/>
    <p:sldId id="296" r:id="rId46"/>
    <p:sldId id="297" r:id="rId47"/>
    <p:sldId id="298" r:id="rId48"/>
    <p:sldId id="299" r:id="rId49"/>
    <p:sldId id="301" r:id="rId50"/>
    <p:sldId id="303" r:id="rId51"/>
    <p:sldId id="302" r:id="rId52"/>
    <p:sldId id="304" r:id="rId53"/>
    <p:sldId id="307" r:id="rId54"/>
    <p:sldId id="305" r:id="rId55"/>
    <p:sldId id="306" r:id="rId56"/>
    <p:sldId id="310" r:id="rId57"/>
    <p:sldId id="308" r:id="rId58"/>
    <p:sldId id="312" r:id="rId59"/>
    <p:sldId id="313" r:id="rId60"/>
    <p:sldId id="309" r:id="rId61"/>
    <p:sldId id="314" r:id="rId62"/>
    <p:sldId id="316" r:id="rId63"/>
    <p:sldId id="315" r:id="rId64"/>
    <p:sldId id="318" r:id="rId65"/>
    <p:sldId id="319" r:id="rId66"/>
    <p:sldId id="339" r:id="rId67"/>
    <p:sldId id="323" r:id="rId68"/>
    <p:sldId id="322" r:id="rId69"/>
    <p:sldId id="320" r:id="rId70"/>
    <p:sldId id="326" r:id="rId71"/>
    <p:sldId id="327" r:id="rId72"/>
    <p:sldId id="325" r:id="rId73"/>
    <p:sldId id="324" r:id="rId74"/>
    <p:sldId id="328" r:id="rId75"/>
    <p:sldId id="329" r:id="rId76"/>
    <p:sldId id="300" r:id="rId77"/>
    <p:sldId id="330" r:id="rId78"/>
    <p:sldId id="331" r:id="rId79"/>
    <p:sldId id="333" r:id="rId80"/>
    <p:sldId id="334" r:id="rId81"/>
    <p:sldId id="332" r:id="rId82"/>
    <p:sldId id="335" r:id="rId83"/>
    <p:sldId id="336" r:id="rId84"/>
    <p:sldId id="337" r:id="rId85"/>
    <p:sldId id="338" r:id="rId86"/>
    <p:sldId id="341" r:id="rId87"/>
    <p:sldId id="342" r:id="rId88"/>
    <p:sldId id="343" r:id="rId89"/>
    <p:sldId id="344" r:id="rId90"/>
    <p:sldId id="345" r:id="rId91"/>
    <p:sldId id="346" r:id="rId92"/>
    <p:sldId id="347" r:id="rId93"/>
    <p:sldId id="349" r:id="rId94"/>
    <p:sldId id="350" r:id="rId95"/>
    <p:sldId id="351" r:id="rId96"/>
    <p:sldId id="352" r:id="rId97"/>
    <p:sldId id="353" r:id="rId98"/>
    <p:sldId id="354" r:id="rId99"/>
    <p:sldId id="355" r:id="rId100"/>
    <p:sldId id="357" r:id="rId101"/>
    <p:sldId id="358" r:id="rId102"/>
    <p:sldId id="359" r:id="rId103"/>
    <p:sldId id="360" r:id="rId104"/>
    <p:sldId id="361" r:id="rId105"/>
    <p:sldId id="363" r:id="rId106"/>
    <p:sldId id="364" r:id="rId107"/>
    <p:sldId id="365" r:id="rId108"/>
    <p:sldId id="362" r:id="rId109"/>
    <p:sldId id="367" r:id="rId110"/>
    <p:sldId id="370" r:id="rId111"/>
    <p:sldId id="368" r:id="rId112"/>
    <p:sldId id="371" r:id="rId113"/>
    <p:sldId id="366" r:id="rId114"/>
    <p:sldId id="369" r:id="rId115"/>
    <p:sldId id="373" r:id="rId116"/>
    <p:sldId id="372" r:id="rId117"/>
    <p:sldId id="375" r:id="rId118"/>
    <p:sldId id="374" r:id="rId119"/>
    <p:sldId id="377" r:id="rId120"/>
    <p:sldId id="378" r:id="rId121"/>
    <p:sldId id="376" r:id="rId122"/>
    <p:sldId id="380" r:id="rId123"/>
    <p:sldId id="381" r:id="rId124"/>
    <p:sldId id="379" r:id="rId125"/>
    <p:sldId id="383" r:id="rId126"/>
    <p:sldId id="385" r:id="rId127"/>
    <p:sldId id="386" r:id="rId128"/>
    <p:sldId id="384" r:id="rId129"/>
    <p:sldId id="382" r:id="rId130"/>
    <p:sldId id="387" r:id="rId1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EBFA8B-D686-48E3-A14F-E5893051AC8E}" v="12" dt="2019-01-15T18:17:30.821"/>
    <p1510:client id="{7C0DD03D-4A33-46A5-BC1C-A3747E86992A}" v="5" dt="2019-01-15T19:43:00.9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ina Keil" userId="e9214bf778986fa5" providerId="LiveId" clId="{AF20FB2B-925D-4FDF-A07C-4FDAD8EF5390}"/>
  </pc:docChgLst>
  <pc:docChgLst>
    <pc:chgData name="Kristina Keil" userId="e9214bf778986fa5" providerId="LiveId" clId="{EB11638D-7C93-4247-B279-2CB6C8BCE607}"/>
  </pc:docChgLst>
  <pc:docChgLst>
    <pc:chgData name="Kristina Keil" userId="e9214bf778986fa5" providerId="LiveId" clId="{AE2BBF83-5A74-46EC-98D7-DCF3B7947B30}"/>
  </pc:docChgLst>
  <pc:docChgLst>
    <pc:chgData name="Kristina Keil" userId="e9214bf778986fa5" providerId="LiveId" clId="{7C0DD03D-4A33-46A5-BC1C-A3747E86992A}"/>
    <pc:docChg chg="addSld delSld modSld sldOrd">
      <pc:chgData name="Kristina Keil" userId="e9214bf778986fa5" providerId="LiveId" clId="{7C0DD03D-4A33-46A5-BC1C-A3747E86992A}" dt="2019-01-15T19:43:00.900" v="5"/>
      <pc:docMkLst>
        <pc:docMk/>
      </pc:docMkLst>
      <pc:sldChg chg="ord">
        <pc:chgData name="Kristina Keil" userId="e9214bf778986fa5" providerId="LiveId" clId="{7C0DD03D-4A33-46A5-BC1C-A3747E86992A}" dt="2019-01-15T19:43:00.900" v="5"/>
        <pc:sldMkLst>
          <pc:docMk/>
          <pc:sldMk cId="1017895177" sldId="313"/>
        </pc:sldMkLst>
      </pc:sldChg>
      <pc:sldChg chg="add ord">
        <pc:chgData name="Kristina Keil" userId="e9214bf778986fa5" providerId="LiveId" clId="{7C0DD03D-4A33-46A5-BC1C-A3747E86992A}" dt="2019-01-15T19:27:35.466" v="1"/>
        <pc:sldMkLst>
          <pc:docMk/>
          <pc:sldMk cId="2750448229" sldId="393"/>
        </pc:sldMkLst>
      </pc:sldChg>
      <pc:sldChg chg="add del ord">
        <pc:chgData name="Kristina Keil" userId="e9214bf778986fa5" providerId="LiveId" clId="{7C0DD03D-4A33-46A5-BC1C-A3747E86992A}" dt="2019-01-15T19:42:22.100" v="4" actId="2696"/>
        <pc:sldMkLst>
          <pc:docMk/>
          <pc:sldMk cId="4128027430" sldId="394"/>
        </pc:sldMkLst>
      </pc:sldChg>
    </pc:docChg>
  </pc:docChgLst>
  <pc:docChgLst>
    <pc:chgData name="Kristina Keil" userId="e9214bf778986fa5" providerId="LiveId" clId="{C97B4676-F537-45EA-A577-7F19E8A44173}"/>
  </pc:docChgLst>
  <pc:docChgLst>
    <pc:chgData name="Kristina Keil" userId="e9214bf778986fa5" providerId="LiveId" clId="{60E88D30-DF46-40D5-8DD1-C5A5D0BCD494}"/>
  </pc:docChgLst>
  <pc:docChgLst>
    <pc:chgData name="Kristina Keil" userId="e9214bf778986fa5" providerId="LiveId" clId="{48157792-DF82-4062-BDBF-40D57C8DECDE}"/>
  </pc:docChgLst>
  <pc:docChgLst>
    <pc:chgData name="Kristina Keil" userId="e9214bf778986fa5" providerId="LiveId" clId="{5C7E8231-EF9A-40F2-8567-15D8DD1D0341}"/>
  </pc:docChgLst>
  <pc:docChgLst>
    <pc:chgData name="Kristina Keil" userId="e9214bf778986fa5" providerId="LiveId" clId="{CA114BDD-277C-4CDF-ADDE-B1170DC37C90}"/>
  </pc:docChgLst>
  <pc:docChgLst>
    <pc:chgData name="Kristina Keil" userId="e9214bf778986fa5" providerId="LiveId" clId="{DD3A1FE7-C14F-45B5-94B0-F1B89F70D4DC}"/>
  </pc:docChgLst>
  <pc:docChgLst>
    <pc:chgData name="Kristina Keil" userId="e9214bf778986fa5" providerId="LiveId" clId="{F98D877A-9278-4A15-9D26-59DEE0C61BD5}"/>
    <pc:docChg chg="modSld">
      <pc:chgData name="Kristina Keil" userId="e9214bf778986fa5" providerId="LiveId" clId="{F98D877A-9278-4A15-9D26-59DEE0C61BD5}" dt="2019-01-16T02:27:22.993" v="1" actId="1035"/>
      <pc:docMkLst>
        <pc:docMk/>
      </pc:docMkLst>
      <pc:sldChg chg="modSp">
        <pc:chgData name="Kristina Keil" userId="e9214bf778986fa5" providerId="LiveId" clId="{F98D877A-9278-4A15-9D26-59DEE0C61BD5}" dt="2019-01-16T02:27:22.993" v="1" actId="1035"/>
        <pc:sldMkLst>
          <pc:docMk/>
          <pc:sldMk cId="1172796174" sldId="364"/>
        </pc:sldMkLst>
        <pc:picChg chg="mod">
          <ac:chgData name="Kristina Keil" userId="e9214bf778986fa5" providerId="LiveId" clId="{F98D877A-9278-4A15-9D26-59DEE0C61BD5}" dt="2019-01-16T02:27:22.993" v="1" actId="1035"/>
          <ac:picMkLst>
            <pc:docMk/>
            <pc:sldMk cId="1172796174" sldId="364"/>
            <ac:picMk id="16" creationId="{3B79E734-685F-4A37-A61E-C45C54044066}"/>
          </ac:picMkLst>
        </pc:picChg>
      </pc:sldChg>
    </pc:docChg>
  </pc:docChgLst>
  <pc:docChgLst>
    <pc:chgData name="Kristina Keil" userId="e9214bf778986fa5" providerId="LiveId" clId="{46E88DE1-13AB-4865-9647-1F1ED6E34694}"/>
  </pc:docChgLst>
  <pc:docChgLst>
    <pc:chgData name="Kristina Keil" userId="e9214bf778986fa5" providerId="LiveId" clId="{300F9D7E-9AFC-4DDE-9FA5-EB772F24FE8D}"/>
  </pc:docChgLst>
  <pc:docChgLst>
    <pc:chgData name="Kristina Keil" userId="e9214bf778986fa5" providerId="LiveId" clId="{BDEF07A5-29FB-4E51-9249-3DB72E4FCDFF}"/>
  </pc:docChgLst>
  <pc:docChgLst>
    <pc:chgData name="Kristina Keil" userId="e9214bf778986fa5" providerId="LiveId" clId="{7DEBFA8B-D686-48E3-A14F-E5893051AC8E}"/>
    <pc:docChg chg="addSld delSld modSld sldOrd">
      <pc:chgData name="Kristina Keil" userId="e9214bf778986fa5" providerId="LiveId" clId="{7DEBFA8B-D686-48E3-A14F-E5893051AC8E}" dt="2019-01-15T18:17:30.818" v="26"/>
      <pc:docMkLst>
        <pc:docMk/>
      </pc:docMkLst>
      <pc:sldChg chg="modSp">
        <pc:chgData name="Kristina Keil" userId="e9214bf778986fa5" providerId="LiveId" clId="{7DEBFA8B-D686-48E3-A14F-E5893051AC8E}" dt="2019-01-15T17:00:36.577" v="12" actId="20577"/>
        <pc:sldMkLst>
          <pc:docMk/>
          <pc:sldMk cId="931502910" sldId="259"/>
        </pc:sldMkLst>
        <pc:spChg chg="mod">
          <ac:chgData name="Kristina Keil" userId="e9214bf778986fa5" providerId="LiveId" clId="{7DEBFA8B-D686-48E3-A14F-E5893051AC8E}" dt="2019-01-15T17:00:36.577" v="12" actId="20577"/>
          <ac:spMkLst>
            <pc:docMk/>
            <pc:sldMk cId="931502910" sldId="259"/>
            <ac:spMk id="10" creationId="{00000000-0000-0000-0000-000000000000}"/>
          </ac:spMkLst>
        </pc:spChg>
      </pc:sldChg>
      <pc:sldChg chg="ord">
        <pc:chgData name="Kristina Keil" userId="e9214bf778986fa5" providerId="LiveId" clId="{7DEBFA8B-D686-48E3-A14F-E5893051AC8E}" dt="2019-01-15T17:59:44.547" v="19"/>
        <pc:sldMkLst>
          <pc:docMk/>
          <pc:sldMk cId="480894090" sldId="273"/>
        </pc:sldMkLst>
      </pc:sldChg>
      <pc:sldChg chg="ord">
        <pc:chgData name="Kristina Keil" userId="e9214bf778986fa5" providerId="LiveId" clId="{7DEBFA8B-D686-48E3-A14F-E5893051AC8E}" dt="2019-01-15T18:03:31.666" v="23"/>
        <pc:sldMkLst>
          <pc:docMk/>
          <pc:sldMk cId="3436656136" sldId="274"/>
        </pc:sldMkLst>
      </pc:sldChg>
      <pc:sldChg chg="ord">
        <pc:chgData name="Kristina Keil" userId="e9214bf778986fa5" providerId="LiveId" clId="{7DEBFA8B-D686-48E3-A14F-E5893051AC8E}" dt="2019-01-15T18:00:19.373" v="20"/>
        <pc:sldMkLst>
          <pc:docMk/>
          <pc:sldMk cId="697739512" sldId="276"/>
        </pc:sldMkLst>
      </pc:sldChg>
      <pc:sldChg chg="del">
        <pc:chgData name="Kristina Keil" userId="e9214bf778986fa5" providerId="LiveId" clId="{7DEBFA8B-D686-48E3-A14F-E5893051AC8E}" dt="2019-01-15T18:03:35.734" v="24" actId="2696"/>
        <pc:sldMkLst>
          <pc:docMk/>
          <pc:sldMk cId="3919609547" sldId="277"/>
        </pc:sldMkLst>
      </pc:sldChg>
      <pc:sldChg chg="add ord setBg">
        <pc:chgData name="Kristina Keil" userId="e9214bf778986fa5" providerId="LiveId" clId="{7DEBFA8B-D686-48E3-A14F-E5893051AC8E}" dt="2019-01-15T17:05:12.378" v="14"/>
        <pc:sldMkLst>
          <pc:docMk/>
          <pc:sldMk cId="1422084358" sldId="388"/>
        </pc:sldMkLst>
      </pc:sldChg>
      <pc:sldChg chg="delSp add setBg delDesignElem">
        <pc:chgData name="Kristina Keil" userId="e9214bf778986fa5" providerId="LiveId" clId="{7DEBFA8B-D686-48E3-A14F-E5893051AC8E}" dt="2019-01-15T17:17:01.313" v="16"/>
        <pc:sldMkLst>
          <pc:docMk/>
          <pc:sldMk cId="956553467" sldId="389"/>
        </pc:sldMkLst>
        <pc:spChg chg="del">
          <ac:chgData name="Kristina Keil" userId="e9214bf778986fa5" providerId="LiveId" clId="{7DEBFA8B-D686-48E3-A14F-E5893051AC8E}" dt="2019-01-15T17:17:01.313" v="16"/>
          <ac:spMkLst>
            <pc:docMk/>
            <pc:sldMk cId="956553467" sldId="389"/>
            <ac:spMk id="17" creationId="{17341052-73F2-435C-A1F0-70961D11B477}"/>
          </ac:spMkLst>
        </pc:spChg>
        <pc:spChg chg="del">
          <ac:chgData name="Kristina Keil" userId="e9214bf778986fa5" providerId="LiveId" clId="{7DEBFA8B-D686-48E3-A14F-E5893051AC8E}" dt="2019-01-15T17:17:01.313" v="16"/>
          <ac:spMkLst>
            <pc:docMk/>
            <pc:sldMk cId="956553467" sldId="389"/>
            <ac:spMk id="23" creationId="{A0BCEF11-98AA-4EF8-91CF-8146F647932B}"/>
          </ac:spMkLst>
        </pc:spChg>
        <pc:spChg chg="del">
          <ac:chgData name="Kristina Keil" userId="e9214bf778986fa5" providerId="LiveId" clId="{7DEBFA8B-D686-48E3-A14F-E5893051AC8E}" dt="2019-01-15T17:17:01.313" v="16"/>
          <ac:spMkLst>
            <pc:docMk/>
            <pc:sldMk cId="956553467" sldId="389"/>
            <ac:spMk id="25" creationId="{B2892C6A-FAAA-49A9-B836-6ECC4D48D7E8}"/>
          </ac:spMkLst>
        </pc:spChg>
        <pc:picChg chg="del">
          <ac:chgData name="Kristina Keil" userId="e9214bf778986fa5" providerId="LiveId" clId="{7DEBFA8B-D686-48E3-A14F-E5893051AC8E}" dt="2019-01-15T17:17:01.313" v="16"/>
          <ac:picMkLst>
            <pc:docMk/>
            <pc:sldMk cId="956553467" sldId="389"/>
            <ac:picMk id="19" creationId="{A4D2D0F6-68B7-4A2F-B80D-B3AAC1F4DC24}"/>
          </ac:picMkLst>
        </pc:picChg>
        <pc:picChg chg="del">
          <ac:chgData name="Kristina Keil" userId="e9214bf778986fa5" providerId="LiveId" clId="{7DEBFA8B-D686-48E3-A14F-E5893051AC8E}" dt="2019-01-15T17:17:01.313" v="16"/>
          <ac:picMkLst>
            <pc:docMk/>
            <pc:sldMk cId="956553467" sldId="389"/>
            <ac:picMk id="21" creationId="{DB816C00-E2A2-4A28-A8CB-2E9E10E9FDF7}"/>
          </ac:picMkLst>
        </pc:picChg>
      </pc:sldChg>
      <pc:sldChg chg="add ord">
        <pc:chgData name="Kristina Keil" userId="e9214bf778986fa5" providerId="LiveId" clId="{7DEBFA8B-D686-48E3-A14F-E5893051AC8E}" dt="2019-01-15T17:59:35.837" v="18"/>
        <pc:sldMkLst>
          <pc:docMk/>
          <pc:sldMk cId="1986051735" sldId="390"/>
        </pc:sldMkLst>
      </pc:sldChg>
      <pc:sldChg chg="add ord">
        <pc:chgData name="Kristina Keil" userId="e9214bf778986fa5" providerId="LiveId" clId="{7DEBFA8B-D686-48E3-A14F-E5893051AC8E}" dt="2019-01-15T18:02:52.624" v="22"/>
        <pc:sldMkLst>
          <pc:docMk/>
          <pc:sldMk cId="1129865115" sldId="391"/>
        </pc:sldMkLst>
      </pc:sldChg>
      <pc:sldChg chg="add ord">
        <pc:chgData name="Kristina Keil" userId="e9214bf778986fa5" providerId="LiveId" clId="{7DEBFA8B-D686-48E3-A14F-E5893051AC8E}" dt="2019-01-15T18:17:30.818" v="26"/>
        <pc:sldMkLst>
          <pc:docMk/>
          <pc:sldMk cId="2631554561" sldId="392"/>
        </pc:sldMkLst>
      </pc:sldChg>
    </pc:docChg>
  </pc:docChgLst>
  <pc:docChgLst>
    <pc:chgData name="Kristina Keil" userId="e9214bf778986fa5" providerId="LiveId" clId="{8E53671A-037D-4B4A-BA61-5960A921052F}"/>
  </pc:docChgLst>
  <pc:docChgLst>
    <pc:chgData name="Kristina Keil" userId="e9214bf778986fa5" providerId="LiveId" clId="{D2939B14-2966-4216-9723-E6DDCD8AA948}"/>
  </pc:docChgLst>
  <pc:docChgLst>
    <pc:chgData name="Kristina Keil" userId="e9214bf778986fa5" providerId="LiveId" clId="{1BC11FD2-D67C-4A75-931D-43F1A1329081}"/>
  </pc:docChgLst>
  <pc:docChgLst>
    <pc:chgData name="Kristina Keil" userId="e9214bf778986fa5" providerId="LiveId" clId="{6F5E831A-6144-4329-8F22-96687270077A}"/>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1/15/2019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1/15/2019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1/15/2019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1/15/2019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1/15/2019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1/15/2019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1/15/2019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1/15/2019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1/15/2019</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1/15/2019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1/15/2019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1/15/2019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1/15/2019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1/15/2019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1/15/2019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1/15/2019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1/15/2019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1/15/2019</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4.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4.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7.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3.png"/></Relationships>
</file>

<file path=ppt/slides/_rels/slide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5.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3.png"/></Relationships>
</file>

<file path=ppt/slides/_rels/slide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3.png"/></Relationships>
</file>

<file path=ppt/slides/_rels/slide130.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g"/><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44.jp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46.gif"/><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49.jp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51.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52.jp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5.gif"/><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2.png"/><Relationship Id="rId7" Type="http://schemas.openxmlformats.org/officeDocument/2006/relationships/image" Target="../media/image61.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0.gif"/><Relationship Id="rId5" Type="http://schemas.openxmlformats.org/officeDocument/2006/relationships/image" Target="../media/image59.jpg"/><Relationship Id="rId4" Type="http://schemas.openxmlformats.org/officeDocument/2006/relationships/image" Target="../media/image58.jp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63.jpg"/><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hyperlink" Target="http://epigraphy.packhum.org/text/288053" TargetMode="Externa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hyperlink" Target="http://epigraphy.packhum.org/text/288053" TargetMode="External"/><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8.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69.jpg"/><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70.jpg"/><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Layout" Target="../slideLayouts/slideLayout2.xml"/><Relationship Id="rId1" Type="http://schemas.openxmlformats.org/officeDocument/2006/relationships/video" Target="https://www.youtube.com/embed/yUdxy836WY4" TargetMode="External"/><Relationship Id="rId6" Type="http://schemas.openxmlformats.org/officeDocument/2006/relationships/image" Target="../media/image71.png"/><Relationship Id="rId5" Type="http://schemas.openxmlformats.org/officeDocument/2006/relationships/image" Target="../media/image3.png"/><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75.jpg"/><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76.jpg"/><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77.jpg"/><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78.jpg"/><Relationship Id="rId4" Type="http://schemas.openxmlformats.org/officeDocument/2006/relationships/image" Target="../media/image3.png"/></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77.jpg"/><Relationship Id="rId4" Type="http://schemas.openxmlformats.org/officeDocument/2006/relationships/image" Target="../media/image3.png"/></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3.png"/></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80.jp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81.jpg"/><Relationship Id="rId5" Type="http://schemas.openxmlformats.org/officeDocument/2006/relationships/hyperlink" Target="http://www.3boyutlumekanlar.com/ulke/turkiye/izmir/detay_kizil_avlu_(izmir-bergama).htm" TargetMode="External"/><Relationship Id="rId4" Type="http://schemas.openxmlformats.org/officeDocument/2006/relationships/image" Target="../media/image3.png"/></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69.jpg"/><Relationship Id="rId4" Type="http://schemas.openxmlformats.org/officeDocument/2006/relationships/image" Target="../media/image3.png"/></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3.png"/></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2.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83.jpg"/><Relationship Id="rId4" Type="http://schemas.openxmlformats.org/officeDocument/2006/relationships/image" Target="../media/image3.png"/></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D6B5F-6425-4279-8C14-2B9CEC7766E0}"/>
              </a:ext>
            </a:extLst>
          </p:cNvPr>
          <p:cNvSpPr>
            <a:spLocks noGrp="1"/>
          </p:cNvSpPr>
          <p:nvPr>
            <p:ph type="ctrTitle"/>
          </p:nvPr>
        </p:nvSpPr>
        <p:spPr/>
        <p:txBody>
          <a:bodyPr/>
          <a:lstStyle/>
          <a:p>
            <a:r>
              <a:rPr lang="en-US" dirty="0"/>
              <a:t>Pagans and Christians	</a:t>
            </a:r>
          </a:p>
        </p:txBody>
      </p:sp>
      <p:sp>
        <p:nvSpPr>
          <p:cNvPr id="3" name="Subtitle 2">
            <a:extLst>
              <a:ext uri="{FF2B5EF4-FFF2-40B4-BE49-F238E27FC236}">
                <a16:creationId xmlns:a16="http://schemas.microsoft.com/office/drawing/2014/main" id="{971C5D18-F8FE-4D8F-B50E-089C906B690E}"/>
              </a:ext>
            </a:extLst>
          </p:cNvPr>
          <p:cNvSpPr>
            <a:spLocks noGrp="1"/>
          </p:cNvSpPr>
          <p:nvPr>
            <p:ph type="subTitle" idx="1"/>
          </p:nvPr>
        </p:nvSpPr>
        <p:spPr>
          <a:xfrm>
            <a:off x="680322" y="4413380"/>
            <a:ext cx="10133858" cy="2528596"/>
          </a:xfrm>
        </p:spPr>
        <p:txBody>
          <a:bodyPr>
            <a:normAutofit/>
          </a:bodyPr>
          <a:lstStyle/>
          <a:p>
            <a:pPr algn="ctr"/>
            <a:r>
              <a:rPr lang="en-US" sz="2400" dirty="0"/>
              <a:t>LECTURE ONE </a:t>
            </a:r>
          </a:p>
          <a:p>
            <a:pPr algn="ctr"/>
            <a:r>
              <a:rPr lang="en-US" dirty="0"/>
              <a:t>Religious Conflict in the Roman World</a:t>
            </a:r>
          </a:p>
          <a:p>
            <a:pPr algn="ctr"/>
            <a:r>
              <a:rPr lang="en-US" dirty="0"/>
              <a:t>Gods and their Cities in the Roman Empire</a:t>
            </a:r>
          </a:p>
          <a:p>
            <a:pPr algn="ctr"/>
            <a:r>
              <a:rPr lang="en-US" dirty="0"/>
              <a:t>The Roman Imperial Cult</a:t>
            </a:r>
          </a:p>
          <a:p>
            <a:pPr algn="ctr"/>
            <a:r>
              <a:rPr lang="en-US" dirty="0"/>
              <a:t>The Mystery Cults</a:t>
            </a:r>
          </a:p>
          <a:p>
            <a:pPr algn="ctr"/>
            <a:r>
              <a:rPr lang="en-US" dirty="0"/>
              <a:t> </a:t>
            </a:r>
          </a:p>
        </p:txBody>
      </p:sp>
    </p:spTree>
    <p:extLst>
      <p:ext uri="{BB962C8B-B14F-4D97-AF65-F5344CB8AC3E}">
        <p14:creationId xmlns:p14="http://schemas.microsoft.com/office/powerpoint/2010/main" val="2608918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36" name="Group 26">
            <a:extLst>
              <a:ext uri="{FF2B5EF4-FFF2-40B4-BE49-F238E27FC236}">
                <a16:creationId xmlns:a16="http://schemas.microsoft.com/office/drawing/2014/main" id="{B6DF8341-38C0-41F8-A81E-5755FB3B0A5B}"/>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8" name="Rectangle 27">
              <a:extLst>
                <a:ext uri="{FF2B5EF4-FFF2-40B4-BE49-F238E27FC236}">
                  <a16:creationId xmlns:a16="http://schemas.microsoft.com/office/drawing/2014/main" id="{1D1D2268-D2F6-4DD1-A457-46ADF34768FC}"/>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09E82E97-9819-4793-B871-3157EC12A93C}"/>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8" name="Rectangle 30">
            <a:extLst>
              <a:ext uri="{FF2B5EF4-FFF2-40B4-BE49-F238E27FC236}">
                <a16:creationId xmlns:a16="http://schemas.microsoft.com/office/drawing/2014/main" id="{1EF53BF8-8E50-496B-B9DB-CBBE6413A0D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9" name="Picture 32">
            <a:extLst>
              <a:ext uri="{FF2B5EF4-FFF2-40B4-BE49-F238E27FC236}">
                <a16:creationId xmlns:a16="http://schemas.microsoft.com/office/drawing/2014/main" id="{D53D81F5-9CA1-4207-86AF-72DAF1C36708}"/>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pic>
        <p:nvPicPr>
          <p:cNvPr id="40" name="Content Placeholder 5">
            <a:extLst>
              <a:ext uri="{FF2B5EF4-FFF2-40B4-BE49-F238E27FC236}">
                <a16:creationId xmlns:a16="http://schemas.microsoft.com/office/drawing/2014/main" id="{1EF7A8B3-01DD-40F8-B07D-C0C18F7DC67F}"/>
              </a:ext>
            </a:extLst>
          </p:cNvPr>
          <p:cNvPicPr>
            <a:picLocks noChangeAspect="1"/>
          </p:cNvPicPr>
          <p:nvPr/>
        </p:nvPicPr>
        <p:blipFill rotWithShape="1">
          <a:blip r:embed="rId4"/>
          <a:srcRect l="10288" r="25935" b="-1"/>
          <a:stretch/>
        </p:blipFill>
        <p:spPr>
          <a:xfrm>
            <a:off x="922370" y="2309052"/>
            <a:ext cx="3368936" cy="3526040"/>
          </a:xfrm>
          <a:prstGeom prst="rect">
            <a:avLst/>
          </a:prstGeom>
        </p:spPr>
      </p:pic>
      <p:pic>
        <p:nvPicPr>
          <p:cNvPr id="8" name="Content Placeholder 4">
            <a:extLst>
              <a:ext uri="{FF2B5EF4-FFF2-40B4-BE49-F238E27FC236}">
                <a16:creationId xmlns:a16="http://schemas.microsoft.com/office/drawing/2014/main" id="{BA2E37B8-6E21-4EE3-A6FC-1BA9989A01C8}"/>
              </a:ext>
            </a:extLst>
          </p:cNvPr>
          <p:cNvPicPr>
            <a:picLocks noChangeAspect="1"/>
          </p:cNvPicPr>
          <p:nvPr/>
        </p:nvPicPr>
        <p:blipFill rotWithShape="1">
          <a:blip r:embed="rId5"/>
          <a:srcRect r="-3" b="11915"/>
          <a:stretch/>
        </p:blipFill>
        <p:spPr>
          <a:xfrm>
            <a:off x="5951572" y="215315"/>
            <a:ext cx="2739691" cy="3712587"/>
          </a:xfrm>
          <a:prstGeom prst="rect">
            <a:avLst/>
          </a:prstGeom>
        </p:spPr>
      </p:pic>
      <p:sp>
        <p:nvSpPr>
          <p:cNvPr id="35" name="Rectangle 34">
            <a:extLst>
              <a:ext uri="{FF2B5EF4-FFF2-40B4-BE49-F238E27FC236}">
                <a16:creationId xmlns:a16="http://schemas.microsoft.com/office/drawing/2014/main" id="{621EF2C5-4DD0-49D0-AF0A-1C02F80AA54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67679" y="488844"/>
            <a:ext cx="2739690" cy="2022832"/>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FD2876B-C6FB-489E-AC79-356278E6CC4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9198" y="4169238"/>
            <a:ext cx="3378077" cy="220937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4BA17B-22C6-4C81-9D14-134887433506}"/>
              </a:ext>
            </a:extLst>
          </p:cNvPr>
          <p:cNvSpPr>
            <a:spLocks noGrp="1"/>
          </p:cNvSpPr>
          <p:nvPr>
            <p:ph type="title"/>
          </p:nvPr>
        </p:nvSpPr>
        <p:spPr>
          <a:xfrm>
            <a:off x="680322" y="753228"/>
            <a:ext cx="4196478" cy="1080938"/>
          </a:xfrm>
        </p:spPr>
        <p:txBody>
          <a:bodyPr>
            <a:normAutofit/>
          </a:bodyPr>
          <a:lstStyle/>
          <a:p>
            <a:r>
              <a:rPr lang="en-US" sz="3200"/>
              <a:t>Tertullian (160-220 AD)</a:t>
            </a:r>
          </a:p>
        </p:txBody>
      </p:sp>
      <p:sp>
        <p:nvSpPr>
          <p:cNvPr id="41" name="Content Placeholder 23"/>
          <p:cNvSpPr>
            <a:spLocks noGrp="1"/>
          </p:cNvSpPr>
          <p:nvPr>
            <p:ph idx="1"/>
          </p:nvPr>
        </p:nvSpPr>
        <p:spPr>
          <a:xfrm>
            <a:off x="8967679" y="2784581"/>
            <a:ext cx="2938445" cy="3123487"/>
          </a:xfrm>
        </p:spPr>
        <p:txBody>
          <a:bodyPr>
            <a:normAutofit/>
          </a:bodyPr>
          <a:lstStyle/>
          <a:p>
            <a:pPr marL="0" indent="0">
              <a:buNone/>
            </a:pPr>
            <a:r>
              <a:rPr lang="en-US" sz="1600" dirty="0"/>
              <a:t>St. Justin Martyr (100-165 AD)</a:t>
            </a:r>
          </a:p>
        </p:txBody>
      </p:sp>
    </p:spTree>
    <p:extLst>
      <p:ext uri="{BB962C8B-B14F-4D97-AF65-F5344CB8AC3E}">
        <p14:creationId xmlns:p14="http://schemas.microsoft.com/office/powerpoint/2010/main" val="232108340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4CA2AF49-E935-41E4-B488-577C4BECF6BC}"/>
              </a:ext>
            </a:extLst>
          </p:cNvPr>
          <p:cNvPicPr>
            <a:picLocks noChangeAspect="1"/>
          </p:cNvPicPr>
          <p:nvPr/>
        </p:nvPicPr>
        <p:blipFill rotWithShape="1">
          <a:blip r:embed="rId2">
            <a:alphaModFix amt="15000"/>
            <a:grayscl/>
          </a:blip>
          <a:srcRect t="25646" b="18104"/>
          <a:stretch/>
        </p:blipFill>
        <p:spPr>
          <a:xfrm>
            <a:off x="0" y="-19050"/>
            <a:ext cx="12192000" cy="6877050"/>
          </a:xfrm>
          <a:prstGeom prst="rect">
            <a:avLst/>
          </a:prstGeom>
        </p:spPr>
      </p:pic>
      <p:pic>
        <p:nvPicPr>
          <p:cNvPr id="15" name="Picture 14">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7" name="Picture 16">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413ECC3-E382-4AA4-9A47-8C63A2E82C60}"/>
              </a:ext>
            </a:extLst>
          </p:cNvPr>
          <p:cNvSpPr>
            <a:spLocks noGrp="1"/>
          </p:cNvSpPr>
          <p:nvPr>
            <p:ph type="title"/>
          </p:nvPr>
        </p:nvSpPr>
        <p:spPr>
          <a:xfrm>
            <a:off x="680321" y="753228"/>
            <a:ext cx="9613861" cy="1080938"/>
          </a:xfrm>
        </p:spPr>
        <p:txBody>
          <a:bodyPr>
            <a:normAutofit/>
          </a:bodyPr>
          <a:lstStyle/>
          <a:p>
            <a:r>
              <a:rPr lang="en-US" dirty="0"/>
              <a:t>		 Contrast with Christianity:					Doctrine Matters</a:t>
            </a:r>
          </a:p>
        </p:txBody>
      </p:sp>
      <p:sp>
        <p:nvSpPr>
          <p:cNvPr id="10" name="Content Placeholder 9"/>
          <p:cNvSpPr>
            <a:spLocks noGrp="1"/>
          </p:cNvSpPr>
          <p:nvPr>
            <p:ph idx="1"/>
          </p:nvPr>
        </p:nvSpPr>
        <p:spPr>
          <a:xfrm>
            <a:off x="680321" y="1970240"/>
            <a:ext cx="11168779" cy="4773459"/>
          </a:xfrm>
        </p:spPr>
        <p:txBody>
          <a:bodyPr anchor="ctr">
            <a:normAutofit/>
          </a:bodyPr>
          <a:lstStyle/>
          <a:p>
            <a:pPr marL="0" indent="0">
              <a:buNone/>
            </a:pPr>
            <a:r>
              <a:rPr lang="en-US" i="1" dirty="0"/>
              <a:t>And Jesus came and </a:t>
            </a:r>
            <a:r>
              <a:rPr lang="en-US" i="1" dirty="0" err="1"/>
              <a:t>spake</a:t>
            </a:r>
            <a:r>
              <a:rPr lang="en-US" i="1" dirty="0"/>
              <a:t> unto them, saying, All power is given unto me in heaven and in earth.</a:t>
            </a:r>
          </a:p>
          <a:p>
            <a:pPr marL="0" indent="0">
              <a:buNone/>
            </a:pPr>
            <a:r>
              <a:rPr lang="en-US" i="1" dirty="0"/>
              <a:t>Go ye therefore, and teach all nations, baptizing them in the name of the Father, and of the Son, and of the Holy Spirit:</a:t>
            </a:r>
          </a:p>
          <a:p>
            <a:pPr marL="0" indent="0">
              <a:buNone/>
            </a:pPr>
            <a:r>
              <a:rPr lang="en-US" i="1" dirty="0"/>
              <a:t>Teaching them to observe all things whatsoever I have commanded you: and, lo, I am with you always, even unto the end of the world. Amen.	</a:t>
            </a:r>
            <a:r>
              <a:rPr lang="en-US" dirty="0"/>
              <a:t>                  </a:t>
            </a:r>
          </a:p>
          <a:p>
            <a:pPr marL="0" indent="0" algn="ctr">
              <a:buNone/>
            </a:pPr>
            <a:r>
              <a:rPr lang="en-US" dirty="0"/>
              <a:t>—Matthew 28:18-20</a:t>
            </a:r>
          </a:p>
          <a:p>
            <a:pPr marL="0" indent="0">
              <a:buNone/>
            </a:pPr>
            <a:endParaRPr lang="en-US" dirty="0"/>
          </a:p>
          <a:p>
            <a:pPr marL="0" indent="0">
              <a:buNone/>
            </a:pPr>
            <a:endParaRPr lang="en-US" sz="2000" i="1" dirty="0"/>
          </a:p>
        </p:txBody>
      </p:sp>
    </p:spTree>
    <p:extLst>
      <p:ext uri="{BB962C8B-B14F-4D97-AF65-F5344CB8AC3E}">
        <p14:creationId xmlns:p14="http://schemas.microsoft.com/office/powerpoint/2010/main" val="317476979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4CA2AF49-E935-41E4-B488-577C4BECF6BC}"/>
              </a:ext>
            </a:extLst>
          </p:cNvPr>
          <p:cNvPicPr>
            <a:picLocks noChangeAspect="1"/>
          </p:cNvPicPr>
          <p:nvPr/>
        </p:nvPicPr>
        <p:blipFill rotWithShape="1">
          <a:blip r:embed="rId2">
            <a:alphaModFix amt="15000"/>
            <a:grayscl/>
          </a:blip>
          <a:srcRect t="25646" b="18104"/>
          <a:stretch/>
        </p:blipFill>
        <p:spPr>
          <a:xfrm>
            <a:off x="0" y="-19050"/>
            <a:ext cx="12192000" cy="6877050"/>
          </a:xfrm>
          <a:prstGeom prst="rect">
            <a:avLst/>
          </a:prstGeom>
        </p:spPr>
      </p:pic>
      <p:pic>
        <p:nvPicPr>
          <p:cNvPr id="15" name="Picture 14">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7" name="Picture 16">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413ECC3-E382-4AA4-9A47-8C63A2E82C60}"/>
              </a:ext>
            </a:extLst>
          </p:cNvPr>
          <p:cNvSpPr>
            <a:spLocks noGrp="1"/>
          </p:cNvSpPr>
          <p:nvPr>
            <p:ph type="title"/>
          </p:nvPr>
        </p:nvSpPr>
        <p:spPr>
          <a:xfrm>
            <a:off x="680321" y="753228"/>
            <a:ext cx="9613861" cy="1080938"/>
          </a:xfrm>
        </p:spPr>
        <p:txBody>
          <a:bodyPr>
            <a:normAutofit/>
          </a:bodyPr>
          <a:lstStyle/>
          <a:p>
            <a:r>
              <a:rPr lang="en-US" dirty="0"/>
              <a:t>		 Contrast with Christianity:					Doctrine Matters</a:t>
            </a:r>
          </a:p>
        </p:txBody>
      </p:sp>
      <p:sp>
        <p:nvSpPr>
          <p:cNvPr id="10" name="Content Placeholder 9"/>
          <p:cNvSpPr>
            <a:spLocks noGrp="1"/>
          </p:cNvSpPr>
          <p:nvPr>
            <p:ph idx="1"/>
          </p:nvPr>
        </p:nvSpPr>
        <p:spPr>
          <a:xfrm>
            <a:off x="680321" y="1970240"/>
            <a:ext cx="11168779" cy="4773459"/>
          </a:xfrm>
        </p:spPr>
        <p:txBody>
          <a:bodyPr anchor="ctr">
            <a:normAutofit/>
          </a:bodyPr>
          <a:lstStyle/>
          <a:p>
            <a:pPr marL="0" indent="0">
              <a:buNone/>
            </a:pPr>
            <a:r>
              <a:rPr lang="en-US" i="1" dirty="0"/>
              <a:t>He must hold firm to the trustworthy word as taught, so that he may be able to give instruction in sound doctrine and also to rebuke those who contradict it.</a:t>
            </a:r>
          </a:p>
          <a:p>
            <a:pPr marL="0" indent="0" algn="ctr">
              <a:buNone/>
            </a:pPr>
            <a:r>
              <a:rPr lang="en-US" dirty="0"/>
              <a:t>—Matthew 28:18-20, ESV</a:t>
            </a:r>
          </a:p>
          <a:p>
            <a:pPr marL="0" indent="0">
              <a:buNone/>
            </a:pPr>
            <a:endParaRPr lang="en-US" dirty="0"/>
          </a:p>
          <a:p>
            <a:pPr marL="0" indent="0">
              <a:buNone/>
            </a:pPr>
            <a:endParaRPr lang="en-US" sz="2000" i="1" dirty="0"/>
          </a:p>
        </p:txBody>
      </p:sp>
    </p:spTree>
    <p:extLst>
      <p:ext uri="{BB962C8B-B14F-4D97-AF65-F5344CB8AC3E}">
        <p14:creationId xmlns:p14="http://schemas.microsoft.com/office/powerpoint/2010/main" val="250226695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4CA2AF49-E935-41E4-B488-577C4BECF6BC}"/>
              </a:ext>
            </a:extLst>
          </p:cNvPr>
          <p:cNvPicPr>
            <a:picLocks noChangeAspect="1"/>
          </p:cNvPicPr>
          <p:nvPr/>
        </p:nvPicPr>
        <p:blipFill rotWithShape="1">
          <a:blip r:embed="rId2">
            <a:alphaModFix amt="15000"/>
            <a:grayscl/>
          </a:blip>
          <a:srcRect t="25646" b="18104"/>
          <a:stretch/>
        </p:blipFill>
        <p:spPr>
          <a:xfrm>
            <a:off x="0" y="-19050"/>
            <a:ext cx="12192000" cy="6877050"/>
          </a:xfrm>
          <a:prstGeom prst="rect">
            <a:avLst/>
          </a:prstGeom>
        </p:spPr>
      </p:pic>
      <p:pic>
        <p:nvPicPr>
          <p:cNvPr id="15" name="Picture 14">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7" name="Picture 16">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413ECC3-E382-4AA4-9A47-8C63A2E82C60}"/>
              </a:ext>
            </a:extLst>
          </p:cNvPr>
          <p:cNvSpPr>
            <a:spLocks noGrp="1"/>
          </p:cNvSpPr>
          <p:nvPr>
            <p:ph type="title"/>
          </p:nvPr>
        </p:nvSpPr>
        <p:spPr>
          <a:xfrm>
            <a:off x="680321" y="753228"/>
            <a:ext cx="9613861" cy="1080938"/>
          </a:xfrm>
        </p:spPr>
        <p:txBody>
          <a:bodyPr>
            <a:normAutofit/>
          </a:bodyPr>
          <a:lstStyle/>
          <a:p>
            <a:pPr algn="ctr"/>
            <a:r>
              <a:rPr lang="en-US" dirty="0"/>
              <a:t>	Five Reasons the Mystery Religions Did Not Influence Christianity </a:t>
            </a:r>
          </a:p>
        </p:txBody>
      </p:sp>
      <p:sp>
        <p:nvSpPr>
          <p:cNvPr id="10" name="Content Placeholder 9"/>
          <p:cNvSpPr>
            <a:spLocks noGrp="1"/>
          </p:cNvSpPr>
          <p:nvPr>
            <p:ph idx="1"/>
          </p:nvPr>
        </p:nvSpPr>
        <p:spPr>
          <a:xfrm>
            <a:off x="680321" y="1970240"/>
            <a:ext cx="11168779" cy="4773459"/>
          </a:xfrm>
        </p:spPr>
        <p:txBody>
          <a:bodyPr anchor="ctr">
            <a:normAutofit/>
          </a:bodyPr>
          <a:lstStyle/>
          <a:p>
            <a:pPr marL="0" indent="0">
              <a:buNone/>
            </a:pPr>
            <a:r>
              <a:rPr lang="en-US" dirty="0"/>
              <a:t>Reason #1: True to its Jewish roots, Christianity did not accept others gods</a:t>
            </a:r>
          </a:p>
          <a:p>
            <a:pPr marL="0" indent="0">
              <a:buNone/>
            </a:pPr>
            <a:endParaRPr lang="en-US" sz="2000" i="1" dirty="0"/>
          </a:p>
        </p:txBody>
      </p:sp>
    </p:spTree>
    <p:extLst>
      <p:ext uri="{BB962C8B-B14F-4D97-AF65-F5344CB8AC3E}">
        <p14:creationId xmlns:p14="http://schemas.microsoft.com/office/powerpoint/2010/main" val="329859192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4CA2AF49-E935-41E4-B488-577C4BECF6BC}"/>
              </a:ext>
            </a:extLst>
          </p:cNvPr>
          <p:cNvPicPr>
            <a:picLocks noChangeAspect="1"/>
          </p:cNvPicPr>
          <p:nvPr/>
        </p:nvPicPr>
        <p:blipFill rotWithShape="1">
          <a:blip r:embed="rId2">
            <a:alphaModFix amt="15000"/>
            <a:grayscl/>
          </a:blip>
          <a:srcRect t="25646" b="18104"/>
          <a:stretch/>
        </p:blipFill>
        <p:spPr>
          <a:xfrm>
            <a:off x="0" y="-19050"/>
            <a:ext cx="12192000" cy="6877050"/>
          </a:xfrm>
          <a:prstGeom prst="rect">
            <a:avLst/>
          </a:prstGeom>
        </p:spPr>
      </p:pic>
      <p:pic>
        <p:nvPicPr>
          <p:cNvPr id="15" name="Picture 14">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7" name="Picture 16">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413ECC3-E382-4AA4-9A47-8C63A2E82C60}"/>
              </a:ext>
            </a:extLst>
          </p:cNvPr>
          <p:cNvSpPr>
            <a:spLocks noGrp="1"/>
          </p:cNvSpPr>
          <p:nvPr>
            <p:ph type="title"/>
          </p:nvPr>
        </p:nvSpPr>
        <p:spPr>
          <a:xfrm>
            <a:off x="680321" y="753228"/>
            <a:ext cx="9613861" cy="1080938"/>
          </a:xfrm>
        </p:spPr>
        <p:txBody>
          <a:bodyPr>
            <a:normAutofit/>
          </a:bodyPr>
          <a:lstStyle/>
          <a:p>
            <a:pPr algn="ctr"/>
            <a:r>
              <a:rPr lang="en-US" dirty="0"/>
              <a:t>Jews Were Committed to an Exclusive Faith</a:t>
            </a:r>
          </a:p>
        </p:txBody>
      </p:sp>
      <p:sp>
        <p:nvSpPr>
          <p:cNvPr id="10" name="Content Placeholder 9"/>
          <p:cNvSpPr>
            <a:spLocks noGrp="1"/>
          </p:cNvSpPr>
          <p:nvPr>
            <p:ph idx="1"/>
          </p:nvPr>
        </p:nvSpPr>
        <p:spPr>
          <a:xfrm>
            <a:off x="71562" y="1970240"/>
            <a:ext cx="12046225" cy="4773459"/>
          </a:xfrm>
        </p:spPr>
        <p:txBody>
          <a:bodyPr anchor="ctr">
            <a:normAutofit fontScale="85000" lnSpcReduction="20000"/>
          </a:bodyPr>
          <a:lstStyle/>
          <a:p>
            <a:pPr marL="0" indent="0" algn="just">
              <a:buNone/>
            </a:pPr>
            <a:r>
              <a:rPr lang="en-US" i="1" dirty="0"/>
              <a:t>But now Pilate, the procurator of Judea, removed the army from </a:t>
            </a:r>
            <a:r>
              <a:rPr lang="en-US" i="1" dirty="0" err="1"/>
              <a:t>Cesarea</a:t>
            </a:r>
            <a:r>
              <a:rPr lang="en-US" i="1" dirty="0"/>
              <a:t> to Jerusalem, to take their winter quarters there, in order to abolish the Jewish laws. So he introduced Caesar’s effigies, which were upon the ensigns, and brought them into the city; whereas our law forbids us the very making of images; on which account the former procurators were wont to make their entry into the city with such ensigns as had not those ornaments. Pilate was the first who brought those images to Jerusalem, and set them up there; which was done without the knowledge of the people, because it was done in the nighttime; but as soon as they knew it, they came in multitudes to </a:t>
            </a:r>
            <a:r>
              <a:rPr lang="en-US" i="1" dirty="0" err="1"/>
              <a:t>Cesarea</a:t>
            </a:r>
            <a:r>
              <a:rPr lang="en-US" i="1" dirty="0"/>
              <a:t>, and interceded with Pilate many days, that he would remove the images; and when he would not grant their requests, because it would tend to the injury of Caesar, while yet they persevered in their request, on the sixth day he ordered his soldiers to have their weapons privately, while he came and sat upon his judgment seat, which seat was so prepared in the open place of the city, that it concealed the army that lay ready to oppress them: and when the Jews petitioned him again, he gave a signal to the soldiers to encompass them round, and threatened that their punishment should be no less than immediate death, unless they would leave off disturbing him, and go their ways home. (59) But they threw themselves upon the ground, and laid their necks bare, and said they would take their death very willingly, rather than the wisdom of their laws should be transgressed; upon which Pilate was deeply affected with their firm resolution to keep their laws inviolable, and presently commanded the images to be carried back from Jerusalem to </a:t>
            </a:r>
            <a:r>
              <a:rPr lang="en-US" i="1" dirty="0" err="1"/>
              <a:t>Cesarea</a:t>
            </a:r>
            <a:r>
              <a:rPr lang="en-US" i="1" dirty="0"/>
              <a:t>.</a:t>
            </a:r>
          </a:p>
          <a:p>
            <a:pPr marL="0" indent="0" algn="ctr">
              <a:buNone/>
            </a:pPr>
            <a:r>
              <a:rPr lang="en-US" i="1" dirty="0"/>
              <a:t>—</a:t>
            </a:r>
            <a:r>
              <a:rPr lang="en-US" sz="2000" i="1" dirty="0"/>
              <a:t>Josephus, Antiquities of the Jews, </a:t>
            </a:r>
            <a:r>
              <a:rPr lang="en-US" sz="2000" dirty="0"/>
              <a:t>18.55-59</a:t>
            </a:r>
            <a:endParaRPr lang="en-US" i="1" dirty="0"/>
          </a:p>
        </p:txBody>
      </p:sp>
    </p:spTree>
    <p:extLst>
      <p:ext uri="{BB962C8B-B14F-4D97-AF65-F5344CB8AC3E}">
        <p14:creationId xmlns:p14="http://schemas.microsoft.com/office/powerpoint/2010/main" val="12392272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4CA2AF49-E935-41E4-B488-577C4BECF6BC}"/>
              </a:ext>
            </a:extLst>
          </p:cNvPr>
          <p:cNvPicPr>
            <a:picLocks noChangeAspect="1"/>
          </p:cNvPicPr>
          <p:nvPr/>
        </p:nvPicPr>
        <p:blipFill rotWithShape="1">
          <a:blip r:embed="rId2">
            <a:alphaModFix amt="15000"/>
            <a:grayscl/>
          </a:blip>
          <a:srcRect t="25646" b="18104"/>
          <a:stretch/>
        </p:blipFill>
        <p:spPr>
          <a:xfrm>
            <a:off x="0" y="-19050"/>
            <a:ext cx="12192000" cy="6877050"/>
          </a:xfrm>
          <a:prstGeom prst="rect">
            <a:avLst/>
          </a:prstGeom>
        </p:spPr>
      </p:pic>
      <p:pic>
        <p:nvPicPr>
          <p:cNvPr id="15" name="Picture 14">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7" name="Picture 16">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413ECC3-E382-4AA4-9A47-8C63A2E82C60}"/>
              </a:ext>
            </a:extLst>
          </p:cNvPr>
          <p:cNvSpPr>
            <a:spLocks noGrp="1"/>
          </p:cNvSpPr>
          <p:nvPr>
            <p:ph type="title"/>
          </p:nvPr>
        </p:nvSpPr>
        <p:spPr>
          <a:xfrm>
            <a:off x="680321" y="753228"/>
            <a:ext cx="9613861" cy="1080938"/>
          </a:xfrm>
        </p:spPr>
        <p:txBody>
          <a:bodyPr>
            <a:normAutofit/>
          </a:bodyPr>
          <a:lstStyle/>
          <a:p>
            <a:pPr algn="ctr"/>
            <a:r>
              <a:rPr lang="en-US" dirty="0"/>
              <a:t>Jews Were Committed to an Exclusive Faith</a:t>
            </a:r>
          </a:p>
        </p:txBody>
      </p:sp>
      <p:sp>
        <p:nvSpPr>
          <p:cNvPr id="10" name="Content Placeholder 9"/>
          <p:cNvSpPr>
            <a:spLocks noGrp="1"/>
          </p:cNvSpPr>
          <p:nvPr>
            <p:ph idx="1"/>
          </p:nvPr>
        </p:nvSpPr>
        <p:spPr>
          <a:xfrm>
            <a:off x="71562" y="1970240"/>
            <a:ext cx="12046225" cy="4773459"/>
          </a:xfrm>
        </p:spPr>
        <p:txBody>
          <a:bodyPr anchor="ctr">
            <a:normAutofit/>
          </a:bodyPr>
          <a:lstStyle/>
          <a:p>
            <a:pPr marL="0" indent="0" algn="just">
              <a:buNone/>
            </a:pPr>
            <a:r>
              <a:rPr lang="en-US" dirty="0"/>
              <a:t>“The first-century Jewish mind-set loathed syncretism.  Unlike the Gentiles of this era, Jews refused to blend their religion with other religions.  Gentile religions were not exclusive; one could be a follower of several different gods at one time.  But Judaism was strictly monotheistic, as was Christianity. As the Gospel spread beyond the borders of Israel, the apostles not only found themselves introducing people to the strange idea of a Man risen from the dead; they also came face-to-face with a polytheistic culture.  But they made no accommodation on this front.”</a:t>
            </a:r>
          </a:p>
          <a:p>
            <a:pPr marL="0" indent="0" algn="just">
              <a:buNone/>
            </a:pPr>
            <a:r>
              <a:rPr lang="en-US" sz="1800" dirty="0"/>
              <a:t>—</a:t>
            </a:r>
            <a:r>
              <a:rPr lang="en-US" sz="1800" dirty="0" err="1"/>
              <a:t>Komoszewski</a:t>
            </a:r>
            <a:r>
              <a:rPr lang="en-US" sz="1800" dirty="0"/>
              <a:t>, J. ed., M.J. Sawyer, and D. Wallace (2006) </a:t>
            </a:r>
            <a:r>
              <a:rPr lang="en-US" sz="1800" i="1" dirty="0"/>
              <a:t>Reinventing Jesus</a:t>
            </a:r>
            <a:r>
              <a:rPr lang="en-US" sz="1800" dirty="0"/>
              <a:t>, pg. 220. </a:t>
            </a:r>
          </a:p>
        </p:txBody>
      </p:sp>
    </p:spTree>
    <p:extLst>
      <p:ext uri="{BB962C8B-B14F-4D97-AF65-F5344CB8AC3E}">
        <p14:creationId xmlns:p14="http://schemas.microsoft.com/office/powerpoint/2010/main" val="34399459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Content Placeholder 13">
            <a:extLst>
              <a:ext uri="{FF2B5EF4-FFF2-40B4-BE49-F238E27FC236}">
                <a16:creationId xmlns:a16="http://schemas.microsoft.com/office/drawing/2014/main" id="{3B79E734-685F-4A37-A61E-C45C54044066}"/>
              </a:ext>
            </a:extLst>
          </p:cNvPr>
          <p:cNvPicPr>
            <a:picLocks noChangeAspect="1"/>
          </p:cNvPicPr>
          <p:nvPr/>
        </p:nvPicPr>
        <p:blipFill rotWithShape="1">
          <a:blip r:embed="rId2">
            <a:alphaModFix amt="15000"/>
            <a:grayscl/>
          </a:blip>
          <a:srcRect t="23103" r="9091"/>
          <a:stretch/>
        </p:blipFill>
        <p:spPr>
          <a:xfrm>
            <a:off x="0" y="-2"/>
            <a:ext cx="12192000" cy="6858001"/>
          </a:xfrm>
          <a:prstGeom prst="rect">
            <a:avLst/>
          </a:prstGeom>
        </p:spPr>
      </p:pic>
      <p:pic>
        <p:nvPicPr>
          <p:cNvPr id="24" name="Picture 23">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6" name="Picture 25">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8" name="Rectangle 27">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755E5F9-0975-4FBC-BA62-B1CC4B052439}"/>
              </a:ext>
            </a:extLst>
          </p:cNvPr>
          <p:cNvSpPr>
            <a:spLocks noGrp="1"/>
          </p:cNvSpPr>
          <p:nvPr>
            <p:ph type="title"/>
          </p:nvPr>
        </p:nvSpPr>
        <p:spPr>
          <a:xfrm>
            <a:off x="79513" y="609600"/>
            <a:ext cx="10358299" cy="1360640"/>
          </a:xfrm>
        </p:spPr>
        <p:txBody>
          <a:bodyPr>
            <a:normAutofit fontScale="90000"/>
          </a:bodyPr>
          <a:lstStyle/>
          <a:p>
            <a:pPr algn="ctr"/>
            <a:r>
              <a:rPr lang="en-US" dirty="0"/>
              <a:t>Apostle Paul Maintained and Taught Devotion to the One True God Both Before and After His Dramatic Conversion</a:t>
            </a:r>
          </a:p>
        </p:txBody>
      </p:sp>
      <p:sp>
        <p:nvSpPr>
          <p:cNvPr id="18" name="Content Placeholder 18"/>
          <p:cNvSpPr>
            <a:spLocks noGrp="1"/>
          </p:cNvSpPr>
          <p:nvPr>
            <p:ph idx="1"/>
          </p:nvPr>
        </p:nvSpPr>
        <p:spPr>
          <a:xfrm>
            <a:off x="680321" y="2336873"/>
            <a:ext cx="9613861" cy="3395060"/>
          </a:xfrm>
        </p:spPr>
        <p:txBody>
          <a:bodyPr anchor="ctr">
            <a:normAutofit/>
          </a:bodyPr>
          <a:lstStyle/>
          <a:p>
            <a:pPr marL="0" indent="0">
              <a:buNone/>
            </a:pPr>
            <a:r>
              <a:rPr lang="en-US" i="1" dirty="0"/>
              <a:t>Circumcised on the eighth day, of the stock of Israel, of the tribe of Benjamin, an Hebrew of the Hebrews; as touching the law, a Pharisee;</a:t>
            </a:r>
          </a:p>
          <a:p>
            <a:pPr marL="0" indent="0">
              <a:buNone/>
            </a:pPr>
            <a:r>
              <a:rPr lang="en-US" i="1" dirty="0"/>
              <a:t>Concerning zeal, a persecutor of the Church; touching the righteousness which is in the law, blameless.</a:t>
            </a:r>
          </a:p>
          <a:p>
            <a:pPr marL="0" indent="0">
              <a:buNone/>
            </a:pPr>
            <a:r>
              <a:rPr lang="en-US" b="1" i="1" baseline="30000" dirty="0"/>
              <a:t> </a:t>
            </a:r>
            <a:r>
              <a:rPr lang="en-US" i="1" dirty="0"/>
              <a:t>But what things were gain to me, those I counted loss for Christ.</a:t>
            </a:r>
          </a:p>
          <a:p>
            <a:pPr marL="0" indent="0" algn="ctr">
              <a:buNone/>
            </a:pPr>
            <a:r>
              <a:rPr lang="en-US" dirty="0"/>
              <a:t>—Philippians 3:5-7</a:t>
            </a:r>
          </a:p>
          <a:p>
            <a:endParaRPr lang="en-US" sz="2000" dirty="0"/>
          </a:p>
        </p:txBody>
      </p:sp>
    </p:spTree>
    <p:extLst>
      <p:ext uri="{BB962C8B-B14F-4D97-AF65-F5344CB8AC3E}">
        <p14:creationId xmlns:p14="http://schemas.microsoft.com/office/powerpoint/2010/main" val="191609508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Content Placeholder 13">
            <a:extLst>
              <a:ext uri="{FF2B5EF4-FFF2-40B4-BE49-F238E27FC236}">
                <a16:creationId xmlns:a16="http://schemas.microsoft.com/office/drawing/2014/main" id="{3B79E734-685F-4A37-A61E-C45C54044066}"/>
              </a:ext>
            </a:extLst>
          </p:cNvPr>
          <p:cNvPicPr>
            <a:picLocks noChangeAspect="1"/>
          </p:cNvPicPr>
          <p:nvPr/>
        </p:nvPicPr>
        <p:blipFill rotWithShape="1">
          <a:blip r:embed="rId2">
            <a:alphaModFix amt="15000"/>
            <a:grayscl/>
          </a:blip>
          <a:srcRect t="23103" r="9091"/>
          <a:stretch/>
        </p:blipFill>
        <p:spPr>
          <a:xfrm>
            <a:off x="-3177" y="-9331"/>
            <a:ext cx="12192000" cy="6858001"/>
          </a:xfrm>
          <a:prstGeom prst="rect">
            <a:avLst/>
          </a:prstGeom>
        </p:spPr>
      </p:pic>
      <p:pic>
        <p:nvPicPr>
          <p:cNvPr id="24" name="Picture 23">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6" name="Picture 25">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8" name="Rectangle 27">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755E5F9-0975-4FBC-BA62-B1CC4B052439}"/>
              </a:ext>
            </a:extLst>
          </p:cNvPr>
          <p:cNvSpPr>
            <a:spLocks noGrp="1"/>
          </p:cNvSpPr>
          <p:nvPr>
            <p:ph type="title"/>
          </p:nvPr>
        </p:nvSpPr>
        <p:spPr>
          <a:xfrm>
            <a:off x="79513" y="609600"/>
            <a:ext cx="10358299" cy="1360640"/>
          </a:xfrm>
        </p:spPr>
        <p:txBody>
          <a:bodyPr>
            <a:normAutofit fontScale="90000"/>
          </a:bodyPr>
          <a:lstStyle/>
          <a:p>
            <a:pPr algn="ctr"/>
            <a:r>
              <a:rPr lang="en-US" dirty="0"/>
              <a:t>Apostle Paul Maintained and Taught Devotion to the One True God Both Before and After His Dramatic Conversion</a:t>
            </a:r>
          </a:p>
        </p:txBody>
      </p:sp>
      <p:sp>
        <p:nvSpPr>
          <p:cNvPr id="18" name="Content Placeholder 18"/>
          <p:cNvSpPr>
            <a:spLocks noGrp="1"/>
          </p:cNvSpPr>
          <p:nvPr>
            <p:ph idx="1"/>
          </p:nvPr>
        </p:nvSpPr>
        <p:spPr>
          <a:xfrm>
            <a:off x="680321" y="2336873"/>
            <a:ext cx="9613861" cy="3395060"/>
          </a:xfrm>
        </p:spPr>
        <p:txBody>
          <a:bodyPr anchor="ctr">
            <a:normAutofit/>
          </a:bodyPr>
          <a:lstStyle/>
          <a:p>
            <a:pPr marL="0" indent="0">
              <a:buNone/>
            </a:pPr>
            <a:r>
              <a:rPr lang="en-US" i="1" dirty="0"/>
              <a:t>And I was advancing in Judaism beyond many of my own age among my people, so extremely zealous was I for the traditions of my fathers.</a:t>
            </a:r>
            <a:endParaRPr lang="en-US" dirty="0"/>
          </a:p>
          <a:p>
            <a:pPr marL="0" indent="0" algn="ctr">
              <a:buNone/>
            </a:pPr>
            <a:r>
              <a:rPr lang="en-US" sz="2000" dirty="0"/>
              <a:t>—Galatians 1:14, ESV</a:t>
            </a:r>
          </a:p>
        </p:txBody>
      </p:sp>
    </p:spTree>
    <p:extLst>
      <p:ext uri="{BB962C8B-B14F-4D97-AF65-F5344CB8AC3E}">
        <p14:creationId xmlns:p14="http://schemas.microsoft.com/office/powerpoint/2010/main" val="117279617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4CA2AF49-E935-41E4-B488-577C4BECF6BC}"/>
              </a:ext>
            </a:extLst>
          </p:cNvPr>
          <p:cNvPicPr>
            <a:picLocks noChangeAspect="1"/>
          </p:cNvPicPr>
          <p:nvPr/>
        </p:nvPicPr>
        <p:blipFill rotWithShape="1">
          <a:blip r:embed="rId2">
            <a:alphaModFix amt="15000"/>
            <a:grayscl/>
          </a:blip>
          <a:srcRect t="25646" b="18104"/>
          <a:stretch/>
        </p:blipFill>
        <p:spPr>
          <a:xfrm>
            <a:off x="0" y="-19050"/>
            <a:ext cx="12192000" cy="6877050"/>
          </a:xfrm>
          <a:prstGeom prst="rect">
            <a:avLst/>
          </a:prstGeom>
        </p:spPr>
      </p:pic>
      <p:pic>
        <p:nvPicPr>
          <p:cNvPr id="15" name="Picture 14">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7" name="Picture 16">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413ECC3-E382-4AA4-9A47-8C63A2E82C60}"/>
              </a:ext>
            </a:extLst>
          </p:cNvPr>
          <p:cNvSpPr>
            <a:spLocks noGrp="1"/>
          </p:cNvSpPr>
          <p:nvPr>
            <p:ph type="title"/>
          </p:nvPr>
        </p:nvSpPr>
        <p:spPr>
          <a:xfrm>
            <a:off x="680321" y="753228"/>
            <a:ext cx="9613861" cy="1080938"/>
          </a:xfrm>
        </p:spPr>
        <p:txBody>
          <a:bodyPr>
            <a:normAutofit/>
          </a:bodyPr>
          <a:lstStyle/>
          <a:p>
            <a:pPr algn="ctr"/>
            <a:r>
              <a:rPr lang="en-US" dirty="0"/>
              <a:t>	Five Reasons the Mystery Religions Did Not Influence Christianity </a:t>
            </a:r>
          </a:p>
        </p:txBody>
      </p:sp>
      <p:sp>
        <p:nvSpPr>
          <p:cNvPr id="10" name="Content Placeholder 9"/>
          <p:cNvSpPr>
            <a:spLocks noGrp="1"/>
          </p:cNvSpPr>
          <p:nvPr>
            <p:ph idx="1"/>
          </p:nvPr>
        </p:nvSpPr>
        <p:spPr>
          <a:xfrm>
            <a:off x="680321" y="1970240"/>
            <a:ext cx="11168779" cy="4773459"/>
          </a:xfrm>
        </p:spPr>
        <p:txBody>
          <a:bodyPr anchor="ctr">
            <a:normAutofit/>
          </a:bodyPr>
          <a:lstStyle/>
          <a:p>
            <a:pPr marL="0" indent="0">
              <a:buNone/>
            </a:pPr>
            <a:r>
              <a:rPr lang="en-US" dirty="0"/>
              <a:t>Reason #2: The Differences Between Christianity and the Mystery Cults are Greater than the Similarities </a:t>
            </a:r>
          </a:p>
          <a:p>
            <a:pPr marL="0" indent="0">
              <a:buNone/>
            </a:pPr>
            <a:endParaRPr lang="en-US" sz="2000" i="1" dirty="0"/>
          </a:p>
        </p:txBody>
      </p:sp>
    </p:spTree>
    <p:extLst>
      <p:ext uri="{BB962C8B-B14F-4D97-AF65-F5344CB8AC3E}">
        <p14:creationId xmlns:p14="http://schemas.microsoft.com/office/powerpoint/2010/main" val="330353952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4CA2AF49-E935-41E4-B488-577C4BECF6BC}"/>
              </a:ext>
            </a:extLst>
          </p:cNvPr>
          <p:cNvPicPr>
            <a:picLocks noChangeAspect="1"/>
          </p:cNvPicPr>
          <p:nvPr/>
        </p:nvPicPr>
        <p:blipFill rotWithShape="1">
          <a:blip r:embed="rId2">
            <a:alphaModFix amt="15000"/>
            <a:grayscl/>
          </a:blip>
          <a:srcRect t="25646" b="18104"/>
          <a:stretch/>
        </p:blipFill>
        <p:spPr>
          <a:xfrm>
            <a:off x="0" y="-19050"/>
            <a:ext cx="12192000" cy="6877050"/>
          </a:xfrm>
          <a:prstGeom prst="rect">
            <a:avLst/>
          </a:prstGeom>
        </p:spPr>
      </p:pic>
      <p:pic>
        <p:nvPicPr>
          <p:cNvPr id="15" name="Picture 14">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7" name="Picture 16">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413ECC3-E382-4AA4-9A47-8C63A2E82C60}"/>
              </a:ext>
            </a:extLst>
          </p:cNvPr>
          <p:cNvSpPr>
            <a:spLocks noGrp="1"/>
          </p:cNvSpPr>
          <p:nvPr>
            <p:ph type="title"/>
          </p:nvPr>
        </p:nvSpPr>
        <p:spPr>
          <a:xfrm>
            <a:off x="680321" y="753228"/>
            <a:ext cx="9613861" cy="1080938"/>
          </a:xfrm>
        </p:spPr>
        <p:txBody>
          <a:bodyPr>
            <a:normAutofit/>
          </a:bodyPr>
          <a:lstStyle/>
          <a:p>
            <a:pPr algn="ctr"/>
            <a:r>
              <a:rPr lang="en-US" dirty="0"/>
              <a:t>Boyd, G.A., and P.R. Eddy, </a:t>
            </a:r>
            <a:r>
              <a:rPr lang="en-US" i="1" dirty="0"/>
              <a:t>The Jesus Legend, </a:t>
            </a:r>
            <a:r>
              <a:rPr lang="en-US" dirty="0"/>
              <a:t>pg. 142</a:t>
            </a:r>
          </a:p>
        </p:txBody>
      </p:sp>
      <p:sp>
        <p:nvSpPr>
          <p:cNvPr id="10" name="Content Placeholder 9"/>
          <p:cNvSpPr>
            <a:spLocks noGrp="1"/>
          </p:cNvSpPr>
          <p:nvPr>
            <p:ph idx="1"/>
          </p:nvPr>
        </p:nvSpPr>
        <p:spPr>
          <a:xfrm>
            <a:off x="71562" y="1970240"/>
            <a:ext cx="12046225" cy="4773459"/>
          </a:xfrm>
        </p:spPr>
        <p:txBody>
          <a:bodyPr anchor="ctr">
            <a:normAutofit/>
          </a:bodyPr>
          <a:lstStyle/>
          <a:p>
            <a:pPr marL="0" indent="0" algn="just">
              <a:buNone/>
            </a:pPr>
            <a:r>
              <a:rPr lang="en-US" dirty="0"/>
              <a:t>“[As] soon as we become critical of reading parallels into the evidence, we discover that differences between Christianity and the mystery religions are far more pronounced than any similarities.  While there are certainly parallel </a:t>
            </a:r>
            <a:r>
              <a:rPr lang="en-US" i="1" dirty="0"/>
              <a:t>terms </a:t>
            </a:r>
            <a:r>
              <a:rPr lang="en-US" dirty="0"/>
              <a:t>used in early Christianity and the mystery religions, there is little evidence for parallel </a:t>
            </a:r>
            <a:r>
              <a:rPr lang="en-US" i="1" dirty="0"/>
              <a:t>concepts</a:t>
            </a:r>
            <a:r>
              <a:rPr lang="en-US" dirty="0"/>
              <a:t>. For example, as we have noted, both Christianity and the mystery religions spoke of salvation — as do many religions throughout history.  But what early Christians meant by this term had little in common with what devotees of mystery religions meant by it.  To cite just one difference, there was in the mystery religions nothing similar to Paul’s death and resurrection of their Savior and are adopted as God’s children by placing their trust in </a:t>
            </a:r>
            <a:r>
              <a:rPr lang="en-US"/>
              <a:t>Him.” </a:t>
            </a:r>
            <a:endParaRPr lang="en-US" dirty="0"/>
          </a:p>
          <a:p>
            <a:pPr marL="0" indent="0" algn="just">
              <a:buNone/>
            </a:pPr>
            <a:endParaRPr lang="en-US" dirty="0"/>
          </a:p>
        </p:txBody>
      </p:sp>
    </p:spTree>
    <p:extLst>
      <p:ext uri="{BB962C8B-B14F-4D97-AF65-F5344CB8AC3E}">
        <p14:creationId xmlns:p14="http://schemas.microsoft.com/office/powerpoint/2010/main" val="264617064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4F553B9F-7195-477E-B512-4A1A58AE3611}"/>
              </a:ext>
            </a:extLst>
          </p:cNvPr>
          <p:cNvPicPr>
            <a:picLocks noChangeAspect="1"/>
          </p:cNvPicPr>
          <p:nvPr/>
        </p:nvPicPr>
        <p:blipFill rotWithShape="1">
          <a:blip r:embed="rId2">
            <a:alphaModFix amt="15000"/>
            <a:grayscl/>
          </a:blip>
          <a:srcRect t="2334" r="9091" b="64299"/>
          <a:stretch/>
        </p:blipFill>
        <p:spPr>
          <a:xfrm>
            <a:off x="0" y="7949"/>
            <a:ext cx="12192000" cy="6858001"/>
          </a:xfrm>
          <a:prstGeom prst="rect">
            <a:avLst/>
          </a:prstGeom>
        </p:spPr>
      </p:pic>
      <p:pic>
        <p:nvPicPr>
          <p:cNvPr id="15" name="Picture 14">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7" name="Picture 16">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2B2E4B1-B0E3-4F31-84D5-456B6B933C56}"/>
              </a:ext>
            </a:extLst>
          </p:cNvPr>
          <p:cNvSpPr>
            <a:spLocks noGrp="1"/>
          </p:cNvSpPr>
          <p:nvPr>
            <p:ph type="title"/>
          </p:nvPr>
        </p:nvSpPr>
        <p:spPr>
          <a:xfrm>
            <a:off x="302150" y="753228"/>
            <a:ext cx="9992032" cy="1080938"/>
          </a:xfrm>
        </p:spPr>
        <p:txBody>
          <a:bodyPr>
            <a:normAutofit/>
          </a:bodyPr>
          <a:lstStyle/>
          <a:p>
            <a:r>
              <a:rPr lang="en-US" dirty="0"/>
              <a:t>Machen, J.G. (1921) </a:t>
            </a:r>
            <a:r>
              <a:rPr lang="en-US" i="1" dirty="0"/>
              <a:t>Origin of Paul’s Religion</a:t>
            </a:r>
            <a:r>
              <a:rPr lang="en-US" dirty="0"/>
              <a:t>, pgs. 227-228</a:t>
            </a:r>
          </a:p>
        </p:txBody>
      </p:sp>
      <p:sp>
        <p:nvSpPr>
          <p:cNvPr id="10" name="Content Placeholder 9"/>
          <p:cNvSpPr>
            <a:spLocks noGrp="1"/>
          </p:cNvSpPr>
          <p:nvPr>
            <p:ph idx="1"/>
          </p:nvPr>
        </p:nvSpPr>
        <p:spPr>
          <a:xfrm>
            <a:off x="680321" y="2336873"/>
            <a:ext cx="9613861" cy="3395060"/>
          </a:xfrm>
        </p:spPr>
        <p:txBody>
          <a:bodyPr anchor="ctr">
            <a:normAutofit/>
          </a:bodyPr>
          <a:lstStyle/>
          <a:p>
            <a:pPr marL="0" indent="0" algn="just">
              <a:buNone/>
            </a:pPr>
            <a:r>
              <a:rPr lang="en-US" sz="2000" dirty="0"/>
              <a:t>“The myth of Cybele is narrated in various forms.  According to the most characteristic form, the youthful Attis, beloved by Cybele, is struck with madness by the jealous goddess, deprives himself of his virility, does through his own mad act, and is mourned by the goddess.  The myth contains no account of a resurrection; all that Cybele is able to obtain is that the body of Attis should be preserved, that his hair should continue to grow, and that his little finger should move.”</a:t>
            </a:r>
          </a:p>
          <a:p>
            <a:endParaRPr lang="en-US" sz="2000" dirty="0"/>
          </a:p>
        </p:txBody>
      </p:sp>
    </p:spTree>
    <p:extLst>
      <p:ext uri="{BB962C8B-B14F-4D97-AF65-F5344CB8AC3E}">
        <p14:creationId xmlns:p14="http://schemas.microsoft.com/office/powerpoint/2010/main" val="3882260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321D838-2C7E-4177-9DD3-DAC78324A2B2}"/>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6" name="Picture 25">
            <a:extLst>
              <a:ext uri="{FF2B5EF4-FFF2-40B4-BE49-F238E27FC236}">
                <a16:creationId xmlns:a16="http://schemas.microsoft.com/office/drawing/2014/main" id="{0146E45C-1450-4186-B501-74F221F897A8}"/>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28" name="Picture 27">
            <a:extLst>
              <a:ext uri="{FF2B5EF4-FFF2-40B4-BE49-F238E27FC236}">
                <a16:creationId xmlns:a16="http://schemas.microsoft.com/office/drawing/2014/main" id="{EEDDA48B-BC04-4915-ADA3-A1A9522EB0D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30" name="Rectangle 29">
            <a:extLst>
              <a:ext uri="{FF2B5EF4-FFF2-40B4-BE49-F238E27FC236}">
                <a16:creationId xmlns:a16="http://schemas.microsoft.com/office/drawing/2014/main" id="{78C9D07A-5A22-4E55-B18A-47CF07E5080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a:extLst>
              <a:ext uri="{FF2B5EF4-FFF2-40B4-BE49-F238E27FC236}">
                <a16:creationId xmlns:a16="http://schemas.microsoft.com/office/drawing/2014/main" id="{3D71E629-0739-4A59-972B-A9E9A4500E3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4" name="Rectangle 33">
            <a:extLst>
              <a:ext uri="{FF2B5EF4-FFF2-40B4-BE49-F238E27FC236}">
                <a16:creationId xmlns:a16="http://schemas.microsoft.com/office/drawing/2014/main" id="{DFE6DBF9-94F5-4877-B532-D859966E979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65EBA155-CB71-48F7-8A85-0B293C773950}"/>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sp>
        <p:nvSpPr>
          <p:cNvPr id="38" name="Rectangle 37">
            <a:extLst>
              <a:ext uri="{FF2B5EF4-FFF2-40B4-BE49-F238E27FC236}">
                <a16:creationId xmlns:a16="http://schemas.microsoft.com/office/drawing/2014/main" id="{7A9A3980-304B-4116-B0FB-155B054B0D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924FA7CC-8015-40C6-9D92-644E30DCCA6F}"/>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2"/>
            <a:ext cx="7767872" cy="225365"/>
          </a:xfrm>
          <a:prstGeom prst="rect">
            <a:avLst/>
          </a:prstGeom>
        </p:spPr>
      </p:pic>
      <p:sp>
        <p:nvSpPr>
          <p:cNvPr id="42" name="Rectangle 41">
            <a:extLst>
              <a:ext uri="{FF2B5EF4-FFF2-40B4-BE49-F238E27FC236}">
                <a16:creationId xmlns:a16="http://schemas.microsoft.com/office/drawing/2014/main" id="{D146040E-7E20-4B05-9660-47E254E1A4A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590078"/>
            <a:ext cx="7868173"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Content Placeholder 4">
            <a:extLst>
              <a:ext uri="{FF2B5EF4-FFF2-40B4-BE49-F238E27FC236}">
                <a16:creationId xmlns:a16="http://schemas.microsoft.com/office/drawing/2014/main" id="{D0FEB713-5DDB-4DB6-B835-51228A40F0FC}"/>
              </a:ext>
            </a:extLst>
          </p:cNvPr>
          <p:cNvPicPr>
            <a:picLocks noChangeAspect="1"/>
          </p:cNvPicPr>
          <p:nvPr/>
        </p:nvPicPr>
        <p:blipFill rotWithShape="1">
          <a:blip r:embed="rId5"/>
          <a:srcRect/>
          <a:stretch/>
        </p:blipFill>
        <p:spPr>
          <a:xfrm>
            <a:off x="8187091" y="905553"/>
            <a:ext cx="3358478" cy="5046893"/>
          </a:xfrm>
          <a:prstGeom prst="rect">
            <a:avLst/>
          </a:prstGeom>
          <a:ln>
            <a:noFill/>
          </a:ln>
          <a:effectLst>
            <a:outerShdw blurRad="76200" dist="63500" dir="5040000" algn="tl" rotWithShape="0">
              <a:srgbClr val="000000">
                <a:alpha val="41000"/>
              </a:srgbClr>
            </a:outerShdw>
          </a:effectLst>
        </p:spPr>
      </p:pic>
      <p:sp>
        <p:nvSpPr>
          <p:cNvPr id="2" name="Title 1">
            <a:extLst>
              <a:ext uri="{FF2B5EF4-FFF2-40B4-BE49-F238E27FC236}">
                <a16:creationId xmlns:a16="http://schemas.microsoft.com/office/drawing/2014/main" id="{7B8A2822-0C8E-47E1-B435-938652EF2DC1}"/>
              </a:ext>
            </a:extLst>
          </p:cNvPr>
          <p:cNvSpPr>
            <a:spLocks noGrp="1"/>
          </p:cNvSpPr>
          <p:nvPr>
            <p:ph type="title"/>
          </p:nvPr>
        </p:nvSpPr>
        <p:spPr>
          <a:xfrm>
            <a:off x="680322" y="2733709"/>
            <a:ext cx="6752110" cy="1373070"/>
          </a:xfrm>
        </p:spPr>
        <p:txBody>
          <a:bodyPr vert="horz" lIns="91440" tIns="45720" rIns="91440" bIns="45720" rtlCol="0" anchor="ctr">
            <a:normAutofit/>
          </a:bodyPr>
          <a:lstStyle/>
          <a:p>
            <a:pPr algn="r"/>
            <a:r>
              <a:rPr lang="en-US" sz="4600"/>
              <a:t>Adolf von Harnack (1851-1930)</a:t>
            </a:r>
          </a:p>
        </p:txBody>
      </p:sp>
      <p:sp>
        <p:nvSpPr>
          <p:cNvPr id="10" name="Content Placeholder 9"/>
          <p:cNvSpPr>
            <a:spLocks noGrp="1"/>
          </p:cNvSpPr>
          <p:nvPr>
            <p:ph idx="1"/>
          </p:nvPr>
        </p:nvSpPr>
        <p:spPr>
          <a:xfrm>
            <a:off x="680322" y="4394039"/>
            <a:ext cx="6752109" cy="1117687"/>
          </a:xfrm>
        </p:spPr>
        <p:txBody>
          <a:bodyPr vert="horz" lIns="91440" tIns="45720" rIns="91440" bIns="45720" rtlCol="0">
            <a:normAutofit/>
          </a:bodyPr>
          <a:lstStyle/>
          <a:p>
            <a:pPr marL="0" indent="0" algn="r">
              <a:buNone/>
            </a:pPr>
            <a:r>
              <a:rPr lang="en-US" sz="2000" i="1" dirty="0"/>
              <a:t>The Mission and Expansion of Christianity in the First Three Centuries</a:t>
            </a:r>
            <a:r>
              <a:rPr lang="en-US" sz="2000" dirty="0"/>
              <a:t> (1902)</a:t>
            </a:r>
            <a:endParaRPr lang="en-US" sz="2000"/>
          </a:p>
        </p:txBody>
      </p:sp>
    </p:spTree>
    <p:extLst>
      <p:ext uri="{BB962C8B-B14F-4D97-AF65-F5344CB8AC3E}">
        <p14:creationId xmlns:p14="http://schemas.microsoft.com/office/powerpoint/2010/main" val="32143340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4CA2AF49-E935-41E4-B488-577C4BECF6BC}"/>
              </a:ext>
            </a:extLst>
          </p:cNvPr>
          <p:cNvPicPr>
            <a:picLocks noChangeAspect="1"/>
          </p:cNvPicPr>
          <p:nvPr/>
        </p:nvPicPr>
        <p:blipFill rotWithShape="1">
          <a:blip r:embed="rId2">
            <a:alphaModFix amt="15000"/>
            <a:grayscl/>
          </a:blip>
          <a:srcRect t="25646" b="18104"/>
          <a:stretch/>
        </p:blipFill>
        <p:spPr>
          <a:xfrm>
            <a:off x="0" y="-19050"/>
            <a:ext cx="12192000" cy="6877050"/>
          </a:xfrm>
          <a:prstGeom prst="rect">
            <a:avLst/>
          </a:prstGeom>
        </p:spPr>
      </p:pic>
      <p:pic>
        <p:nvPicPr>
          <p:cNvPr id="15" name="Picture 14">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7" name="Picture 16">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413ECC3-E382-4AA4-9A47-8C63A2E82C60}"/>
              </a:ext>
            </a:extLst>
          </p:cNvPr>
          <p:cNvSpPr>
            <a:spLocks noGrp="1"/>
          </p:cNvSpPr>
          <p:nvPr>
            <p:ph type="title"/>
          </p:nvPr>
        </p:nvSpPr>
        <p:spPr>
          <a:xfrm>
            <a:off x="680321" y="753228"/>
            <a:ext cx="9613861" cy="1080938"/>
          </a:xfrm>
        </p:spPr>
        <p:txBody>
          <a:bodyPr>
            <a:normAutofit/>
          </a:bodyPr>
          <a:lstStyle/>
          <a:p>
            <a:pPr algn="ctr"/>
            <a:r>
              <a:rPr lang="en-US" dirty="0"/>
              <a:t>	Five Reasons the Mystery Religions Did Not Influence Christianity </a:t>
            </a:r>
          </a:p>
        </p:txBody>
      </p:sp>
      <p:sp>
        <p:nvSpPr>
          <p:cNvPr id="10" name="Content Placeholder 9"/>
          <p:cNvSpPr>
            <a:spLocks noGrp="1"/>
          </p:cNvSpPr>
          <p:nvPr>
            <p:ph idx="1"/>
          </p:nvPr>
        </p:nvSpPr>
        <p:spPr>
          <a:xfrm>
            <a:off x="680321" y="1970240"/>
            <a:ext cx="11168779" cy="4773459"/>
          </a:xfrm>
        </p:spPr>
        <p:txBody>
          <a:bodyPr anchor="ctr">
            <a:normAutofit/>
          </a:bodyPr>
          <a:lstStyle/>
          <a:p>
            <a:pPr marL="0" indent="0">
              <a:buNone/>
            </a:pPr>
            <a:r>
              <a:rPr lang="en-US" dirty="0"/>
              <a:t>Reason #3: Parallels Comparing the Two Prove Nothing</a:t>
            </a:r>
          </a:p>
          <a:p>
            <a:pPr marL="0" indent="0">
              <a:buNone/>
            </a:pPr>
            <a:endParaRPr lang="en-US" sz="2000" i="1" dirty="0"/>
          </a:p>
        </p:txBody>
      </p:sp>
    </p:spTree>
    <p:extLst>
      <p:ext uri="{BB962C8B-B14F-4D97-AF65-F5344CB8AC3E}">
        <p14:creationId xmlns:p14="http://schemas.microsoft.com/office/powerpoint/2010/main" val="188514811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40AEFF7C-4D9F-43F3-834E-CAF1587EA0E9}"/>
              </a:ext>
            </a:extLst>
          </p:cNvPr>
          <p:cNvPicPr>
            <a:picLocks noChangeAspect="1"/>
          </p:cNvPicPr>
          <p:nvPr/>
        </p:nvPicPr>
        <p:blipFill rotWithShape="1">
          <a:blip r:embed="rId2">
            <a:alphaModFix amt="15000"/>
            <a:grayscl/>
          </a:blip>
          <a:srcRect r="4445" b="1"/>
          <a:stretch/>
        </p:blipFill>
        <p:spPr>
          <a:xfrm>
            <a:off x="0" y="0"/>
            <a:ext cx="12192000" cy="6858001"/>
          </a:xfrm>
          <a:prstGeom prst="rect">
            <a:avLst/>
          </a:prstGeom>
        </p:spPr>
      </p:pic>
      <p:pic>
        <p:nvPicPr>
          <p:cNvPr id="15" name="Picture 14">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7" name="Picture 16">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45CBB61-042F-40E8-BB4E-08BD2D7D0954}"/>
              </a:ext>
            </a:extLst>
          </p:cNvPr>
          <p:cNvSpPr>
            <a:spLocks noGrp="1"/>
          </p:cNvSpPr>
          <p:nvPr>
            <p:ph type="title"/>
          </p:nvPr>
        </p:nvSpPr>
        <p:spPr>
          <a:xfrm>
            <a:off x="680321" y="753228"/>
            <a:ext cx="9613861" cy="1080938"/>
          </a:xfrm>
        </p:spPr>
        <p:txBody>
          <a:bodyPr>
            <a:normAutofit/>
          </a:bodyPr>
          <a:lstStyle/>
          <a:p>
            <a:r>
              <a:rPr lang="en-US" dirty="0"/>
              <a:t>McDowell, J. and S. McDowell (2017) </a:t>
            </a:r>
            <a:r>
              <a:rPr lang="en-US" i="1" dirty="0"/>
              <a:t>Evidence that Demands a Verdict</a:t>
            </a:r>
            <a:r>
              <a:rPr lang="en-US" dirty="0"/>
              <a:t>, pg. 311 </a:t>
            </a:r>
          </a:p>
        </p:txBody>
      </p:sp>
      <p:sp>
        <p:nvSpPr>
          <p:cNvPr id="10" name="Content Placeholder 9"/>
          <p:cNvSpPr>
            <a:spLocks noGrp="1"/>
          </p:cNvSpPr>
          <p:nvPr>
            <p:ph idx="1"/>
          </p:nvPr>
        </p:nvSpPr>
        <p:spPr>
          <a:xfrm>
            <a:off x="171450" y="2336873"/>
            <a:ext cx="11764735" cy="4210884"/>
          </a:xfrm>
        </p:spPr>
        <p:txBody>
          <a:bodyPr anchor="ctr">
            <a:normAutofit/>
          </a:bodyPr>
          <a:lstStyle/>
          <a:p>
            <a:pPr marL="0" indent="0" algn="just">
              <a:buNone/>
            </a:pPr>
            <a:r>
              <a:rPr lang="en-US" sz="2000" dirty="0"/>
              <a:t>“What if we told you about a British ocean liner that was about eight hundred feet long, weighed more than sixty thousand tons, and could carry about three thousand passengers?  The ship had a top cruising speed of twenty-four knots, had three propellers, and about twenty lifeboats.  What if I told you that this ocean liner hit an iceberg on its maiden voyage in the month of April, tearing an opening in the starboard side, forward portion of the ship, sinking it along with about two thousand passengers?  Would you recognize the event from history? You might say, “Hey, that’s the Titanic!” Well, believe it or not, you would be wrong.  It’s the Titan, a fictional ship described in Morgan Robertson’s 1898 book called </a:t>
            </a:r>
            <a:r>
              <a:rPr lang="en-US" sz="2000" i="1" dirty="0"/>
              <a:t>The Wreck of the Titan, or Futility</a:t>
            </a:r>
            <a:r>
              <a:rPr lang="en-US" sz="2000" dirty="0"/>
              <a:t>.  This book was written fourteen years before the disaster took place, and several years before construction began on the Titanic!”</a:t>
            </a:r>
          </a:p>
        </p:txBody>
      </p:sp>
    </p:spTree>
    <p:extLst>
      <p:ext uri="{BB962C8B-B14F-4D97-AF65-F5344CB8AC3E}">
        <p14:creationId xmlns:p14="http://schemas.microsoft.com/office/powerpoint/2010/main" val="55700902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4CA2AF49-E935-41E4-B488-577C4BECF6BC}"/>
              </a:ext>
            </a:extLst>
          </p:cNvPr>
          <p:cNvPicPr>
            <a:picLocks noChangeAspect="1"/>
          </p:cNvPicPr>
          <p:nvPr/>
        </p:nvPicPr>
        <p:blipFill rotWithShape="1">
          <a:blip r:embed="rId2">
            <a:alphaModFix amt="15000"/>
            <a:grayscl/>
          </a:blip>
          <a:srcRect t="25646" b="18104"/>
          <a:stretch/>
        </p:blipFill>
        <p:spPr>
          <a:xfrm>
            <a:off x="0" y="-19050"/>
            <a:ext cx="12192000" cy="6877050"/>
          </a:xfrm>
          <a:prstGeom prst="rect">
            <a:avLst/>
          </a:prstGeom>
        </p:spPr>
      </p:pic>
      <p:pic>
        <p:nvPicPr>
          <p:cNvPr id="15" name="Picture 14">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7" name="Picture 16">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413ECC3-E382-4AA4-9A47-8C63A2E82C60}"/>
              </a:ext>
            </a:extLst>
          </p:cNvPr>
          <p:cNvSpPr>
            <a:spLocks noGrp="1"/>
          </p:cNvSpPr>
          <p:nvPr>
            <p:ph type="title"/>
          </p:nvPr>
        </p:nvSpPr>
        <p:spPr>
          <a:xfrm>
            <a:off x="680321" y="753228"/>
            <a:ext cx="9613861" cy="1080938"/>
          </a:xfrm>
        </p:spPr>
        <p:txBody>
          <a:bodyPr>
            <a:normAutofit/>
          </a:bodyPr>
          <a:lstStyle/>
          <a:p>
            <a:pPr algn="ctr"/>
            <a:r>
              <a:rPr lang="en-US" dirty="0"/>
              <a:t>	Five Reasons the Mystery Religions Did Not Influence Christianity </a:t>
            </a:r>
          </a:p>
        </p:txBody>
      </p:sp>
      <p:sp>
        <p:nvSpPr>
          <p:cNvPr id="10" name="Content Placeholder 9"/>
          <p:cNvSpPr>
            <a:spLocks noGrp="1"/>
          </p:cNvSpPr>
          <p:nvPr>
            <p:ph idx="1"/>
          </p:nvPr>
        </p:nvSpPr>
        <p:spPr>
          <a:xfrm>
            <a:off x="680321" y="1970240"/>
            <a:ext cx="11168779" cy="4773459"/>
          </a:xfrm>
        </p:spPr>
        <p:txBody>
          <a:bodyPr anchor="ctr">
            <a:normAutofit/>
          </a:bodyPr>
          <a:lstStyle/>
          <a:p>
            <a:pPr marL="0" indent="0">
              <a:buNone/>
            </a:pPr>
            <a:r>
              <a:rPr lang="en-US" dirty="0"/>
              <a:t>Reason #4: Mystery Religions Seem to be Influenced by Christianity, not the Other Way Around</a:t>
            </a:r>
          </a:p>
          <a:p>
            <a:pPr marL="0" indent="0">
              <a:buNone/>
            </a:pPr>
            <a:endParaRPr lang="en-US" sz="2000" i="1" dirty="0"/>
          </a:p>
        </p:txBody>
      </p:sp>
    </p:spTree>
    <p:extLst>
      <p:ext uri="{BB962C8B-B14F-4D97-AF65-F5344CB8AC3E}">
        <p14:creationId xmlns:p14="http://schemas.microsoft.com/office/powerpoint/2010/main" val="36832862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4CA2AF49-E935-41E4-B488-577C4BECF6BC}"/>
              </a:ext>
            </a:extLst>
          </p:cNvPr>
          <p:cNvPicPr>
            <a:picLocks noChangeAspect="1"/>
          </p:cNvPicPr>
          <p:nvPr/>
        </p:nvPicPr>
        <p:blipFill rotWithShape="1">
          <a:blip r:embed="rId2">
            <a:alphaModFix amt="15000"/>
            <a:grayscl/>
          </a:blip>
          <a:srcRect t="25646" b="18104"/>
          <a:stretch/>
        </p:blipFill>
        <p:spPr>
          <a:xfrm>
            <a:off x="0" y="-19050"/>
            <a:ext cx="12192000" cy="6877050"/>
          </a:xfrm>
          <a:prstGeom prst="rect">
            <a:avLst/>
          </a:prstGeom>
        </p:spPr>
      </p:pic>
      <p:pic>
        <p:nvPicPr>
          <p:cNvPr id="15" name="Picture 14">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7" name="Picture 16">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413ECC3-E382-4AA4-9A47-8C63A2E82C60}"/>
              </a:ext>
            </a:extLst>
          </p:cNvPr>
          <p:cNvSpPr>
            <a:spLocks noGrp="1"/>
          </p:cNvSpPr>
          <p:nvPr>
            <p:ph type="title"/>
          </p:nvPr>
        </p:nvSpPr>
        <p:spPr>
          <a:xfrm>
            <a:off x="680321" y="753228"/>
            <a:ext cx="9613861" cy="1080938"/>
          </a:xfrm>
        </p:spPr>
        <p:txBody>
          <a:bodyPr>
            <a:normAutofit/>
          </a:bodyPr>
          <a:lstStyle/>
          <a:p>
            <a:pPr algn="ctr"/>
            <a:r>
              <a:rPr lang="en-US" dirty="0"/>
              <a:t>Boyd, G.A., and P.R. Eddy, </a:t>
            </a:r>
            <a:r>
              <a:rPr lang="en-US" i="1" dirty="0"/>
              <a:t>The Jesus Legend, </a:t>
            </a:r>
            <a:r>
              <a:rPr lang="en-US" dirty="0"/>
              <a:t>pgs. 139-140 </a:t>
            </a:r>
          </a:p>
        </p:txBody>
      </p:sp>
      <p:sp>
        <p:nvSpPr>
          <p:cNvPr id="10" name="Content Placeholder 9"/>
          <p:cNvSpPr>
            <a:spLocks noGrp="1"/>
          </p:cNvSpPr>
          <p:nvPr>
            <p:ph idx="1"/>
          </p:nvPr>
        </p:nvSpPr>
        <p:spPr>
          <a:xfrm>
            <a:off x="3176" y="1970240"/>
            <a:ext cx="12185647" cy="4887760"/>
          </a:xfrm>
        </p:spPr>
        <p:txBody>
          <a:bodyPr anchor="ctr">
            <a:normAutofit/>
          </a:bodyPr>
          <a:lstStyle/>
          <a:p>
            <a:pPr marL="0" indent="0" algn="just">
              <a:buNone/>
            </a:pPr>
            <a:r>
              <a:rPr lang="en-US" dirty="0"/>
              <a:t>“A second obstacle to any attempt to understand first-century Christianity in light of ancient Greco-Roman mystery religions is that virtually all of our evidence for these religions comes from the second to fourth centuries…Trying to explain a first-century religious movement by appealing to evidence for a “parallel” phenomenon a century or more later is questionable, to say the least.  True, it is not unreasonable to assume that there were first century precursors to the mystery cults of the second century and beyond.  But this is an argument from silence, and in any case we are left with nothing conclusive about these precursor movements.  Hence, any argument that Christianity was influenced by, let alone modeled after, these precursors must be judged as unwarranted speculation grounded in anachronism.”</a:t>
            </a:r>
          </a:p>
        </p:txBody>
      </p:sp>
    </p:spTree>
    <p:extLst>
      <p:ext uri="{BB962C8B-B14F-4D97-AF65-F5344CB8AC3E}">
        <p14:creationId xmlns:p14="http://schemas.microsoft.com/office/powerpoint/2010/main" val="32324524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4CA2AF49-E935-41E4-B488-577C4BECF6BC}"/>
              </a:ext>
            </a:extLst>
          </p:cNvPr>
          <p:cNvPicPr>
            <a:picLocks noChangeAspect="1"/>
          </p:cNvPicPr>
          <p:nvPr/>
        </p:nvPicPr>
        <p:blipFill rotWithShape="1">
          <a:blip r:embed="rId2">
            <a:alphaModFix amt="15000"/>
            <a:grayscl/>
          </a:blip>
          <a:srcRect t="25646" b="18104"/>
          <a:stretch/>
        </p:blipFill>
        <p:spPr>
          <a:xfrm>
            <a:off x="0" y="-19050"/>
            <a:ext cx="12192000" cy="6877050"/>
          </a:xfrm>
          <a:prstGeom prst="rect">
            <a:avLst/>
          </a:prstGeom>
        </p:spPr>
      </p:pic>
      <p:pic>
        <p:nvPicPr>
          <p:cNvPr id="15" name="Picture 14">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7" name="Picture 16">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413ECC3-E382-4AA4-9A47-8C63A2E82C60}"/>
              </a:ext>
            </a:extLst>
          </p:cNvPr>
          <p:cNvSpPr>
            <a:spLocks noGrp="1"/>
          </p:cNvSpPr>
          <p:nvPr>
            <p:ph type="title"/>
          </p:nvPr>
        </p:nvSpPr>
        <p:spPr>
          <a:xfrm>
            <a:off x="174929" y="753228"/>
            <a:ext cx="10119253" cy="1080938"/>
          </a:xfrm>
        </p:spPr>
        <p:txBody>
          <a:bodyPr>
            <a:normAutofit fontScale="90000"/>
          </a:bodyPr>
          <a:lstStyle/>
          <a:p>
            <a:pPr algn="ctr"/>
            <a:r>
              <a:rPr lang="en-US" dirty="0"/>
              <a:t>Nash, R.H. (2003) </a:t>
            </a:r>
            <a:r>
              <a:rPr lang="en-US" i="1" dirty="0"/>
              <a:t>The Gospel and the Greeks: Did the New Testament Borrow from Pagan Thought</a:t>
            </a:r>
            <a:r>
              <a:rPr lang="en-US" dirty="0"/>
              <a:t>, pg.143</a:t>
            </a:r>
          </a:p>
        </p:txBody>
      </p:sp>
      <p:sp>
        <p:nvSpPr>
          <p:cNvPr id="10" name="Content Placeholder 9"/>
          <p:cNvSpPr>
            <a:spLocks noGrp="1"/>
          </p:cNvSpPr>
          <p:nvPr>
            <p:ph idx="1"/>
          </p:nvPr>
        </p:nvSpPr>
        <p:spPr>
          <a:xfrm>
            <a:off x="71562" y="1970240"/>
            <a:ext cx="12046225" cy="4773459"/>
          </a:xfrm>
        </p:spPr>
        <p:txBody>
          <a:bodyPr anchor="ctr">
            <a:normAutofit/>
          </a:bodyPr>
          <a:lstStyle/>
          <a:p>
            <a:pPr marL="0" indent="0" algn="just">
              <a:buNone/>
            </a:pPr>
            <a:r>
              <a:rPr lang="en-US" dirty="0"/>
              <a:t>“[During this ritual,] initiates would stand or recline in a pit as a bull was slaughtered on a platform above them.  The initiate would then be bathed in the warm blood of the dying animal.  The </a:t>
            </a:r>
            <a:r>
              <a:rPr lang="en-US" dirty="0" err="1"/>
              <a:t>taurobolium</a:t>
            </a:r>
            <a:r>
              <a:rPr lang="en-US" dirty="0"/>
              <a:t> has been alleged to a source for Christian language about being washing the Blood of the Lamb (Rev. 7:14) or sprinkled with the Blood of Jesus (1 Peter 1:2).”</a:t>
            </a:r>
          </a:p>
        </p:txBody>
      </p:sp>
    </p:spTree>
    <p:extLst>
      <p:ext uri="{BB962C8B-B14F-4D97-AF65-F5344CB8AC3E}">
        <p14:creationId xmlns:p14="http://schemas.microsoft.com/office/powerpoint/2010/main" val="88713392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4CA2AF49-E935-41E4-B488-577C4BECF6BC}"/>
              </a:ext>
            </a:extLst>
          </p:cNvPr>
          <p:cNvPicPr>
            <a:picLocks noChangeAspect="1"/>
          </p:cNvPicPr>
          <p:nvPr/>
        </p:nvPicPr>
        <p:blipFill rotWithShape="1">
          <a:blip r:embed="rId2">
            <a:alphaModFix amt="15000"/>
            <a:grayscl/>
          </a:blip>
          <a:srcRect t="25646" b="18104"/>
          <a:stretch/>
        </p:blipFill>
        <p:spPr>
          <a:xfrm>
            <a:off x="0" y="-19050"/>
            <a:ext cx="12192000" cy="6877050"/>
          </a:xfrm>
          <a:prstGeom prst="rect">
            <a:avLst/>
          </a:prstGeom>
        </p:spPr>
      </p:pic>
      <p:pic>
        <p:nvPicPr>
          <p:cNvPr id="15" name="Picture 14">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7" name="Picture 16">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413ECC3-E382-4AA4-9A47-8C63A2E82C60}"/>
              </a:ext>
            </a:extLst>
          </p:cNvPr>
          <p:cNvSpPr>
            <a:spLocks noGrp="1"/>
          </p:cNvSpPr>
          <p:nvPr>
            <p:ph type="title"/>
          </p:nvPr>
        </p:nvSpPr>
        <p:spPr>
          <a:xfrm>
            <a:off x="680321" y="753228"/>
            <a:ext cx="9613861" cy="1080938"/>
          </a:xfrm>
        </p:spPr>
        <p:txBody>
          <a:bodyPr>
            <a:normAutofit/>
          </a:bodyPr>
          <a:lstStyle/>
          <a:p>
            <a:pPr algn="ctr"/>
            <a:r>
              <a:rPr lang="en-US" dirty="0"/>
              <a:t>Boyd, G.A., and P.R. Eddy, </a:t>
            </a:r>
            <a:r>
              <a:rPr lang="en-US" i="1" dirty="0"/>
              <a:t>The Jesus Legend, </a:t>
            </a:r>
            <a:r>
              <a:rPr lang="en-US" dirty="0"/>
              <a:t>pg.140</a:t>
            </a:r>
          </a:p>
        </p:txBody>
      </p:sp>
      <p:sp>
        <p:nvSpPr>
          <p:cNvPr id="10" name="Content Placeholder 9"/>
          <p:cNvSpPr>
            <a:spLocks noGrp="1"/>
          </p:cNvSpPr>
          <p:nvPr>
            <p:ph idx="1"/>
          </p:nvPr>
        </p:nvSpPr>
        <p:spPr>
          <a:xfrm>
            <a:off x="71562" y="1970240"/>
            <a:ext cx="12046225" cy="4773459"/>
          </a:xfrm>
        </p:spPr>
        <p:txBody>
          <a:bodyPr anchor="ctr">
            <a:normAutofit/>
          </a:bodyPr>
          <a:lstStyle/>
          <a:p>
            <a:pPr marL="0" indent="0" algn="just">
              <a:buNone/>
            </a:pPr>
            <a:r>
              <a:rPr lang="en-US" dirty="0"/>
              <a:t>“The crucial point here is that if there was any line of influence, it would seem more reasonable to argue that it was from Christianity to the mystery religions rather than the other way around.”</a:t>
            </a:r>
          </a:p>
        </p:txBody>
      </p:sp>
    </p:spTree>
    <p:extLst>
      <p:ext uri="{BB962C8B-B14F-4D97-AF65-F5344CB8AC3E}">
        <p14:creationId xmlns:p14="http://schemas.microsoft.com/office/powerpoint/2010/main" val="47850842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4CA2AF49-E935-41E4-B488-577C4BECF6BC}"/>
              </a:ext>
            </a:extLst>
          </p:cNvPr>
          <p:cNvPicPr>
            <a:picLocks noChangeAspect="1"/>
          </p:cNvPicPr>
          <p:nvPr/>
        </p:nvPicPr>
        <p:blipFill rotWithShape="1">
          <a:blip r:embed="rId2">
            <a:alphaModFix amt="15000"/>
            <a:grayscl/>
          </a:blip>
          <a:srcRect t="25646" b="18104"/>
          <a:stretch/>
        </p:blipFill>
        <p:spPr>
          <a:xfrm>
            <a:off x="0" y="-19050"/>
            <a:ext cx="12192000" cy="6877050"/>
          </a:xfrm>
          <a:prstGeom prst="rect">
            <a:avLst/>
          </a:prstGeom>
        </p:spPr>
      </p:pic>
      <p:pic>
        <p:nvPicPr>
          <p:cNvPr id="15" name="Picture 14">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7" name="Picture 16">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413ECC3-E382-4AA4-9A47-8C63A2E82C60}"/>
              </a:ext>
            </a:extLst>
          </p:cNvPr>
          <p:cNvSpPr>
            <a:spLocks noGrp="1"/>
          </p:cNvSpPr>
          <p:nvPr>
            <p:ph type="title"/>
          </p:nvPr>
        </p:nvSpPr>
        <p:spPr>
          <a:xfrm>
            <a:off x="71563" y="753228"/>
            <a:ext cx="10511088" cy="1080938"/>
          </a:xfrm>
        </p:spPr>
        <p:txBody>
          <a:bodyPr>
            <a:normAutofit fontScale="90000"/>
          </a:bodyPr>
          <a:lstStyle/>
          <a:p>
            <a:pPr algn="ctr"/>
            <a:r>
              <a:rPr lang="en-US" dirty="0" err="1"/>
              <a:t>Mettinger</a:t>
            </a:r>
            <a:r>
              <a:rPr lang="en-US" dirty="0"/>
              <a:t>, T. (2013) </a:t>
            </a:r>
            <a:r>
              <a:rPr lang="en-US" i="1" dirty="0"/>
              <a:t>The Riddle of Resurrection:         Dying and Rising Gods in the Ancient Near East</a:t>
            </a:r>
            <a:r>
              <a:rPr lang="en-US" dirty="0"/>
              <a:t>, pg. 221</a:t>
            </a:r>
          </a:p>
        </p:txBody>
      </p:sp>
      <p:sp>
        <p:nvSpPr>
          <p:cNvPr id="10" name="Content Placeholder 9"/>
          <p:cNvSpPr>
            <a:spLocks noGrp="1"/>
          </p:cNvSpPr>
          <p:nvPr>
            <p:ph idx="1"/>
          </p:nvPr>
        </p:nvSpPr>
        <p:spPr>
          <a:xfrm>
            <a:off x="71562" y="1970240"/>
            <a:ext cx="12046225" cy="4773459"/>
          </a:xfrm>
        </p:spPr>
        <p:txBody>
          <a:bodyPr anchor="ctr">
            <a:normAutofit/>
          </a:bodyPr>
          <a:lstStyle/>
          <a:p>
            <a:pPr marL="0" indent="0" algn="just">
              <a:buNone/>
            </a:pPr>
            <a:r>
              <a:rPr lang="en-US" dirty="0"/>
              <a:t>“There is, as far as I am aware, no </a:t>
            </a:r>
            <a:r>
              <a:rPr lang="en-US" i="1" dirty="0"/>
              <a:t>prima facie</a:t>
            </a:r>
            <a:r>
              <a:rPr lang="en-US" dirty="0"/>
              <a:t> evidence that the death and resurrection of Jesus is a mythological construct, drawing on the myths and rites of the dying and rising gods of the surrounding world.  While studied with profit against the background of Jewish resurrection belief, the faith in the death and resurrection of Jesus retains its unique character in the history of religions.  The riddle remains.”</a:t>
            </a:r>
            <a:endParaRPr lang="en-US" i="1" dirty="0"/>
          </a:p>
        </p:txBody>
      </p:sp>
    </p:spTree>
    <p:extLst>
      <p:ext uri="{BB962C8B-B14F-4D97-AF65-F5344CB8AC3E}">
        <p14:creationId xmlns:p14="http://schemas.microsoft.com/office/powerpoint/2010/main" val="328024929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4CA2AF49-E935-41E4-B488-577C4BECF6BC}"/>
              </a:ext>
            </a:extLst>
          </p:cNvPr>
          <p:cNvPicPr>
            <a:picLocks noChangeAspect="1"/>
          </p:cNvPicPr>
          <p:nvPr/>
        </p:nvPicPr>
        <p:blipFill rotWithShape="1">
          <a:blip r:embed="rId2">
            <a:alphaModFix amt="15000"/>
            <a:grayscl/>
          </a:blip>
          <a:srcRect t="25646" b="18104"/>
          <a:stretch/>
        </p:blipFill>
        <p:spPr>
          <a:xfrm>
            <a:off x="0" y="-19050"/>
            <a:ext cx="12192000" cy="6877050"/>
          </a:xfrm>
          <a:prstGeom prst="rect">
            <a:avLst/>
          </a:prstGeom>
        </p:spPr>
      </p:pic>
      <p:pic>
        <p:nvPicPr>
          <p:cNvPr id="15" name="Picture 14">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7" name="Picture 16">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413ECC3-E382-4AA4-9A47-8C63A2E82C60}"/>
              </a:ext>
            </a:extLst>
          </p:cNvPr>
          <p:cNvSpPr>
            <a:spLocks noGrp="1"/>
          </p:cNvSpPr>
          <p:nvPr>
            <p:ph type="title"/>
          </p:nvPr>
        </p:nvSpPr>
        <p:spPr>
          <a:xfrm>
            <a:off x="680321" y="753228"/>
            <a:ext cx="9613861" cy="1080938"/>
          </a:xfrm>
        </p:spPr>
        <p:txBody>
          <a:bodyPr>
            <a:normAutofit/>
          </a:bodyPr>
          <a:lstStyle/>
          <a:p>
            <a:pPr algn="ctr"/>
            <a:r>
              <a:rPr lang="en-US" dirty="0"/>
              <a:t>	Five Reasons the Mystery Religions Did Not Influence Christianity </a:t>
            </a:r>
          </a:p>
        </p:txBody>
      </p:sp>
      <p:sp>
        <p:nvSpPr>
          <p:cNvPr id="10" name="Content Placeholder 9"/>
          <p:cNvSpPr>
            <a:spLocks noGrp="1"/>
          </p:cNvSpPr>
          <p:nvPr>
            <p:ph idx="1"/>
          </p:nvPr>
        </p:nvSpPr>
        <p:spPr>
          <a:xfrm>
            <a:off x="680321" y="1970240"/>
            <a:ext cx="11168779" cy="4773459"/>
          </a:xfrm>
        </p:spPr>
        <p:txBody>
          <a:bodyPr anchor="ctr">
            <a:normAutofit/>
          </a:bodyPr>
          <a:lstStyle/>
          <a:p>
            <a:pPr marL="0" indent="0">
              <a:buNone/>
            </a:pPr>
            <a:r>
              <a:rPr lang="en-US" dirty="0"/>
              <a:t>Reason #5: The Death of Jesus Christ is Unique</a:t>
            </a:r>
          </a:p>
          <a:p>
            <a:pPr marL="0" indent="0">
              <a:buNone/>
            </a:pPr>
            <a:endParaRPr lang="en-US" sz="2000" i="1" dirty="0"/>
          </a:p>
        </p:txBody>
      </p:sp>
    </p:spTree>
    <p:extLst>
      <p:ext uri="{BB962C8B-B14F-4D97-AF65-F5344CB8AC3E}">
        <p14:creationId xmlns:p14="http://schemas.microsoft.com/office/powerpoint/2010/main" val="296386841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4CA2AF49-E935-41E4-B488-577C4BECF6BC}"/>
              </a:ext>
            </a:extLst>
          </p:cNvPr>
          <p:cNvPicPr>
            <a:picLocks noChangeAspect="1"/>
          </p:cNvPicPr>
          <p:nvPr/>
        </p:nvPicPr>
        <p:blipFill rotWithShape="1">
          <a:blip r:embed="rId2">
            <a:alphaModFix amt="15000"/>
            <a:grayscl/>
          </a:blip>
          <a:srcRect t="25646" b="18104"/>
          <a:stretch/>
        </p:blipFill>
        <p:spPr>
          <a:xfrm>
            <a:off x="0" y="-19050"/>
            <a:ext cx="12192000" cy="6877050"/>
          </a:xfrm>
          <a:prstGeom prst="rect">
            <a:avLst/>
          </a:prstGeom>
        </p:spPr>
      </p:pic>
      <p:pic>
        <p:nvPicPr>
          <p:cNvPr id="15" name="Picture 14">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7" name="Picture 16">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413ECC3-E382-4AA4-9A47-8C63A2E82C60}"/>
              </a:ext>
            </a:extLst>
          </p:cNvPr>
          <p:cNvSpPr>
            <a:spLocks noGrp="1"/>
          </p:cNvSpPr>
          <p:nvPr>
            <p:ph type="title"/>
          </p:nvPr>
        </p:nvSpPr>
        <p:spPr>
          <a:xfrm>
            <a:off x="71562" y="753228"/>
            <a:ext cx="10591137" cy="1080938"/>
          </a:xfrm>
        </p:spPr>
        <p:txBody>
          <a:bodyPr>
            <a:normAutofit fontScale="90000"/>
          </a:bodyPr>
          <a:lstStyle/>
          <a:p>
            <a:pPr algn="ctr"/>
            <a:r>
              <a:rPr lang="en-US" dirty="0"/>
              <a:t>Nash, R.H. (2003) </a:t>
            </a:r>
            <a:r>
              <a:rPr lang="en-US" i="1" dirty="0"/>
              <a:t>The Gospel and the Greeks: Did the New Testament Borrow from Pagan Thought</a:t>
            </a:r>
            <a:r>
              <a:rPr lang="en-US" dirty="0"/>
              <a:t>, pg.160</a:t>
            </a:r>
          </a:p>
        </p:txBody>
      </p:sp>
      <p:sp>
        <p:nvSpPr>
          <p:cNvPr id="10" name="Content Placeholder 9"/>
          <p:cNvSpPr>
            <a:spLocks noGrp="1"/>
          </p:cNvSpPr>
          <p:nvPr>
            <p:ph idx="1"/>
          </p:nvPr>
        </p:nvSpPr>
        <p:spPr>
          <a:xfrm>
            <a:off x="71562" y="1970240"/>
            <a:ext cx="12046225" cy="4773459"/>
          </a:xfrm>
        </p:spPr>
        <p:txBody>
          <a:bodyPr anchor="ctr">
            <a:normAutofit/>
          </a:bodyPr>
          <a:lstStyle/>
          <a:p>
            <a:pPr marL="0" indent="0" algn="just">
              <a:buNone/>
            </a:pPr>
            <a:r>
              <a:rPr lang="en-US" dirty="0"/>
              <a:t>“None of the so-called savior gods died for someone else.  The notion of the Son of God dying in place of His creatures is unique to Christianity.”</a:t>
            </a:r>
          </a:p>
        </p:txBody>
      </p:sp>
    </p:spTree>
    <p:extLst>
      <p:ext uri="{BB962C8B-B14F-4D97-AF65-F5344CB8AC3E}">
        <p14:creationId xmlns:p14="http://schemas.microsoft.com/office/powerpoint/2010/main" val="162816505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4CA2AF49-E935-41E4-B488-577C4BECF6BC}"/>
              </a:ext>
            </a:extLst>
          </p:cNvPr>
          <p:cNvPicPr>
            <a:picLocks noChangeAspect="1"/>
          </p:cNvPicPr>
          <p:nvPr/>
        </p:nvPicPr>
        <p:blipFill rotWithShape="1">
          <a:blip r:embed="rId2">
            <a:alphaModFix amt="15000"/>
            <a:grayscl/>
          </a:blip>
          <a:srcRect t="25646" b="18104"/>
          <a:stretch/>
        </p:blipFill>
        <p:spPr>
          <a:xfrm>
            <a:off x="0" y="-19050"/>
            <a:ext cx="12192000" cy="6877050"/>
          </a:xfrm>
          <a:prstGeom prst="rect">
            <a:avLst/>
          </a:prstGeom>
        </p:spPr>
      </p:pic>
      <p:pic>
        <p:nvPicPr>
          <p:cNvPr id="15" name="Picture 14">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7" name="Picture 16">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413ECC3-E382-4AA4-9A47-8C63A2E82C60}"/>
              </a:ext>
            </a:extLst>
          </p:cNvPr>
          <p:cNvSpPr>
            <a:spLocks noGrp="1"/>
          </p:cNvSpPr>
          <p:nvPr>
            <p:ph type="title"/>
          </p:nvPr>
        </p:nvSpPr>
        <p:spPr>
          <a:xfrm>
            <a:off x="680321" y="753228"/>
            <a:ext cx="9613861" cy="1080938"/>
          </a:xfrm>
        </p:spPr>
        <p:txBody>
          <a:bodyPr>
            <a:normAutofit/>
          </a:bodyPr>
          <a:lstStyle/>
          <a:p>
            <a:pPr algn="ctr"/>
            <a:r>
              <a:rPr lang="en-US" dirty="0"/>
              <a:t>Christ Died for the Sins of Everyone</a:t>
            </a:r>
          </a:p>
        </p:txBody>
      </p:sp>
      <p:sp>
        <p:nvSpPr>
          <p:cNvPr id="10" name="Content Placeholder 9"/>
          <p:cNvSpPr>
            <a:spLocks noGrp="1"/>
          </p:cNvSpPr>
          <p:nvPr>
            <p:ph idx="1"/>
          </p:nvPr>
        </p:nvSpPr>
        <p:spPr>
          <a:xfrm>
            <a:off x="71562" y="1970240"/>
            <a:ext cx="12046225" cy="4773459"/>
          </a:xfrm>
        </p:spPr>
        <p:txBody>
          <a:bodyPr anchor="ctr">
            <a:normAutofit/>
          </a:bodyPr>
          <a:lstStyle/>
          <a:p>
            <a:pPr marL="0" indent="0" algn="just">
              <a:buNone/>
            </a:pPr>
            <a:r>
              <a:rPr lang="en-US" dirty="0"/>
              <a:t>Jesus Christ did far more than just die on behalf of His friends.  He specifically died </a:t>
            </a:r>
            <a:r>
              <a:rPr lang="en-US" i="1" dirty="0"/>
              <a:t>for </a:t>
            </a:r>
            <a:r>
              <a:rPr lang="en-US" dirty="0"/>
              <a:t>the sins of His immediate friends and followers, and all those who would believe in Him in the future (see Rom. 3:23-26; 1 Cor. 15:3; 2 Cor. 5:14, 15, 17-19; Gal. 1:3, 4).  Nash provides the contrast: “Only Jesus died for sin.  It is never claimed that any of the pagan deities died for sin.” </a:t>
            </a:r>
          </a:p>
          <a:p>
            <a:pPr marL="0" indent="0" algn="just">
              <a:buNone/>
            </a:pPr>
            <a:r>
              <a:rPr lang="en-US" sz="1800" dirty="0"/>
              <a:t>—Nash, R.H. (2003) </a:t>
            </a:r>
            <a:r>
              <a:rPr lang="en-US" sz="1800" i="1" dirty="0"/>
              <a:t>The Gospel and the Greeks: Did the New Testament Borrow from Pagan Thought</a:t>
            </a:r>
            <a:r>
              <a:rPr lang="en-US" sz="1800" dirty="0"/>
              <a:t>, pg. 160.</a:t>
            </a:r>
          </a:p>
          <a:p>
            <a:pPr marL="0" indent="0" algn="just">
              <a:buNone/>
            </a:pPr>
            <a:endParaRPr lang="en-US" i="1" dirty="0"/>
          </a:p>
        </p:txBody>
      </p:sp>
    </p:spTree>
    <p:extLst>
      <p:ext uri="{BB962C8B-B14F-4D97-AF65-F5344CB8AC3E}">
        <p14:creationId xmlns:p14="http://schemas.microsoft.com/office/powerpoint/2010/main" val="813345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01CFC1BB-C5B3-4479-9752-C53221627F9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3" name="Picture 42">
            <a:extLst>
              <a:ext uri="{FF2B5EF4-FFF2-40B4-BE49-F238E27FC236}">
                <a16:creationId xmlns:a16="http://schemas.microsoft.com/office/drawing/2014/main" id="{5B5FB5AC-39B2-4094-B486-0FCD501D504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45" name="Picture 44">
            <a:extLst>
              <a:ext uri="{FF2B5EF4-FFF2-40B4-BE49-F238E27FC236}">
                <a16:creationId xmlns:a16="http://schemas.microsoft.com/office/drawing/2014/main" id="{7150CFE4-97B0-48C6-ACD6-9399CBA11906}"/>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47" name="Rectangle 46">
            <a:extLst>
              <a:ext uri="{FF2B5EF4-FFF2-40B4-BE49-F238E27FC236}">
                <a16:creationId xmlns:a16="http://schemas.microsoft.com/office/drawing/2014/main" id="{A3C6F7F0-46EA-4F8E-A112-1B517C2B5A0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9" name="Rectangle 48">
            <a:extLst>
              <a:ext uri="{FF2B5EF4-FFF2-40B4-BE49-F238E27FC236}">
                <a16:creationId xmlns:a16="http://schemas.microsoft.com/office/drawing/2014/main" id="{1691A3CC-CDA1-4C3B-9150-FCFB5373D8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Content Placeholder 4">
            <a:extLst>
              <a:ext uri="{FF2B5EF4-FFF2-40B4-BE49-F238E27FC236}">
                <a16:creationId xmlns:a16="http://schemas.microsoft.com/office/drawing/2014/main" id="{BB022936-4DCF-455F-A342-2DECD9C25423}"/>
              </a:ext>
            </a:extLst>
          </p:cNvPr>
          <p:cNvPicPr>
            <a:picLocks noChangeAspect="1"/>
          </p:cNvPicPr>
          <p:nvPr/>
        </p:nvPicPr>
        <p:blipFill rotWithShape="1">
          <a:blip r:embed="rId5"/>
          <a:srcRect l="555" r="48555"/>
          <a:stretch/>
        </p:blipFill>
        <p:spPr>
          <a:xfrm>
            <a:off x="7550980" y="10"/>
            <a:ext cx="4637843" cy="6857990"/>
          </a:xfrm>
          <a:prstGeom prst="rect">
            <a:avLst/>
          </a:prstGeom>
          <a:ln>
            <a:noFill/>
          </a:ln>
          <a:effectLst/>
        </p:spPr>
      </p:pic>
      <p:pic>
        <p:nvPicPr>
          <p:cNvPr id="51" name="Picture 50">
            <a:extLst>
              <a:ext uri="{FF2B5EF4-FFF2-40B4-BE49-F238E27FC236}">
                <a16:creationId xmlns:a16="http://schemas.microsoft.com/office/drawing/2014/main" id="{644EE71C-DC3A-487A-8C8C-AF7DF167DB4E}"/>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2"/>
            <a:ext cx="7767872" cy="225365"/>
          </a:xfrm>
          <a:prstGeom prst="rect">
            <a:avLst/>
          </a:prstGeom>
        </p:spPr>
      </p:pic>
      <p:sp>
        <p:nvSpPr>
          <p:cNvPr id="53" name="Rectangle 52">
            <a:extLst>
              <a:ext uri="{FF2B5EF4-FFF2-40B4-BE49-F238E27FC236}">
                <a16:creationId xmlns:a16="http://schemas.microsoft.com/office/drawing/2014/main" id="{8DF98E5E-94E4-48A3-8B63-E827609391D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590078"/>
            <a:ext cx="7868173"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95BD090-8A9C-49FA-A9EC-FCA2AA29BB7E}"/>
              </a:ext>
            </a:extLst>
          </p:cNvPr>
          <p:cNvSpPr>
            <a:spLocks noGrp="1"/>
          </p:cNvSpPr>
          <p:nvPr>
            <p:ph type="title"/>
          </p:nvPr>
        </p:nvSpPr>
        <p:spPr>
          <a:xfrm>
            <a:off x="680322" y="2733709"/>
            <a:ext cx="6752110" cy="1373070"/>
          </a:xfrm>
        </p:spPr>
        <p:txBody>
          <a:bodyPr vert="horz" lIns="91440" tIns="45720" rIns="91440" bIns="45720" rtlCol="0" anchor="b">
            <a:normAutofit/>
          </a:bodyPr>
          <a:lstStyle/>
          <a:p>
            <a:pPr algn="r"/>
            <a:r>
              <a:rPr lang="en-US" sz="4600" dirty="0"/>
              <a:t>W.H.C. </a:t>
            </a:r>
            <a:r>
              <a:rPr lang="en-US" sz="4600" dirty="0" err="1"/>
              <a:t>Frend</a:t>
            </a:r>
            <a:r>
              <a:rPr lang="en-US" sz="4600" dirty="0"/>
              <a:t>    </a:t>
            </a:r>
            <a:br>
              <a:rPr lang="en-US" sz="4600" dirty="0"/>
            </a:br>
            <a:r>
              <a:rPr lang="en-US" dirty="0"/>
              <a:t>(1916-2005)</a:t>
            </a:r>
            <a:r>
              <a:rPr lang="en-US" sz="4600" dirty="0"/>
              <a:t> </a:t>
            </a:r>
          </a:p>
        </p:txBody>
      </p:sp>
      <p:sp>
        <p:nvSpPr>
          <p:cNvPr id="10" name="Content Placeholder 9"/>
          <p:cNvSpPr>
            <a:spLocks noGrp="1"/>
          </p:cNvSpPr>
          <p:nvPr>
            <p:ph idx="1"/>
          </p:nvPr>
        </p:nvSpPr>
        <p:spPr>
          <a:xfrm>
            <a:off x="680322" y="4394039"/>
            <a:ext cx="6752109" cy="1117687"/>
          </a:xfrm>
        </p:spPr>
        <p:txBody>
          <a:bodyPr vert="horz" lIns="91440" tIns="45720" rIns="91440" bIns="45720" rtlCol="0">
            <a:normAutofit/>
          </a:bodyPr>
          <a:lstStyle/>
          <a:p>
            <a:pPr marL="0" indent="0" algn="r">
              <a:buNone/>
            </a:pPr>
            <a:r>
              <a:rPr lang="en-US" sz="2000" i="1" dirty="0"/>
              <a:t>Martyrdom and Persecution in the Early Church </a:t>
            </a:r>
          </a:p>
        </p:txBody>
      </p:sp>
    </p:spTree>
    <p:extLst>
      <p:ext uri="{BB962C8B-B14F-4D97-AF65-F5344CB8AC3E}">
        <p14:creationId xmlns:p14="http://schemas.microsoft.com/office/powerpoint/2010/main" val="104974523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4CA2AF49-E935-41E4-B488-577C4BECF6BC}"/>
              </a:ext>
            </a:extLst>
          </p:cNvPr>
          <p:cNvPicPr>
            <a:picLocks noChangeAspect="1"/>
          </p:cNvPicPr>
          <p:nvPr/>
        </p:nvPicPr>
        <p:blipFill rotWithShape="1">
          <a:blip r:embed="rId2">
            <a:alphaModFix amt="15000"/>
            <a:grayscl/>
          </a:blip>
          <a:srcRect t="25646" b="18104"/>
          <a:stretch/>
        </p:blipFill>
        <p:spPr>
          <a:xfrm>
            <a:off x="0" y="-19050"/>
            <a:ext cx="12192000" cy="6877050"/>
          </a:xfrm>
          <a:prstGeom prst="rect">
            <a:avLst/>
          </a:prstGeom>
        </p:spPr>
      </p:pic>
      <p:pic>
        <p:nvPicPr>
          <p:cNvPr id="15" name="Picture 14">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7" name="Picture 16">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413ECC3-E382-4AA4-9A47-8C63A2E82C60}"/>
              </a:ext>
            </a:extLst>
          </p:cNvPr>
          <p:cNvSpPr>
            <a:spLocks noGrp="1"/>
          </p:cNvSpPr>
          <p:nvPr>
            <p:ph type="title"/>
          </p:nvPr>
        </p:nvSpPr>
        <p:spPr>
          <a:xfrm>
            <a:off x="-214685" y="753228"/>
            <a:ext cx="11100021" cy="1080938"/>
          </a:xfrm>
        </p:spPr>
        <p:txBody>
          <a:bodyPr>
            <a:normAutofit/>
          </a:bodyPr>
          <a:lstStyle/>
          <a:p>
            <a:pPr algn="ctr"/>
            <a:r>
              <a:rPr lang="en-US" dirty="0"/>
              <a:t>The Death of Jesus Christ was a Historical Event</a:t>
            </a:r>
          </a:p>
        </p:txBody>
      </p:sp>
      <p:sp>
        <p:nvSpPr>
          <p:cNvPr id="10" name="Content Placeholder 9"/>
          <p:cNvSpPr>
            <a:spLocks noGrp="1"/>
          </p:cNvSpPr>
          <p:nvPr>
            <p:ph idx="1"/>
          </p:nvPr>
        </p:nvSpPr>
        <p:spPr>
          <a:xfrm>
            <a:off x="71562" y="1970240"/>
            <a:ext cx="12046225" cy="4773459"/>
          </a:xfrm>
        </p:spPr>
        <p:txBody>
          <a:bodyPr anchor="ctr">
            <a:normAutofit/>
          </a:bodyPr>
          <a:lstStyle/>
          <a:p>
            <a:pPr marL="0" indent="0" algn="just">
              <a:buNone/>
            </a:pPr>
            <a:r>
              <a:rPr lang="en-US" dirty="0"/>
              <a:t>“Jesus’ death was an actual event in history.  The death of the god described in the pagan cults is a mythical drama with no historical ties; its continued rehearsal celebrates the recurring death and rebirth of nature.  The incontestable fact that the early church believed that its proclamation of Jesus’ death and resurrection was grounded upon what actually happened in history makes absurd any attempt to derive this belief from the mythical, non-historical stories of pagan cults.” </a:t>
            </a:r>
          </a:p>
          <a:p>
            <a:pPr marL="0" indent="0" algn="just">
              <a:buNone/>
            </a:pPr>
            <a:r>
              <a:rPr lang="en-US" sz="1800" dirty="0"/>
              <a:t>—Nash, R.H. (2003) </a:t>
            </a:r>
            <a:r>
              <a:rPr lang="en-US" sz="1800" i="1" dirty="0"/>
              <a:t>The Gospel and the Greeks: Did the New Testament Borrow from Pagan Thought</a:t>
            </a:r>
            <a:r>
              <a:rPr lang="en-US" sz="1800" dirty="0"/>
              <a:t>, pg. 161.</a:t>
            </a:r>
          </a:p>
          <a:p>
            <a:pPr marL="0" indent="0" algn="just">
              <a:buNone/>
            </a:pPr>
            <a:endParaRPr lang="en-US" dirty="0"/>
          </a:p>
        </p:txBody>
      </p:sp>
    </p:spTree>
    <p:extLst>
      <p:ext uri="{BB962C8B-B14F-4D97-AF65-F5344CB8AC3E}">
        <p14:creationId xmlns:p14="http://schemas.microsoft.com/office/powerpoint/2010/main" val="199329971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4CA2AF49-E935-41E4-B488-577C4BECF6BC}"/>
              </a:ext>
            </a:extLst>
          </p:cNvPr>
          <p:cNvPicPr>
            <a:picLocks noChangeAspect="1"/>
          </p:cNvPicPr>
          <p:nvPr/>
        </p:nvPicPr>
        <p:blipFill rotWithShape="1">
          <a:blip r:embed="rId2">
            <a:alphaModFix amt="15000"/>
            <a:grayscl/>
          </a:blip>
          <a:srcRect t="25646" b="18104"/>
          <a:stretch/>
        </p:blipFill>
        <p:spPr>
          <a:xfrm>
            <a:off x="0" y="-19050"/>
            <a:ext cx="12192000" cy="6877050"/>
          </a:xfrm>
          <a:prstGeom prst="rect">
            <a:avLst/>
          </a:prstGeom>
        </p:spPr>
      </p:pic>
      <p:pic>
        <p:nvPicPr>
          <p:cNvPr id="15" name="Picture 14">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7" name="Picture 16">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413ECC3-E382-4AA4-9A47-8C63A2E82C60}"/>
              </a:ext>
            </a:extLst>
          </p:cNvPr>
          <p:cNvSpPr>
            <a:spLocks noGrp="1"/>
          </p:cNvSpPr>
          <p:nvPr>
            <p:ph type="title"/>
          </p:nvPr>
        </p:nvSpPr>
        <p:spPr>
          <a:xfrm>
            <a:off x="680321" y="753228"/>
            <a:ext cx="9613861" cy="1080938"/>
          </a:xfrm>
        </p:spPr>
        <p:txBody>
          <a:bodyPr>
            <a:normAutofit/>
          </a:bodyPr>
          <a:lstStyle/>
          <a:p>
            <a:pPr algn="ctr"/>
            <a:r>
              <a:rPr lang="en-US" dirty="0"/>
              <a:t>The Death of Jesus Christ was Voluntary</a:t>
            </a:r>
          </a:p>
        </p:txBody>
      </p:sp>
      <p:sp>
        <p:nvSpPr>
          <p:cNvPr id="10" name="Content Placeholder 9"/>
          <p:cNvSpPr>
            <a:spLocks noGrp="1"/>
          </p:cNvSpPr>
          <p:nvPr>
            <p:ph idx="1"/>
          </p:nvPr>
        </p:nvSpPr>
        <p:spPr>
          <a:xfrm>
            <a:off x="71562" y="2134552"/>
            <a:ext cx="12046225" cy="4867075"/>
          </a:xfrm>
        </p:spPr>
        <p:txBody>
          <a:bodyPr anchor="ctr">
            <a:normAutofit fontScale="62500" lnSpcReduction="20000"/>
          </a:bodyPr>
          <a:lstStyle/>
          <a:p>
            <a:pPr marL="0" indent="0">
              <a:buNone/>
            </a:pPr>
            <a:r>
              <a:rPr lang="en-US" b="1" i="1" baseline="30000" dirty="0"/>
              <a:t> </a:t>
            </a:r>
            <a:r>
              <a:rPr lang="en-US" i="1" dirty="0"/>
              <a:t>And there were certain Greeks among them that came up to worship at the feast:</a:t>
            </a:r>
          </a:p>
          <a:p>
            <a:pPr marL="0" indent="0">
              <a:buNone/>
            </a:pPr>
            <a:r>
              <a:rPr lang="en-US" b="1" i="1" baseline="30000" dirty="0"/>
              <a:t> </a:t>
            </a:r>
            <a:r>
              <a:rPr lang="en-US" i="1" dirty="0"/>
              <a:t>The same came therefore to Philip, which was of Bethsaida of Galilee, and desired him, saying, Sir, we would see Jesus.</a:t>
            </a:r>
          </a:p>
          <a:p>
            <a:pPr marL="0" indent="0">
              <a:buNone/>
            </a:pPr>
            <a:r>
              <a:rPr lang="en-US" b="1" i="1" baseline="30000" dirty="0"/>
              <a:t> </a:t>
            </a:r>
            <a:r>
              <a:rPr lang="en-US" i="1" dirty="0"/>
              <a:t>Philip cometh and </a:t>
            </a:r>
            <a:r>
              <a:rPr lang="en-US" i="1" dirty="0" err="1"/>
              <a:t>telleth</a:t>
            </a:r>
            <a:r>
              <a:rPr lang="en-US" i="1" dirty="0"/>
              <a:t> Andrew: and again Andrew and Philip tell Jesus.</a:t>
            </a:r>
          </a:p>
          <a:p>
            <a:pPr marL="0" indent="0">
              <a:buNone/>
            </a:pPr>
            <a:r>
              <a:rPr lang="en-US" b="1" i="1" baseline="30000" dirty="0"/>
              <a:t> </a:t>
            </a:r>
            <a:r>
              <a:rPr lang="en-US" i="1" dirty="0"/>
              <a:t>And Jesus answered them, saying, The hour is come, that the Son of man should be glorified.</a:t>
            </a:r>
          </a:p>
          <a:p>
            <a:pPr marL="0" indent="0">
              <a:buNone/>
            </a:pPr>
            <a:r>
              <a:rPr lang="en-US" b="1" i="1" baseline="30000" dirty="0"/>
              <a:t> </a:t>
            </a:r>
            <a:r>
              <a:rPr lang="en-US" i="1" dirty="0"/>
              <a:t>Verily, verily, I say unto you, Except a corn of wheat fall into the ground and die, it </a:t>
            </a:r>
            <a:r>
              <a:rPr lang="en-US" i="1" dirty="0" err="1"/>
              <a:t>abideth</a:t>
            </a:r>
            <a:r>
              <a:rPr lang="en-US" i="1" dirty="0"/>
              <a:t> alone: but if it die, it </a:t>
            </a:r>
            <a:r>
              <a:rPr lang="en-US" i="1" dirty="0" err="1"/>
              <a:t>bringeth</a:t>
            </a:r>
            <a:r>
              <a:rPr lang="en-US" i="1" dirty="0"/>
              <a:t> forth much fruit.</a:t>
            </a:r>
          </a:p>
          <a:p>
            <a:pPr marL="0" indent="0">
              <a:buNone/>
            </a:pPr>
            <a:r>
              <a:rPr lang="en-US" b="1" i="1" baseline="30000" dirty="0"/>
              <a:t> </a:t>
            </a:r>
            <a:r>
              <a:rPr lang="en-US" i="1" dirty="0"/>
              <a:t>He that loveth his life shall lose it; and he that </a:t>
            </a:r>
            <a:r>
              <a:rPr lang="en-US" i="1" dirty="0" err="1"/>
              <a:t>hateth</a:t>
            </a:r>
            <a:r>
              <a:rPr lang="en-US" i="1" dirty="0"/>
              <a:t> his life in this world shall keep it unto life eternal.</a:t>
            </a:r>
          </a:p>
          <a:p>
            <a:pPr marL="0" indent="0">
              <a:buNone/>
            </a:pPr>
            <a:r>
              <a:rPr lang="en-US" b="1" i="1" baseline="30000" dirty="0"/>
              <a:t> </a:t>
            </a:r>
            <a:r>
              <a:rPr lang="en-US" i="1" dirty="0"/>
              <a:t>If any man serve me, let him follow me; and where I am, there shall also my servant be: if any man serve me, him will my Father </a:t>
            </a:r>
            <a:r>
              <a:rPr lang="en-US" i="1" dirty="0" err="1"/>
              <a:t>honour</a:t>
            </a:r>
            <a:r>
              <a:rPr lang="en-US" i="1" dirty="0"/>
              <a:t>.</a:t>
            </a:r>
          </a:p>
          <a:p>
            <a:pPr marL="0" indent="0">
              <a:buNone/>
            </a:pPr>
            <a:r>
              <a:rPr lang="en-US" b="1" i="1" baseline="30000" dirty="0"/>
              <a:t> </a:t>
            </a:r>
            <a:r>
              <a:rPr lang="en-US" i="1" dirty="0"/>
              <a:t>Now is my soul troubled; and what shall I say? Father, save me from this hour: but for this cause came I unto this hour.</a:t>
            </a:r>
          </a:p>
          <a:p>
            <a:pPr marL="0" indent="0">
              <a:buNone/>
            </a:pPr>
            <a:r>
              <a:rPr lang="en-US" b="1" i="1" baseline="30000" dirty="0"/>
              <a:t> </a:t>
            </a:r>
            <a:r>
              <a:rPr lang="en-US" i="1" dirty="0"/>
              <a:t>Father, glorify thy name. Then came there a voice from heaven, saying, I have both glorified it, and will glorify it again.</a:t>
            </a:r>
          </a:p>
          <a:p>
            <a:pPr marL="0" indent="0">
              <a:buNone/>
            </a:pPr>
            <a:r>
              <a:rPr lang="en-US" b="1" i="1" baseline="30000" dirty="0"/>
              <a:t> </a:t>
            </a:r>
            <a:r>
              <a:rPr lang="en-US" i="1" dirty="0"/>
              <a:t>The people therefore, that stood by, and heard it, said that it thundered: others said, An angel </a:t>
            </a:r>
            <a:r>
              <a:rPr lang="en-US" i="1" dirty="0" err="1"/>
              <a:t>spake</a:t>
            </a:r>
            <a:r>
              <a:rPr lang="en-US" i="1" dirty="0"/>
              <a:t> to him.</a:t>
            </a:r>
          </a:p>
          <a:p>
            <a:pPr marL="0" indent="0">
              <a:buNone/>
            </a:pPr>
            <a:r>
              <a:rPr lang="en-US" b="1" i="1" baseline="30000" dirty="0"/>
              <a:t> </a:t>
            </a:r>
            <a:r>
              <a:rPr lang="en-US" i="1" dirty="0"/>
              <a:t>Jesus answered and said, This voice came not because of me, but for your sakes.</a:t>
            </a:r>
          </a:p>
          <a:p>
            <a:pPr marL="0" indent="0">
              <a:buNone/>
            </a:pPr>
            <a:r>
              <a:rPr lang="en-US" b="1" i="1" baseline="30000" dirty="0"/>
              <a:t> </a:t>
            </a:r>
            <a:r>
              <a:rPr lang="en-US" i="1" dirty="0"/>
              <a:t>Now is the judgment of this world: now shall the prince of this world be cast out.</a:t>
            </a:r>
          </a:p>
          <a:p>
            <a:pPr marL="0" indent="0">
              <a:buNone/>
            </a:pPr>
            <a:r>
              <a:rPr lang="en-US" b="1" i="1" baseline="30000" dirty="0"/>
              <a:t> </a:t>
            </a:r>
            <a:r>
              <a:rPr lang="en-US" b="1" i="1" dirty="0"/>
              <a:t>And I, if I be lifted up from the earth, will draw all men unto me.</a:t>
            </a:r>
          </a:p>
          <a:p>
            <a:pPr marL="0" indent="0">
              <a:buNone/>
            </a:pPr>
            <a:r>
              <a:rPr lang="en-US" b="1" i="1" baseline="30000" dirty="0"/>
              <a:t> </a:t>
            </a:r>
            <a:r>
              <a:rPr lang="en-US" b="1" i="1" dirty="0"/>
              <a:t>This he said, signifying what death he should die.</a:t>
            </a:r>
          </a:p>
          <a:p>
            <a:pPr marL="0" indent="0" algn="ctr">
              <a:buNone/>
            </a:pPr>
            <a:r>
              <a:rPr lang="en-US" dirty="0"/>
              <a:t>—John 12:20-33</a:t>
            </a:r>
          </a:p>
          <a:p>
            <a:pPr marL="0" indent="0" algn="just">
              <a:buNone/>
            </a:pPr>
            <a:endParaRPr lang="en-US" dirty="0"/>
          </a:p>
        </p:txBody>
      </p:sp>
    </p:spTree>
    <p:extLst>
      <p:ext uri="{BB962C8B-B14F-4D97-AF65-F5344CB8AC3E}">
        <p14:creationId xmlns:p14="http://schemas.microsoft.com/office/powerpoint/2010/main" val="216445226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4CA2AF49-E935-41E4-B488-577C4BECF6BC}"/>
              </a:ext>
            </a:extLst>
          </p:cNvPr>
          <p:cNvPicPr>
            <a:picLocks noChangeAspect="1"/>
          </p:cNvPicPr>
          <p:nvPr/>
        </p:nvPicPr>
        <p:blipFill rotWithShape="1">
          <a:blip r:embed="rId2">
            <a:alphaModFix amt="15000"/>
            <a:grayscl/>
          </a:blip>
          <a:srcRect t="25646" b="18104"/>
          <a:stretch/>
        </p:blipFill>
        <p:spPr>
          <a:xfrm>
            <a:off x="0" y="-19050"/>
            <a:ext cx="12192000" cy="6877050"/>
          </a:xfrm>
          <a:prstGeom prst="rect">
            <a:avLst/>
          </a:prstGeom>
        </p:spPr>
      </p:pic>
      <p:pic>
        <p:nvPicPr>
          <p:cNvPr id="15" name="Picture 14">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7" name="Picture 16">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413ECC3-E382-4AA4-9A47-8C63A2E82C60}"/>
              </a:ext>
            </a:extLst>
          </p:cNvPr>
          <p:cNvSpPr>
            <a:spLocks noGrp="1"/>
          </p:cNvSpPr>
          <p:nvPr>
            <p:ph type="title"/>
          </p:nvPr>
        </p:nvSpPr>
        <p:spPr>
          <a:xfrm>
            <a:off x="680321" y="753228"/>
            <a:ext cx="9613861" cy="1080938"/>
          </a:xfrm>
        </p:spPr>
        <p:txBody>
          <a:bodyPr>
            <a:normAutofit/>
          </a:bodyPr>
          <a:lstStyle/>
          <a:p>
            <a:pPr algn="ctr"/>
            <a:r>
              <a:rPr lang="en-US" dirty="0"/>
              <a:t>The Death of Jesus Christ was Voluntary</a:t>
            </a:r>
          </a:p>
        </p:txBody>
      </p:sp>
      <p:sp>
        <p:nvSpPr>
          <p:cNvPr id="10" name="Content Placeholder 9"/>
          <p:cNvSpPr>
            <a:spLocks noGrp="1"/>
          </p:cNvSpPr>
          <p:nvPr>
            <p:ph idx="1"/>
          </p:nvPr>
        </p:nvSpPr>
        <p:spPr>
          <a:xfrm>
            <a:off x="71562" y="2134552"/>
            <a:ext cx="12046225" cy="4867075"/>
          </a:xfrm>
        </p:spPr>
        <p:txBody>
          <a:bodyPr anchor="ctr">
            <a:normAutofit/>
          </a:bodyPr>
          <a:lstStyle/>
          <a:p>
            <a:pPr marL="0" indent="0">
              <a:buNone/>
            </a:pPr>
            <a:r>
              <a:rPr lang="en-US" sz="3600" baseline="30000" dirty="0"/>
              <a:t>“Unlike the mystery gods, Jesus died voluntarily.  Nothing like the voluntary death of Jesus can be found in the mystery cults.” </a:t>
            </a:r>
          </a:p>
          <a:p>
            <a:pPr marL="0" indent="0">
              <a:buNone/>
            </a:pPr>
            <a:r>
              <a:rPr lang="en-US" sz="1800" dirty="0"/>
              <a:t>—Nash, R.H. (2003) </a:t>
            </a:r>
            <a:r>
              <a:rPr lang="en-US" sz="1800" i="1" dirty="0"/>
              <a:t>The Gospel and the Greeks: Did the New Testament Borrow from Pagan Thought</a:t>
            </a:r>
            <a:r>
              <a:rPr lang="en-US" sz="1800" dirty="0"/>
              <a:t>, pg. 161)</a:t>
            </a:r>
          </a:p>
          <a:p>
            <a:pPr marL="0" indent="0" algn="just">
              <a:buNone/>
            </a:pPr>
            <a:endParaRPr lang="en-US" dirty="0"/>
          </a:p>
        </p:txBody>
      </p:sp>
    </p:spTree>
    <p:extLst>
      <p:ext uri="{BB962C8B-B14F-4D97-AF65-F5344CB8AC3E}">
        <p14:creationId xmlns:p14="http://schemas.microsoft.com/office/powerpoint/2010/main" val="291224483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4CA2AF49-E935-41E4-B488-577C4BECF6BC}"/>
              </a:ext>
            </a:extLst>
          </p:cNvPr>
          <p:cNvPicPr>
            <a:picLocks noChangeAspect="1"/>
          </p:cNvPicPr>
          <p:nvPr/>
        </p:nvPicPr>
        <p:blipFill rotWithShape="1">
          <a:blip r:embed="rId2">
            <a:alphaModFix amt="15000"/>
            <a:grayscl/>
          </a:blip>
          <a:srcRect t="25646" b="18104"/>
          <a:stretch/>
        </p:blipFill>
        <p:spPr>
          <a:xfrm>
            <a:off x="0" y="-19050"/>
            <a:ext cx="12192000" cy="6877050"/>
          </a:xfrm>
          <a:prstGeom prst="rect">
            <a:avLst/>
          </a:prstGeom>
        </p:spPr>
      </p:pic>
      <p:pic>
        <p:nvPicPr>
          <p:cNvPr id="15" name="Picture 14">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7" name="Picture 16">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413ECC3-E382-4AA4-9A47-8C63A2E82C60}"/>
              </a:ext>
            </a:extLst>
          </p:cNvPr>
          <p:cNvSpPr>
            <a:spLocks noGrp="1"/>
          </p:cNvSpPr>
          <p:nvPr>
            <p:ph type="title"/>
          </p:nvPr>
        </p:nvSpPr>
        <p:spPr>
          <a:xfrm>
            <a:off x="680321" y="753228"/>
            <a:ext cx="9613861" cy="1080938"/>
          </a:xfrm>
        </p:spPr>
        <p:txBody>
          <a:bodyPr>
            <a:normAutofit/>
          </a:bodyPr>
          <a:lstStyle/>
          <a:p>
            <a:pPr algn="ctr"/>
            <a:r>
              <a:rPr lang="en-US" dirty="0"/>
              <a:t>The Death of Jesus Christ was Voluntary</a:t>
            </a:r>
          </a:p>
        </p:txBody>
      </p:sp>
      <p:sp>
        <p:nvSpPr>
          <p:cNvPr id="10" name="Content Placeholder 9"/>
          <p:cNvSpPr>
            <a:spLocks noGrp="1"/>
          </p:cNvSpPr>
          <p:nvPr>
            <p:ph idx="1"/>
          </p:nvPr>
        </p:nvSpPr>
        <p:spPr>
          <a:xfrm>
            <a:off x="71562" y="2134552"/>
            <a:ext cx="12046225" cy="4867075"/>
          </a:xfrm>
        </p:spPr>
        <p:txBody>
          <a:bodyPr anchor="ctr">
            <a:normAutofit/>
          </a:bodyPr>
          <a:lstStyle/>
          <a:p>
            <a:pPr marL="0" indent="0" algn="just">
              <a:buNone/>
            </a:pPr>
            <a:r>
              <a:rPr lang="en-US" dirty="0"/>
              <a:t>“One difference, of course, is perfectly obvious and is indeed generally recognized — the Pauline Christ is represented as dying voluntarily, and dying for the sake of men.  He ‘loves me’ says Paul, “and gave Himself for me.”  There is absolutely nothing like that conception in the case of the pagan religions.  Osiris, Adonis, and Attis were overtaken by their fate; Jesus gave His life freely away.  The difference is stupendous; it involves the very heart of the religion of Paul.” </a:t>
            </a:r>
          </a:p>
          <a:p>
            <a:pPr marL="0" indent="0" algn="just">
              <a:buNone/>
            </a:pPr>
            <a:r>
              <a:rPr lang="en-US" sz="1800" dirty="0"/>
              <a:t>—Machen, J.G. (1921) </a:t>
            </a:r>
            <a:r>
              <a:rPr lang="en-US" sz="1800" i="1" dirty="0"/>
              <a:t>Origin of Paul’s Religion</a:t>
            </a:r>
            <a:r>
              <a:rPr lang="en-US" sz="1800" dirty="0"/>
              <a:t>, pg. 315.</a:t>
            </a:r>
          </a:p>
        </p:txBody>
      </p:sp>
    </p:spTree>
    <p:extLst>
      <p:ext uri="{BB962C8B-B14F-4D97-AF65-F5344CB8AC3E}">
        <p14:creationId xmlns:p14="http://schemas.microsoft.com/office/powerpoint/2010/main" val="304933588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4CA2AF49-E935-41E4-B488-577C4BECF6BC}"/>
              </a:ext>
            </a:extLst>
          </p:cNvPr>
          <p:cNvPicPr>
            <a:picLocks noChangeAspect="1"/>
          </p:cNvPicPr>
          <p:nvPr/>
        </p:nvPicPr>
        <p:blipFill rotWithShape="1">
          <a:blip r:embed="rId2">
            <a:alphaModFix amt="15000"/>
            <a:grayscl/>
          </a:blip>
          <a:srcRect t="25646" b="18104"/>
          <a:stretch/>
        </p:blipFill>
        <p:spPr>
          <a:xfrm>
            <a:off x="0" y="-19050"/>
            <a:ext cx="12192000" cy="6877050"/>
          </a:xfrm>
          <a:prstGeom prst="rect">
            <a:avLst/>
          </a:prstGeom>
        </p:spPr>
      </p:pic>
      <p:pic>
        <p:nvPicPr>
          <p:cNvPr id="15" name="Picture 14">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7" name="Picture 16">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413ECC3-E382-4AA4-9A47-8C63A2E82C60}"/>
              </a:ext>
            </a:extLst>
          </p:cNvPr>
          <p:cNvSpPr>
            <a:spLocks noGrp="1"/>
          </p:cNvSpPr>
          <p:nvPr>
            <p:ph type="title"/>
          </p:nvPr>
        </p:nvSpPr>
        <p:spPr>
          <a:xfrm>
            <a:off x="680321" y="753228"/>
            <a:ext cx="9613861" cy="1080938"/>
          </a:xfrm>
        </p:spPr>
        <p:txBody>
          <a:bodyPr>
            <a:normAutofit/>
          </a:bodyPr>
          <a:lstStyle/>
          <a:p>
            <a:pPr algn="ctr"/>
            <a:r>
              <a:rPr lang="en-US" dirty="0"/>
              <a:t>The Death of Jesus Christ Ended in Victory, Not </a:t>
            </a:r>
            <a:r>
              <a:rPr lang="en-US" dirty="0" err="1"/>
              <a:t>Deafeat</a:t>
            </a:r>
            <a:endParaRPr lang="en-US" dirty="0"/>
          </a:p>
        </p:txBody>
      </p:sp>
      <p:sp>
        <p:nvSpPr>
          <p:cNvPr id="10" name="Content Placeholder 9"/>
          <p:cNvSpPr>
            <a:spLocks noGrp="1"/>
          </p:cNvSpPr>
          <p:nvPr>
            <p:ph idx="1"/>
          </p:nvPr>
        </p:nvSpPr>
        <p:spPr>
          <a:xfrm>
            <a:off x="71562" y="1970240"/>
            <a:ext cx="12046225" cy="4773459"/>
          </a:xfrm>
        </p:spPr>
        <p:txBody>
          <a:bodyPr anchor="ctr">
            <a:normAutofit/>
          </a:bodyPr>
          <a:lstStyle/>
          <a:p>
            <a:pPr marL="0" indent="0" algn="just">
              <a:buNone/>
            </a:pPr>
            <a:r>
              <a:rPr lang="en-US" dirty="0"/>
              <a:t>“And finally, Jesus’ death was not a defeat but a triumph.  Christianity stands entirely apart from the pagan mysteries in that its report of Jesus’ death is a message of triumph.  Even as Jesus was experiencing the pain and humiliation of the Cross, He was the Victor.  The New Testament’s mood of exultation contrasts sharply with that of the mystery religions, whose followers wept and mourned for the terrible fate that overtook their gods.” </a:t>
            </a:r>
          </a:p>
          <a:p>
            <a:pPr marL="0" indent="0" algn="just">
              <a:buNone/>
            </a:pPr>
            <a:r>
              <a:rPr lang="en-US" sz="1800" dirty="0"/>
              <a:t>—Nash, R.H. (2003) </a:t>
            </a:r>
            <a:r>
              <a:rPr lang="en-US" sz="1800" i="1" dirty="0"/>
              <a:t>The Gospel and the Greeks: Did the New Testament Borrow from Pagan Thought</a:t>
            </a:r>
            <a:r>
              <a:rPr lang="en-US" sz="1800" dirty="0"/>
              <a:t>, pg. 161.</a:t>
            </a:r>
          </a:p>
          <a:p>
            <a:pPr marL="0" indent="0" algn="just">
              <a:buNone/>
            </a:pPr>
            <a:endParaRPr lang="en-US" dirty="0"/>
          </a:p>
        </p:txBody>
      </p:sp>
    </p:spTree>
    <p:extLst>
      <p:ext uri="{BB962C8B-B14F-4D97-AF65-F5344CB8AC3E}">
        <p14:creationId xmlns:p14="http://schemas.microsoft.com/office/powerpoint/2010/main" val="176806083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8">
            <a:extLst>
              <a:ext uri="{FF2B5EF4-FFF2-40B4-BE49-F238E27FC236}">
                <a16:creationId xmlns:a16="http://schemas.microsoft.com/office/drawing/2014/main" id="{256F295C-3810-46B2-A2FA-ECC79543BB52}"/>
              </a:ext>
            </a:extLst>
          </p:cNvPr>
          <p:cNvPicPr>
            <a:picLocks noChangeAspect="1"/>
          </p:cNvPicPr>
          <p:nvPr/>
        </p:nvPicPr>
        <p:blipFill rotWithShape="1">
          <a:blip r:embed="rId2">
            <a:alphaModFix amt="15000"/>
            <a:grayscl/>
          </a:blip>
          <a:srcRect r="10707" b="9091"/>
          <a:stretch/>
        </p:blipFill>
        <p:spPr>
          <a:xfrm>
            <a:off x="-3177" y="-2"/>
            <a:ext cx="12192000" cy="6858001"/>
          </a:xfrm>
          <a:prstGeom prst="rect">
            <a:avLst/>
          </a:prstGeom>
        </p:spPr>
      </p:pic>
      <p:pic>
        <p:nvPicPr>
          <p:cNvPr id="19" name="Picture 18">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1" name="Picture 20">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3" name="Rectangle 22">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07A191B-3DE0-4B94-88CD-6705D1EDFDA7}"/>
              </a:ext>
            </a:extLst>
          </p:cNvPr>
          <p:cNvSpPr>
            <a:spLocks noGrp="1"/>
          </p:cNvSpPr>
          <p:nvPr>
            <p:ph type="title"/>
          </p:nvPr>
        </p:nvSpPr>
        <p:spPr>
          <a:xfrm>
            <a:off x="127221" y="753228"/>
            <a:ext cx="10166961" cy="1080938"/>
          </a:xfrm>
        </p:spPr>
        <p:txBody>
          <a:bodyPr>
            <a:normAutofit/>
          </a:bodyPr>
          <a:lstStyle/>
          <a:p>
            <a:r>
              <a:rPr lang="en-US" dirty="0"/>
              <a:t>Humphrey Carpenter (1978) </a:t>
            </a:r>
            <a:r>
              <a:rPr lang="en-US" i="1" dirty="0"/>
              <a:t>The Inklings</a:t>
            </a:r>
            <a:r>
              <a:rPr lang="en-US" dirty="0"/>
              <a:t>, 42-45</a:t>
            </a:r>
          </a:p>
        </p:txBody>
      </p:sp>
      <p:sp>
        <p:nvSpPr>
          <p:cNvPr id="14" name="Content Placeholder 13"/>
          <p:cNvSpPr>
            <a:spLocks noGrp="1"/>
          </p:cNvSpPr>
          <p:nvPr>
            <p:ph idx="1"/>
          </p:nvPr>
        </p:nvSpPr>
        <p:spPr>
          <a:xfrm>
            <a:off x="190831" y="2336873"/>
            <a:ext cx="11585051" cy="4437638"/>
          </a:xfrm>
        </p:spPr>
        <p:txBody>
          <a:bodyPr anchor="ctr">
            <a:normAutofit/>
          </a:bodyPr>
          <a:lstStyle/>
          <a:p>
            <a:pPr marL="0" indent="0" algn="just">
              <a:buNone/>
            </a:pPr>
            <a:r>
              <a:rPr lang="en-US" sz="2000" dirty="0"/>
              <a:t>On </a:t>
            </a:r>
            <a:r>
              <a:rPr lang="en-US" sz="2000" dirty="0" err="1"/>
              <a:t>Saurday</a:t>
            </a:r>
            <a:r>
              <a:rPr lang="en-US" sz="2000" dirty="0"/>
              <a:t> night, September 19, 1931, in Oxford, England, J.R.R. Tolkien and C.S. Lewis went walking with a friend (Hugo Dyson) and discussed these myths when ‘a sudden rush of wind’ prompted Tolkien to remark that the trees and the stars revealed how people once imagined a world that was alive, ‘myth-woven.’ Lewis, not yet a Christian but no longer an atheist, responded that myths are lies, powerfully written and crucial to the history of language and literature, but not for believing.  Tolkien argued that even when humans lie, our human thoughts and imaginations must reflect something of our Creator — that the myth-making storyteller is “fulfilling God’s purpose, and reflecting a splintered fragment of the true light.”  That led to a conversation on Christianity.  Lewis knew well the mythical emphasis on sacrifice and blood, and ‘indeed he had examined the historicity of the Gospels’ enough to be ‘</a:t>
            </a:r>
            <a:r>
              <a:rPr lang="en-US" sz="2000" i="1" dirty="0"/>
              <a:t>nearly </a:t>
            </a:r>
            <a:r>
              <a:rPr lang="en-US" sz="2000" dirty="0"/>
              <a:t>certain that it really happened’ and to recognize that the New Testament centered on words such as ‘sacrifice’ and the ‘Blood of the Lamb.’  But, he wondered, ‘What was the point of it all? How could the death and resurrection of Christ have “saved the world”?’     </a:t>
            </a:r>
          </a:p>
        </p:txBody>
      </p:sp>
    </p:spTree>
    <p:extLst>
      <p:ext uri="{BB962C8B-B14F-4D97-AF65-F5344CB8AC3E}">
        <p14:creationId xmlns:p14="http://schemas.microsoft.com/office/powerpoint/2010/main" val="329116797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8">
            <a:extLst>
              <a:ext uri="{FF2B5EF4-FFF2-40B4-BE49-F238E27FC236}">
                <a16:creationId xmlns:a16="http://schemas.microsoft.com/office/drawing/2014/main" id="{256F295C-3810-46B2-A2FA-ECC79543BB52}"/>
              </a:ext>
            </a:extLst>
          </p:cNvPr>
          <p:cNvPicPr>
            <a:picLocks noChangeAspect="1"/>
          </p:cNvPicPr>
          <p:nvPr/>
        </p:nvPicPr>
        <p:blipFill rotWithShape="1">
          <a:blip r:embed="rId2">
            <a:alphaModFix amt="15000"/>
            <a:grayscl/>
          </a:blip>
          <a:srcRect r="10707" b="9091"/>
          <a:stretch/>
        </p:blipFill>
        <p:spPr>
          <a:xfrm>
            <a:off x="-3177" y="-2"/>
            <a:ext cx="12192000" cy="6858001"/>
          </a:xfrm>
          <a:prstGeom prst="rect">
            <a:avLst/>
          </a:prstGeom>
        </p:spPr>
      </p:pic>
      <p:pic>
        <p:nvPicPr>
          <p:cNvPr id="19" name="Picture 18">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1" name="Picture 20">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3" name="Rectangle 22">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07A191B-3DE0-4B94-88CD-6705D1EDFDA7}"/>
              </a:ext>
            </a:extLst>
          </p:cNvPr>
          <p:cNvSpPr>
            <a:spLocks noGrp="1"/>
          </p:cNvSpPr>
          <p:nvPr>
            <p:ph type="title"/>
          </p:nvPr>
        </p:nvSpPr>
        <p:spPr>
          <a:xfrm>
            <a:off x="190831" y="753228"/>
            <a:ext cx="10103351" cy="1080938"/>
          </a:xfrm>
        </p:spPr>
        <p:txBody>
          <a:bodyPr>
            <a:normAutofit/>
          </a:bodyPr>
          <a:lstStyle/>
          <a:p>
            <a:r>
              <a:rPr lang="en-US" dirty="0"/>
              <a:t>Humphrey Carpenter (1978) </a:t>
            </a:r>
            <a:r>
              <a:rPr lang="en-US" i="1" dirty="0"/>
              <a:t>The Inklings</a:t>
            </a:r>
            <a:r>
              <a:rPr lang="en-US" dirty="0"/>
              <a:t>, 42-45</a:t>
            </a:r>
          </a:p>
        </p:txBody>
      </p:sp>
      <p:sp>
        <p:nvSpPr>
          <p:cNvPr id="14" name="Content Placeholder 13"/>
          <p:cNvSpPr>
            <a:spLocks noGrp="1"/>
          </p:cNvSpPr>
          <p:nvPr>
            <p:ph idx="1"/>
          </p:nvPr>
        </p:nvSpPr>
        <p:spPr>
          <a:xfrm>
            <a:off x="190831" y="2336873"/>
            <a:ext cx="11585051" cy="4437638"/>
          </a:xfrm>
        </p:spPr>
        <p:txBody>
          <a:bodyPr anchor="ctr">
            <a:normAutofit/>
          </a:bodyPr>
          <a:lstStyle/>
          <a:p>
            <a:pPr marL="0" indent="0" algn="just">
              <a:buNone/>
            </a:pPr>
            <a:r>
              <a:rPr lang="en-US" sz="2000" dirty="0"/>
              <a:t>Tolkien’s response was that the old pagan stories of a dying god provided a clue: They were in fact ‘God…using the images of their “mythopoeia” [story-making] to express fragments of His eternal truth.’ But with Christianity, ‘the enormous difference [was] that the poet who invented it was God Himself, and the images He used were real mean and actual history…Here is a </a:t>
            </a:r>
            <a:r>
              <a:rPr lang="en-US" sz="2000" i="1" dirty="0"/>
              <a:t>real</a:t>
            </a:r>
            <a:r>
              <a:rPr lang="en-US" sz="2000" dirty="0"/>
              <a:t> Dying God, with a precise location in history and definite historical consequences.  The old myth has become fact.’ </a:t>
            </a:r>
          </a:p>
        </p:txBody>
      </p:sp>
    </p:spTree>
    <p:extLst>
      <p:ext uri="{BB962C8B-B14F-4D97-AF65-F5344CB8AC3E}">
        <p14:creationId xmlns:p14="http://schemas.microsoft.com/office/powerpoint/2010/main" val="50571354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8">
            <a:extLst>
              <a:ext uri="{FF2B5EF4-FFF2-40B4-BE49-F238E27FC236}">
                <a16:creationId xmlns:a16="http://schemas.microsoft.com/office/drawing/2014/main" id="{256F295C-3810-46B2-A2FA-ECC79543BB52}"/>
              </a:ext>
            </a:extLst>
          </p:cNvPr>
          <p:cNvPicPr>
            <a:picLocks noChangeAspect="1"/>
          </p:cNvPicPr>
          <p:nvPr/>
        </p:nvPicPr>
        <p:blipFill rotWithShape="1">
          <a:blip r:embed="rId2">
            <a:alphaModFix amt="15000"/>
            <a:grayscl/>
          </a:blip>
          <a:srcRect r="10707" b="9091"/>
          <a:stretch/>
        </p:blipFill>
        <p:spPr>
          <a:xfrm>
            <a:off x="-3177" y="-2"/>
            <a:ext cx="12192000" cy="6858001"/>
          </a:xfrm>
          <a:prstGeom prst="rect">
            <a:avLst/>
          </a:prstGeom>
        </p:spPr>
      </p:pic>
      <p:pic>
        <p:nvPicPr>
          <p:cNvPr id="19" name="Picture 18">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1" name="Picture 20">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3" name="Rectangle 22">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07A191B-3DE0-4B94-88CD-6705D1EDFDA7}"/>
              </a:ext>
            </a:extLst>
          </p:cNvPr>
          <p:cNvSpPr>
            <a:spLocks noGrp="1"/>
          </p:cNvSpPr>
          <p:nvPr>
            <p:ph type="title"/>
          </p:nvPr>
        </p:nvSpPr>
        <p:spPr>
          <a:xfrm>
            <a:off x="680321" y="753228"/>
            <a:ext cx="9613861" cy="1080938"/>
          </a:xfrm>
        </p:spPr>
        <p:txBody>
          <a:bodyPr>
            <a:normAutofit/>
          </a:bodyPr>
          <a:lstStyle/>
          <a:p>
            <a:r>
              <a:rPr lang="en-US" dirty="0"/>
              <a:t>Humphrey Carpenter, </a:t>
            </a:r>
            <a:r>
              <a:rPr lang="en-US" i="1" dirty="0"/>
              <a:t>The Inklings</a:t>
            </a:r>
            <a:r>
              <a:rPr lang="en-US" dirty="0"/>
              <a:t>, 42-45</a:t>
            </a:r>
          </a:p>
        </p:txBody>
      </p:sp>
      <p:sp>
        <p:nvSpPr>
          <p:cNvPr id="14" name="Content Placeholder 13"/>
          <p:cNvSpPr>
            <a:spLocks noGrp="1"/>
          </p:cNvSpPr>
          <p:nvPr>
            <p:ph idx="1"/>
          </p:nvPr>
        </p:nvSpPr>
        <p:spPr>
          <a:xfrm>
            <a:off x="190831" y="2336873"/>
            <a:ext cx="11585051" cy="4437638"/>
          </a:xfrm>
        </p:spPr>
        <p:txBody>
          <a:bodyPr anchor="ctr">
            <a:normAutofit/>
          </a:bodyPr>
          <a:lstStyle/>
          <a:p>
            <a:pPr marL="0" indent="0" algn="just">
              <a:buNone/>
            </a:pPr>
            <a:r>
              <a:rPr lang="en-US" sz="2000" dirty="0"/>
              <a:t>Within two weeks, Lewis wrote, ‘I have just passed on from believing in God to definitely believing in Christ — in Christianity…My long night talk with Dyson and Tolkien has a good deal to do with it.’” </a:t>
            </a:r>
          </a:p>
        </p:txBody>
      </p:sp>
    </p:spTree>
    <p:extLst>
      <p:ext uri="{BB962C8B-B14F-4D97-AF65-F5344CB8AC3E}">
        <p14:creationId xmlns:p14="http://schemas.microsoft.com/office/powerpoint/2010/main" val="423177505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8">
            <a:extLst>
              <a:ext uri="{FF2B5EF4-FFF2-40B4-BE49-F238E27FC236}">
                <a16:creationId xmlns:a16="http://schemas.microsoft.com/office/drawing/2014/main" id="{256F295C-3810-46B2-A2FA-ECC79543BB52}"/>
              </a:ext>
            </a:extLst>
          </p:cNvPr>
          <p:cNvPicPr>
            <a:picLocks noChangeAspect="1"/>
          </p:cNvPicPr>
          <p:nvPr/>
        </p:nvPicPr>
        <p:blipFill rotWithShape="1">
          <a:blip r:embed="rId2">
            <a:alphaModFix amt="15000"/>
            <a:grayscl/>
          </a:blip>
          <a:srcRect r="10707" b="9091"/>
          <a:stretch/>
        </p:blipFill>
        <p:spPr>
          <a:xfrm>
            <a:off x="-3177" y="-2"/>
            <a:ext cx="12192000" cy="6858001"/>
          </a:xfrm>
          <a:prstGeom prst="rect">
            <a:avLst/>
          </a:prstGeom>
        </p:spPr>
      </p:pic>
      <p:pic>
        <p:nvPicPr>
          <p:cNvPr id="19" name="Picture 18">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1" name="Picture 20">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3" name="Rectangle 22">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07A191B-3DE0-4B94-88CD-6705D1EDFDA7}"/>
              </a:ext>
            </a:extLst>
          </p:cNvPr>
          <p:cNvSpPr>
            <a:spLocks noGrp="1"/>
          </p:cNvSpPr>
          <p:nvPr>
            <p:ph type="title"/>
          </p:nvPr>
        </p:nvSpPr>
        <p:spPr>
          <a:xfrm>
            <a:off x="1248355" y="753228"/>
            <a:ext cx="9045828" cy="1080938"/>
          </a:xfrm>
        </p:spPr>
        <p:txBody>
          <a:bodyPr>
            <a:normAutofit/>
          </a:bodyPr>
          <a:lstStyle/>
          <a:p>
            <a:r>
              <a:rPr lang="en-US" dirty="0"/>
              <a:t>C.S. Lewis (1980) “Is Theology Poetry” </a:t>
            </a:r>
            <a:r>
              <a:rPr lang="en-US" i="1" dirty="0"/>
              <a:t>            </a:t>
            </a:r>
            <a:r>
              <a:rPr lang="en-US" dirty="0"/>
              <a:t>in </a:t>
            </a:r>
            <a:r>
              <a:rPr lang="en-US" i="1" dirty="0"/>
              <a:t>The Weight of Glory, </a:t>
            </a:r>
            <a:r>
              <a:rPr lang="en-US" dirty="0"/>
              <a:t>pgs. 128-129 </a:t>
            </a:r>
          </a:p>
        </p:txBody>
      </p:sp>
      <p:sp>
        <p:nvSpPr>
          <p:cNvPr id="14" name="Content Placeholder 13"/>
          <p:cNvSpPr>
            <a:spLocks noGrp="1"/>
          </p:cNvSpPr>
          <p:nvPr>
            <p:ph idx="1"/>
          </p:nvPr>
        </p:nvSpPr>
        <p:spPr>
          <a:xfrm>
            <a:off x="349857" y="2336873"/>
            <a:ext cx="11282901" cy="4374028"/>
          </a:xfrm>
        </p:spPr>
        <p:txBody>
          <a:bodyPr anchor="ctr">
            <a:normAutofit/>
          </a:bodyPr>
          <a:lstStyle/>
          <a:p>
            <a:pPr marL="0" indent="0">
              <a:buNone/>
            </a:pPr>
            <a:r>
              <a:rPr lang="en-US" sz="2000" dirty="0"/>
              <a:t>“We should, therefore, expect to find in the imagination of the great pagan teachers and myth makers some glimpse of that theme which we believe to be the very plot of the whole cosmic story — the theme of incarnation, death, and rebirth.  And the differences between the Pagan Christs (Balder, Osiris, etc.) and the Christ Himself is much what we should expect to find.  The Pagan stories are all about someone dying and rising, either every year, or else nobody knows where and nobody knows when.  The Christian story is about a historical personage, whose execution can be dated pretty accurately, under a named Roman magistrate, and with whom the society that He founded is in a continuous relation down to the present day.  It is the difference between a real event on the one hand and dim dreams or premonitions of that same event on the other.”</a:t>
            </a:r>
          </a:p>
        </p:txBody>
      </p:sp>
    </p:spTree>
    <p:extLst>
      <p:ext uri="{BB962C8B-B14F-4D97-AF65-F5344CB8AC3E}">
        <p14:creationId xmlns:p14="http://schemas.microsoft.com/office/powerpoint/2010/main" val="272310850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4CA2AF49-E935-41E4-B488-577C4BECF6BC}"/>
              </a:ext>
            </a:extLst>
          </p:cNvPr>
          <p:cNvPicPr>
            <a:picLocks noChangeAspect="1"/>
          </p:cNvPicPr>
          <p:nvPr/>
        </p:nvPicPr>
        <p:blipFill rotWithShape="1">
          <a:blip r:embed="rId2">
            <a:alphaModFix amt="15000"/>
            <a:grayscl/>
          </a:blip>
          <a:srcRect t="25646" b="18104"/>
          <a:stretch/>
        </p:blipFill>
        <p:spPr>
          <a:xfrm>
            <a:off x="0" y="-19050"/>
            <a:ext cx="12192000" cy="6877050"/>
          </a:xfrm>
          <a:prstGeom prst="rect">
            <a:avLst/>
          </a:prstGeom>
        </p:spPr>
      </p:pic>
      <p:pic>
        <p:nvPicPr>
          <p:cNvPr id="15" name="Picture 14">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7" name="Picture 16">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413ECC3-E382-4AA4-9A47-8C63A2E82C60}"/>
              </a:ext>
            </a:extLst>
          </p:cNvPr>
          <p:cNvSpPr>
            <a:spLocks noGrp="1"/>
          </p:cNvSpPr>
          <p:nvPr>
            <p:ph type="title"/>
          </p:nvPr>
        </p:nvSpPr>
        <p:spPr>
          <a:xfrm>
            <a:off x="680321" y="753228"/>
            <a:ext cx="9613861" cy="1080938"/>
          </a:xfrm>
        </p:spPr>
        <p:txBody>
          <a:bodyPr>
            <a:normAutofit/>
          </a:bodyPr>
          <a:lstStyle/>
          <a:p>
            <a:pPr algn="ctr"/>
            <a:endParaRPr lang="en-US" dirty="0"/>
          </a:p>
        </p:txBody>
      </p:sp>
      <p:sp>
        <p:nvSpPr>
          <p:cNvPr id="10" name="Content Placeholder 9"/>
          <p:cNvSpPr>
            <a:spLocks noGrp="1"/>
          </p:cNvSpPr>
          <p:nvPr>
            <p:ph idx="1"/>
          </p:nvPr>
        </p:nvSpPr>
        <p:spPr>
          <a:xfrm>
            <a:off x="71562" y="1970240"/>
            <a:ext cx="12046225" cy="4773459"/>
          </a:xfrm>
        </p:spPr>
        <p:txBody>
          <a:bodyPr anchor="ctr">
            <a:normAutofit/>
          </a:bodyPr>
          <a:lstStyle/>
          <a:p>
            <a:pPr marL="0" indent="0" algn="just">
              <a:buNone/>
            </a:pPr>
            <a:endParaRPr lang="en-US" dirty="0"/>
          </a:p>
        </p:txBody>
      </p:sp>
    </p:spTree>
    <p:extLst>
      <p:ext uri="{BB962C8B-B14F-4D97-AF65-F5344CB8AC3E}">
        <p14:creationId xmlns:p14="http://schemas.microsoft.com/office/powerpoint/2010/main" val="577578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7" name="Picture 23">
            <a:extLst>
              <a:ext uri="{FF2B5EF4-FFF2-40B4-BE49-F238E27FC236}">
                <a16:creationId xmlns:a16="http://schemas.microsoft.com/office/drawing/2014/main" id="{5321D838-2C7E-4177-9DD3-DAC78324A2B2}"/>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8" name="Picture 25">
            <a:extLst>
              <a:ext uri="{FF2B5EF4-FFF2-40B4-BE49-F238E27FC236}">
                <a16:creationId xmlns:a16="http://schemas.microsoft.com/office/drawing/2014/main" id="{0146E45C-1450-4186-B501-74F221F897A8}"/>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69" name="Picture 27">
            <a:extLst>
              <a:ext uri="{FF2B5EF4-FFF2-40B4-BE49-F238E27FC236}">
                <a16:creationId xmlns:a16="http://schemas.microsoft.com/office/drawing/2014/main" id="{EEDDA48B-BC04-4915-ADA3-A1A9522EB0D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70" name="Rectangle 29">
            <a:extLst>
              <a:ext uri="{FF2B5EF4-FFF2-40B4-BE49-F238E27FC236}">
                <a16:creationId xmlns:a16="http://schemas.microsoft.com/office/drawing/2014/main" id="{78C9D07A-5A22-4E55-B18A-47CF07E5080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 name="Rectangle 31">
            <a:extLst>
              <a:ext uri="{FF2B5EF4-FFF2-40B4-BE49-F238E27FC236}">
                <a16:creationId xmlns:a16="http://schemas.microsoft.com/office/drawing/2014/main" id="{3D71E629-0739-4A59-972B-A9E9A4500E3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2" name="Picture 33">
            <a:extLst>
              <a:ext uri="{FF2B5EF4-FFF2-40B4-BE49-F238E27FC236}">
                <a16:creationId xmlns:a16="http://schemas.microsoft.com/office/drawing/2014/main" id="{2E6146F3-FE59-4250-90A5-ED1C56DCEE82}"/>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gradFill>
            <a:gsLst>
              <a:gs pos="0">
                <a:srgbClr val="F78925"/>
              </a:gs>
              <a:gs pos="50000">
                <a:srgbClr val="D54209"/>
              </a:gs>
              <a:gs pos="100000">
                <a:srgbClr val="8D0000"/>
              </a:gs>
            </a:gsLst>
            <a:lin ang="2520000" scaled="0"/>
          </a:gradFill>
        </p:spPr>
      </p:pic>
      <p:pic>
        <p:nvPicPr>
          <p:cNvPr id="73" name="Picture 35">
            <a:extLst>
              <a:ext uri="{FF2B5EF4-FFF2-40B4-BE49-F238E27FC236}">
                <a16:creationId xmlns:a16="http://schemas.microsoft.com/office/drawing/2014/main" id="{55054EA6-2D9A-49AB-B9B3-D31BC45CFFD5}"/>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noFill/>
        </p:spPr>
      </p:pic>
      <p:sp>
        <p:nvSpPr>
          <p:cNvPr id="74" name="Rectangle 37">
            <a:extLst>
              <a:ext uri="{FF2B5EF4-FFF2-40B4-BE49-F238E27FC236}">
                <a16:creationId xmlns:a16="http://schemas.microsoft.com/office/drawing/2014/main" id="{95852878-CE71-4716-B3CC-593A1D479EB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39">
            <a:extLst>
              <a:ext uri="{FF2B5EF4-FFF2-40B4-BE49-F238E27FC236}">
                <a16:creationId xmlns:a16="http://schemas.microsoft.com/office/drawing/2014/main" id="{FBCD3BFE-D72F-42FB-B53B-8DBFEEE0EB9F}"/>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2"/>
            <a:ext cx="7767872" cy="225365"/>
          </a:xfrm>
          <a:prstGeom prst="rect">
            <a:avLst/>
          </a:prstGeom>
        </p:spPr>
      </p:pic>
      <p:sp>
        <p:nvSpPr>
          <p:cNvPr id="76" name="Rectangle 41">
            <a:extLst>
              <a:ext uri="{FF2B5EF4-FFF2-40B4-BE49-F238E27FC236}">
                <a16:creationId xmlns:a16="http://schemas.microsoft.com/office/drawing/2014/main" id="{B81DEB4C-F391-4344-8333-BC053E07D7E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590078"/>
            <a:ext cx="7868173" cy="1660332"/>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43">
            <a:extLst>
              <a:ext uri="{FF2B5EF4-FFF2-40B4-BE49-F238E27FC236}">
                <a16:creationId xmlns:a16="http://schemas.microsoft.com/office/drawing/2014/main" id="{C8CE459C-B890-487F-AF36-8D9DF5A5016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3466" y="642795"/>
            <a:ext cx="3347830" cy="5575125"/>
          </a:xfrm>
          <a:prstGeom prst="rect">
            <a:avLst/>
          </a:prstGeom>
          <a:solidFill>
            <a:schemeClr val="bg1"/>
          </a:solidFill>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8FA387D2-9441-4AB7-B16A-193242338CD1}"/>
              </a:ext>
            </a:extLst>
          </p:cNvPr>
          <p:cNvPicPr>
            <a:picLocks noChangeAspect="1"/>
          </p:cNvPicPr>
          <p:nvPr/>
        </p:nvPicPr>
        <p:blipFill rotWithShape="1">
          <a:blip r:embed="rId5"/>
          <a:srcRect/>
          <a:stretch/>
        </p:blipFill>
        <p:spPr>
          <a:xfrm>
            <a:off x="8510330" y="1464125"/>
            <a:ext cx="2731172" cy="3922956"/>
          </a:xfrm>
          <a:prstGeom prst="rect">
            <a:avLst/>
          </a:prstGeom>
          <a:ln>
            <a:noFill/>
          </a:ln>
          <a:effectLst/>
        </p:spPr>
      </p:pic>
      <p:sp>
        <p:nvSpPr>
          <p:cNvPr id="2" name="Title 1">
            <a:extLst>
              <a:ext uri="{FF2B5EF4-FFF2-40B4-BE49-F238E27FC236}">
                <a16:creationId xmlns:a16="http://schemas.microsoft.com/office/drawing/2014/main" id="{5524FB8A-E026-4208-9BBB-982C1EC282C8}"/>
              </a:ext>
            </a:extLst>
          </p:cNvPr>
          <p:cNvSpPr>
            <a:spLocks noGrp="1"/>
          </p:cNvSpPr>
          <p:nvPr>
            <p:ph type="title"/>
          </p:nvPr>
        </p:nvSpPr>
        <p:spPr>
          <a:xfrm>
            <a:off x="680322" y="2733709"/>
            <a:ext cx="6752110" cy="1373070"/>
          </a:xfrm>
        </p:spPr>
        <p:txBody>
          <a:bodyPr vert="horz" lIns="91440" tIns="45720" rIns="91440" bIns="45720" rtlCol="0" anchor="ctr">
            <a:normAutofit/>
          </a:bodyPr>
          <a:lstStyle/>
          <a:p>
            <a:pPr algn="r"/>
            <a:r>
              <a:rPr lang="en-US" sz="4600" dirty="0">
                <a:solidFill>
                  <a:srgbClr val="FFFFFF"/>
                </a:solidFill>
              </a:rPr>
              <a:t>Arthur Darby Nock 	</a:t>
            </a:r>
            <a:r>
              <a:rPr lang="en-US" dirty="0">
                <a:solidFill>
                  <a:srgbClr val="FFFFFF"/>
                </a:solidFill>
              </a:rPr>
              <a:t>(1902-1963)</a:t>
            </a:r>
          </a:p>
        </p:txBody>
      </p:sp>
      <p:sp>
        <p:nvSpPr>
          <p:cNvPr id="10" name="Content Placeholder 9"/>
          <p:cNvSpPr>
            <a:spLocks noGrp="1"/>
          </p:cNvSpPr>
          <p:nvPr>
            <p:ph idx="1"/>
          </p:nvPr>
        </p:nvSpPr>
        <p:spPr>
          <a:xfrm>
            <a:off x="680322" y="4394039"/>
            <a:ext cx="6752109" cy="1117687"/>
          </a:xfrm>
        </p:spPr>
        <p:txBody>
          <a:bodyPr vert="horz" lIns="91440" tIns="45720" rIns="91440" bIns="45720" rtlCol="0">
            <a:normAutofit/>
          </a:bodyPr>
          <a:lstStyle/>
          <a:p>
            <a:pPr marL="0" indent="0" algn="r">
              <a:buNone/>
            </a:pPr>
            <a:r>
              <a:rPr lang="en-US" sz="2000" i="1">
                <a:solidFill>
                  <a:srgbClr val="FFFFFF"/>
                </a:solidFill>
              </a:rPr>
              <a:t>Conversion</a:t>
            </a:r>
            <a:r>
              <a:rPr lang="en-US" sz="2000">
                <a:solidFill>
                  <a:srgbClr val="FFFFFF"/>
                </a:solidFill>
              </a:rPr>
              <a:t> (1933)</a:t>
            </a:r>
          </a:p>
        </p:txBody>
      </p:sp>
    </p:spTree>
    <p:extLst>
      <p:ext uri="{BB962C8B-B14F-4D97-AF65-F5344CB8AC3E}">
        <p14:creationId xmlns:p14="http://schemas.microsoft.com/office/powerpoint/2010/main" val="830220753"/>
      </p:ext>
    </p:extLst>
  </p:cSld>
  <p:clrMapOvr>
    <a:overrideClrMapping bg1="lt1" tx1="dk1" bg2="lt2" tx2="dk2" accent1="accent1" accent2="accent2" accent3="accent3" accent4="accent4" accent5="accent5" accent6="accent6" hlink="hlink" folHlink="folHlink"/>
  </p:clrMapOvr>
</p:sld>
</file>

<file path=ppt/slides/slide1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A865E47-4365-4F21-B8EA-13B2C12BCB98}"/>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4" name="Rectangle 13">
              <a:extLst>
                <a:ext uri="{FF2B5EF4-FFF2-40B4-BE49-F238E27FC236}">
                  <a16:creationId xmlns:a16="http://schemas.microsoft.com/office/drawing/2014/main" id="{0CE24988-BB27-40E5-A961-9FA7ED0DB9B3}"/>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0BDE80E-ADE0-4E16-8F80-306A15F4D3FB}"/>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8" name="Content Placeholder 4">
            <a:extLst>
              <a:ext uri="{FF2B5EF4-FFF2-40B4-BE49-F238E27FC236}">
                <a16:creationId xmlns:a16="http://schemas.microsoft.com/office/drawing/2014/main" id="{E1A48F1F-2FE4-4DDC-93C9-FD3F72B8D2A8}"/>
              </a:ext>
            </a:extLst>
          </p:cNvPr>
          <p:cNvPicPr>
            <a:picLocks noChangeAspect="1"/>
          </p:cNvPicPr>
          <p:nvPr/>
        </p:nvPicPr>
        <p:blipFill rotWithShape="1">
          <a:blip r:embed="rId3"/>
          <a:srcRect t="690" r="2" b="1692"/>
          <a:stretch/>
        </p:blipFill>
        <p:spPr>
          <a:xfrm>
            <a:off x="6096000" y="10"/>
            <a:ext cx="6092823" cy="6856310"/>
          </a:xfrm>
          <a:prstGeom prst="rect">
            <a:avLst/>
          </a:prstGeom>
          <a:ln>
            <a:noFill/>
          </a:ln>
          <a:effectLst/>
        </p:spPr>
      </p:pic>
      <p:sp>
        <p:nvSpPr>
          <p:cNvPr id="17" name="Rectangle 16">
            <a:extLst>
              <a:ext uri="{FF2B5EF4-FFF2-40B4-BE49-F238E27FC236}">
                <a16:creationId xmlns:a16="http://schemas.microsoft.com/office/drawing/2014/main" id="{13BC1C09-8FD1-4619-B317-E9EED5E55DD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9" name="Picture 18">
            <a:extLst>
              <a:ext uri="{FF2B5EF4-FFF2-40B4-BE49-F238E27FC236}">
                <a16:creationId xmlns:a16="http://schemas.microsoft.com/office/drawing/2014/main" id="{D3143E80-C928-46DB-9299-0BD06348A928}"/>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2" name="Title 1">
            <a:extLst>
              <a:ext uri="{FF2B5EF4-FFF2-40B4-BE49-F238E27FC236}">
                <a16:creationId xmlns:a16="http://schemas.microsoft.com/office/drawing/2014/main" id="{A6B28028-2B41-4774-B18D-2F3DDCB44C13}"/>
              </a:ext>
            </a:extLst>
          </p:cNvPr>
          <p:cNvSpPr>
            <a:spLocks noGrp="1"/>
          </p:cNvSpPr>
          <p:nvPr>
            <p:ph type="title"/>
          </p:nvPr>
        </p:nvSpPr>
        <p:spPr>
          <a:xfrm>
            <a:off x="680321" y="753228"/>
            <a:ext cx="5041629" cy="1080938"/>
          </a:xfrm>
        </p:spPr>
        <p:txBody>
          <a:bodyPr>
            <a:normAutofit/>
          </a:bodyPr>
          <a:lstStyle/>
          <a:p>
            <a:endParaRPr lang="en-US"/>
          </a:p>
        </p:txBody>
      </p:sp>
      <p:sp>
        <p:nvSpPr>
          <p:cNvPr id="10" name="Content Placeholder 9"/>
          <p:cNvSpPr>
            <a:spLocks noGrp="1"/>
          </p:cNvSpPr>
          <p:nvPr>
            <p:ph idx="1"/>
          </p:nvPr>
        </p:nvSpPr>
        <p:spPr>
          <a:xfrm>
            <a:off x="680322" y="2336873"/>
            <a:ext cx="5041628" cy="3599316"/>
          </a:xfrm>
        </p:spPr>
        <p:txBody>
          <a:bodyPr>
            <a:normAutofit/>
          </a:bodyPr>
          <a:lstStyle/>
          <a:p>
            <a:endParaRPr lang="en-US" sz="2000"/>
          </a:p>
        </p:txBody>
      </p:sp>
    </p:spTree>
    <p:extLst>
      <p:ext uri="{BB962C8B-B14F-4D97-AF65-F5344CB8AC3E}">
        <p14:creationId xmlns:p14="http://schemas.microsoft.com/office/powerpoint/2010/main" val="934300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321D838-2C7E-4177-9DD3-DAC78324A2B2}"/>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Picture 29">
            <a:extLst>
              <a:ext uri="{FF2B5EF4-FFF2-40B4-BE49-F238E27FC236}">
                <a16:creationId xmlns:a16="http://schemas.microsoft.com/office/drawing/2014/main" id="{0146E45C-1450-4186-B501-74F221F897A8}"/>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32" name="Picture 31">
            <a:extLst>
              <a:ext uri="{FF2B5EF4-FFF2-40B4-BE49-F238E27FC236}">
                <a16:creationId xmlns:a16="http://schemas.microsoft.com/office/drawing/2014/main" id="{EEDDA48B-BC04-4915-ADA3-A1A9522EB0D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34" name="Rectangle 33">
            <a:extLst>
              <a:ext uri="{FF2B5EF4-FFF2-40B4-BE49-F238E27FC236}">
                <a16:creationId xmlns:a16="http://schemas.microsoft.com/office/drawing/2014/main" id="{78C9D07A-5A22-4E55-B18A-47CF07E5080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3D71E629-0739-4A59-972B-A9E9A4500E3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a:extLst>
              <a:ext uri="{FF2B5EF4-FFF2-40B4-BE49-F238E27FC236}">
                <a16:creationId xmlns:a16="http://schemas.microsoft.com/office/drawing/2014/main" id="{DEDF2838-61BD-4552-A6C3-E3D6763CF3F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E7876ED4-577B-4724-914E-42A0567A381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2" name="Rectangle 41">
            <a:extLst>
              <a:ext uri="{FF2B5EF4-FFF2-40B4-BE49-F238E27FC236}">
                <a16:creationId xmlns:a16="http://schemas.microsoft.com/office/drawing/2014/main" id="{5A35B073-543D-4B7C-85CE-3F6F3F51919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9176" y="0"/>
            <a:ext cx="6092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56C9C24B-A8AA-4E20-9A75-455D96E2008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688333"/>
            <a:ext cx="6400800" cy="185701"/>
          </a:xfrm>
          <a:prstGeom prst="rect">
            <a:avLst/>
          </a:prstGeom>
        </p:spPr>
      </p:pic>
      <p:sp>
        <p:nvSpPr>
          <p:cNvPr id="46" name="Rectangle 45">
            <a:extLst>
              <a:ext uri="{FF2B5EF4-FFF2-40B4-BE49-F238E27FC236}">
                <a16:creationId xmlns:a16="http://schemas.microsoft.com/office/drawing/2014/main" id="{0505B119-A4E9-4F97-9673-6F51C1C35B9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162908"/>
            <a:ext cx="6411743" cy="2532185"/>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48" name="Rectangle 47">
            <a:extLst>
              <a:ext uri="{FF2B5EF4-FFF2-40B4-BE49-F238E27FC236}">
                <a16:creationId xmlns:a16="http://schemas.microsoft.com/office/drawing/2014/main" id="{3DF5FFB9-6D81-4F3A-AF5B-6F9EC3428A0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163" y="642795"/>
            <a:ext cx="4812406" cy="5575125"/>
          </a:xfrm>
          <a:prstGeom prst="rect">
            <a:avLst/>
          </a:prstGeom>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ABE29F27-D73F-4DA0-B703-63EB4C176203}"/>
              </a:ext>
            </a:extLst>
          </p:cNvPr>
          <p:cNvPicPr>
            <a:picLocks noChangeAspect="1"/>
          </p:cNvPicPr>
          <p:nvPr/>
        </p:nvPicPr>
        <p:blipFill>
          <a:blip r:embed="rId5"/>
          <a:stretch>
            <a:fillRect/>
          </a:stretch>
        </p:blipFill>
        <p:spPr>
          <a:xfrm>
            <a:off x="7300553" y="955591"/>
            <a:ext cx="3665179" cy="4940024"/>
          </a:xfrm>
          <a:prstGeom prst="rect">
            <a:avLst/>
          </a:prstGeom>
          <a:ln>
            <a:noFill/>
          </a:ln>
          <a:effectLst/>
        </p:spPr>
      </p:pic>
      <p:sp>
        <p:nvSpPr>
          <p:cNvPr id="2" name="Title 1">
            <a:extLst>
              <a:ext uri="{FF2B5EF4-FFF2-40B4-BE49-F238E27FC236}">
                <a16:creationId xmlns:a16="http://schemas.microsoft.com/office/drawing/2014/main" id="{9F090229-A3C5-409C-B5E9-3D36C6FA15ED}"/>
              </a:ext>
            </a:extLst>
          </p:cNvPr>
          <p:cNvSpPr>
            <a:spLocks noGrp="1"/>
          </p:cNvSpPr>
          <p:nvPr>
            <p:ph type="title"/>
          </p:nvPr>
        </p:nvSpPr>
        <p:spPr>
          <a:xfrm>
            <a:off x="680322" y="2403231"/>
            <a:ext cx="5192940" cy="2133600"/>
          </a:xfrm>
        </p:spPr>
        <p:txBody>
          <a:bodyPr vert="horz" lIns="91440" tIns="45720" rIns="91440" bIns="45720" rtlCol="0" anchor="ctr">
            <a:normAutofit/>
          </a:bodyPr>
          <a:lstStyle/>
          <a:p>
            <a:pPr algn="r"/>
            <a:r>
              <a:rPr lang="en-US" sz="5400" dirty="0">
                <a:solidFill>
                  <a:srgbClr val="FFFFFF"/>
                </a:solidFill>
              </a:rPr>
              <a:t>Franz </a:t>
            </a:r>
            <a:r>
              <a:rPr lang="en-US" sz="5400" dirty="0" err="1">
                <a:solidFill>
                  <a:srgbClr val="FFFFFF"/>
                </a:solidFill>
              </a:rPr>
              <a:t>Cumont</a:t>
            </a:r>
            <a:r>
              <a:rPr lang="en-US" sz="5400" dirty="0">
                <a:solidFill>
                  <a:srgbClr val="FFFFFF"/>
                </a:solidFill>
              </a:rPr>
              <a:t> </a:t>
            </a:r>
            <a:r>
              <a:rPr lang="en-US" dirty="0">
                <a:solidFill>
                  <a:srgbClr val="FFFFFF"/>
                </a:solidFill>
              </a:rPr>
              <a:t>(1868-1947)</a:t>
            </a:r>
          </a:p>
        </p:txBody>
      </p:sp>
      <p:sp>
        <p:nvSpPr>
          <p:cNvPr id="10" name="Content Placeholder 9"/>
          <p:cNvSpPr>
            <a:spLocks noGrp="1"/>
          </p:cNvSpPr>
          <p:nvPr>
            <p:ph idx="1"/>
          </p:nvPr>
        </p:nvSpPr>
        <p:spPr>
          <a:xfrm>
            <a:off x="680323" y="4831173"/>
            <a:ext cx="5192940" cy="1117687"/>
          </a:xfrm>
        </p:spPr>
        <p:txBody>
          <a:bodyPr vert="horz" lIns="91440" tIns="45720" rIns="91440" bIns="45720" rtlCol="0">
            <a:normAutofit/>
          </a:bodyPr>
          <a:lstStyle/>
          <a:p>
            <a:pPr marL="0" indent="0" algn="r">
              <a:buNone/>
            </a:pPr>
            <a:r>
              <a:rPr lang="en-US" sz="2000" i="1" dirty="0">
                <a:solidFill>
                  <a:srgbClr val="FFFFFF"/>
                </a:solidFill>
              </a:rPr>
              <a:t>The Mysteries of Mithra </a:t>
            </a:r>
            <a:r>
              <a:rPr lang="en-US" sz="2000" dirty="0">
                <a:solidFill>
                  <a:srgbClr val="FFFFFF"/>
                </a:solidFill>
              </a:rPr>
              <a:t>(1894)</a:t>
            </a:r>
            <a:endParaRPr lang="en-US" sz="2000" i="1" dirty="0">
              <a:solidFill>
                <a:srgbClr val="FFFFFF"/>
              </a:solidFill>
            </a:endParaRPr>
          </a:p>
        </p:txBody>
      </p:sp>
    </p:spTree>
    <p:extLst>
      <p:ext uri="{BB962C8B-B14F-4D97-AF65-F5344CB8AC3E}">
        <p14:creationId xmlns:p14="http://schemas.microsoft.com/office/powerpoint/2010/main" val="2790997198"/>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8">
            <a:extLst>
              <a:ext uri="{FF2B5EF4-FFF2-40B4-BE49-F238E27FC236}">
                <a16:creationId xmlns:a16="http://schemas.microsoft.com/office/drawing/2014/main" id="{C1BFF84C-7F03-4749-A882-F51079E0142A}"/>
              </a:ext>
            </a:extLst>
          </p:cNvPr>
          <p:cNvPicPr>
            <a:picLocks noChangeAspect="1"/>
          </p:cNvPicPr>
          <p:nvPr/>
        </p:nvPicPr>
        <p:blipFill rotWithShape="1">
          <a:blip r:embed="rId2">
            <a:alphaModFix amt="15000"/>
            <a:grayscl/>
          </a:blip>
          <a:srcRect l="45954" t="7471" r="31428"/>
          <a:stretch/>
        </p:blipFill>
        <p:spPr>
          <a:xfrm>
            <a:off x="-1" y="0"/>
            <a:ext cx="12188824" cy="6858000"/>
          </a:xfrm>
          <a:prstGeom prst="rect">
            <a:avLst/>
          </a:prstGeom>
        </p:spPr>
      </p:pic>
      <p:sp>
        <p:nvSpPr>
          <p:cNvPr id="2" name="Title 1">
            <a:extLst>
              <a:ext uri="{FF2B5EF4-FFF2-40B4-BE49-F238E27FC236}">
                <a16:creationId xmlns:a16="http://schemas.microsoft.com/office/drawing/2014/main" id="{373895E1-34F1-44FE-B31C-850C2F461F92}"/>
              </a:ext>
            </a:extLst>
          </p:cNvPr>
          <p:cNvSpPr>
            <a:spLocks noGrp="1"/>
          </p:cNvSpPr>
          <p:nvPr>
            <p:ph type="title"/>
          </p:nvPr>
        </p:nvSpPr>
        <p:spPr>
          <a:xfrm>
            <a:off x="680321" y="753228"/>
            <a:ext cx="9613861" cy="1080938"/>
          </a:xfrm>
        </p:spPr>
        <p:txBody>
          <a:bodyPr>
            <a:normAutofit/>
          </a:bodyPr>
          <a:lstStyle/>
          <a:p>
            <a:r>
              <a:rPr lang="en-US" dirty="0"/>
              <a:t>				 Mithras</a:t>
            </a:r>
          </a:p>
        </p:txBody>
      </p:sp>
      <p:pic>
        <p:nvPicPr>
          <p:cNvPr id="7" name="Content Placeholder 6">
            <a:extLst>
              <a:ext uri="{FF2B5EF4-FFF2-40B4-BE49-F238E27FC236}">
                <a16:creationId xmlns:a16="http://schemas.microsoft.com/office/drawing/2014/main" id="{B80EA86B-67BD-44AF-BF5D-2A303222664A}"/>
              </a:ext>
            </a:extLst>
          </p:cNvPr>
          <p:cNvPicPr>
            <a:picLocks noGrp="1" noChangeAspect="1"/>
          </p:cNvPicPr>
          <p:nvPr>
            <p:ph idx="1"/>
          </p:nvPr>
        </p:nvPicPr>
        <p:blipFill>
          <a:blip r:embed="rId3"/>
          <a:stretch>
            <a:fillRect/>
          </a:stretch>
        </p:blipFill>
        <p:spPr>
          <a:xfrm>
            <a:off x="1754187" y="1834166"/>
            <a:ext cx="7094538" cy="4919059"/>
          </a:xfrm>
        </p:spPr>
      </p:pic>
    </p:spTree>
    <p:extLst>
      <p:ext uri="{BB962C8B-B14F-4D97-AF65-F5344CB8AC3E}">
        <p14:creationId xmlns:p14="http://schemas.microsoft.com/office/powerpoint/2010/main" val="956553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B988D63-FA8B-436C-902E-E5005BC0492F}"/>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4" name="Rectangle 13">
              <a:extLst>
                <a:ext uri="{FF2B5EF4-FFF2-40B4-BE49-F238E27FC236}">
                  <a16:creationId xmlns:a16="http://schemas.microsoft.com/office/drawing/2014/main" id="{2FD177FB-983E-4035-8B7A-655342A7E190}"/>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596D9C3-C0FC-4500-A696-55B9F77BB7A9}"/>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8" name="Content Placeholder 4">
            <a:extLst>
              <a:ext uri="{FF2B5EF4-FFF2-40B4-BE49-F238E27FC236}">
                <a16:creationId xmlns:a16="http://schemas.microsoft.com/office/drawing/2014/main" id="{D969BD7E-08A5-438B-B3E0-208160DD6E4F}"/>
              </a:ext>
            </a:extLst>
          </p:cNvPr>
          <p:cNvPicPr>
            <a:picLocks noChangeAspect="1"/>
          </p:cNvPicPr>
          <p:nvPr/>
        </p:nvPicPr>
        <p:blipFill rotWithShape="1">
          <a:blip r:embed="rId3"/>
          <a:srcRect r="458" b="1"/>
          <a:stretch/>
        </p:blipFill>
        <p:spPr>
          <a:xfrm>
            <a:off x="7547810" y="10"/>
            <a:ext cx="4641013" cy="6856310"/>
          </a:xfrm>
          <a:prstGeom prst="rect">
            <a:avLst/>
          </a:prstGeom>
          <a:ln>
            <a:noFill/>
          </a:ln>
          <a:effectLst/>
        </p:spPr>
      </p:pic>
      <p:sp>
        <p:nvSpPr>
          <p:cNvPr id="17" name="Rectangle 16">
            <a:extLst>
              <a:ext uri="{FF2B5EF4-FFF2-40B4-BE49-F238E27FC236}">
                <a16:creationId xmlns:a16="http://schemas.microsoft.com/office/drawing/2014/main" id="{C493E730-2044-49B5-A022-B8D6F359343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9" name="Picture 18">
            <a:extLst>
              <a:ext uri="{FF2B5EF4-FFF2-40B4-BE49-F238E27FC236}">
                <a16:creationId xmlns:a16="http://schemas.microsoft.com/office/drawing/2014/main" id="{78976801-4346-4636-BA62-265C81DFE7C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2" name="Title 1">
            <a:extLst>
              <a:ext uri="{FF2B5EF4-FFF2-40B4-BE49-F238E27FC236}">
                <a16:creationId xmlns:a16="http://schemas.microsoft.com/office/drawing/2014/main" id="{3933A343-06E0-43C0-AFB0-09BD1E02B766}"/>
              </a:ext>
            </a:extLst>
          </p:cNvPr>
          <p:cNvSpPr>
            <a:spLocks noGrp="1"/>
          </p:cNvSpPr>
          <p:nvPr>
            <p:ph type="title"/>
          </p:nvPr>
        </p:nvSpPr>
        <p:spPr>
          <a:xfrm>
            <a:off x="680321" y="753228"/>
            <a:ext cx="7087552" cy="1080938"/>
          </a:xfrm>
        </p:spPr>
        <p:txBody>
          <a:bodyPr>
            <a:normAutofit/>
          </a:bodyPr>
          <a:lstStyle/>
          <a:p>
            <a:r>
              <a:rPr lang="en-US" i="1" dirty="0"/>
              <a:t>Temenos</a:t>
            </a:r>
            <a:r>
              <a:rPr lang="en-US" dirty="0"/>
              <a:t> </a:t>
            </a:r>
          </a:p>
        </p:txBody>
      </p:sp>
      <p:sp>
        <p:nvSpPr>
          <p:cNvPr id="10" name="Content Placeholder 9"/>
          <p:cNvSpPr>
            <a:spLocks noGrp="1"/>
          </p:cNvSpPr>
          <p:nvPr>
            <p:ph idx="1"/>
          </p:nvPr>
        </p:nvSpPr>
        <p:spPr>
          <a:xfrm>
            <a:off x="680321" y="2336873"/>
            <a:ext cx="6423211" cy="3599316"/>
          </a:xfrm>
        </p:spPr>
        <p:txBody>
          <a:bodyPr>
            <a:normAutofit/>
          </a:bodyPr>
          <a:lstStyle/>
          <a:p>
            <a:endParaRPr lang="en-US" sz="2000"/>
          </a:p>
        </p:txBody>
      </p:sp>
    </p:spTree>
    <p:extLst>
      <p:ext uri="{BB962C8B-B14F-4D97-AF65-F5344CB8AC3E}">
        <p14:creationId xmlns:p14="http://schemas.microsoft.com/office/powerpoint/2010/main" val="1352887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21" name="Group 12">
            <a:extLst>
              <a:ext uri="{FF2B5EF4-FFF2-40B4-BE49-F238E27FC236}">
                <a16:creationId xmlns:a16="http://schemas.microsoft.com/office/drawing/2014/main" id="{905A9BAA-B344-45D2-838C-73856C4B15D4}"/>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4" name="Rectangle 13">
              <a:extLst>
                <a:ext uri="{FF2B5EF4-FFF2-40B4-BE49-F238E27FC236}">
                  <a16:creationId xmlns:a16="http://schemas.microsoft.com/office/drawing/2014/main" id="{390434AA-4632-440E-9AE7-411396A779CA}"/>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462FD1E-E713-4FD4-8746-671C946723BD}"/>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22" name="Content Placeholder 4">
            <a:extLst>
              <a:ext uri="{FF2B5EF4-FFF2-40B4-BE49-F238E27FC236}">
                <a16:creationId xmlns:a16="http://schemas.microsoft.com/office/drawing/2014/main" id="{298060A8-7B89-464B-A28A-BD903A571D36}"/>
              </a:ext>
            </a:extLst>
          </p:cNvPr>
          <p:cNvPicPr>
            <a:picLocks noChangeAspect="1"/>
          </p:cNvPicPr>
          <p:nvPr/>
        </p:nvPicPr>
        <p:blipFill rotWithShape="1">
          <a:blip r:embed="rId3"/>
          <a:srcRect t="1613" r="-1" b="38246"/>
          <a:stretch/>
        </p:blipFill>
        <p:spPr>
          <a:xfrm>
            <a:off x="4636008" y="10"/>
            <a:ext cx="7552815" cy="6856310"/>
          </a:xfrm>
          <a:prstGeom prst="rect">
            <a:avLst/>
          </a:prstGeom>
          <a:ln>
            <a:noFill/>
          </a:ln>
          <a:effectLst/>
        </p:spPr>
      </p:pic>
      <p:sp>
        <p:nvSpPr>
          <p:cNvPr id="23" name="Rectangle 16">
            <a:extLst>
              <a:ext uri="{FF2B5EF4-FFF2-40B4-BE49-F238E27FC236}">
                <a16:creationId xmlns:a16="http://schemas.microsoft.com/office/drawing/2014/main" id="{78A4CDE5-C7BC-41E1-8A4A-79E024CC09F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4" name="Picture 18">
            <a:extLst>
              <a:ext uri="{FF2B5EF4-FFF2-40B4-BE49-F238E27FC236}">
                <a16:creationId xmlns:a16="http://schemas.microsoft.com/office/drawing/2014/main" id="{025C7952-5703-489E-8DBD-F2EFAC8EEB05}"/>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2" name="Title 1">
            <a:extLst>
              <a:ext uri="{FF2B5EF4-FFF2-40B4-BE49-F238E27FC236}">
                <a16:creationId xmlns:a16="http://schemas.microsoft.com/office/drawing/2014/main" id="{28268D3E-8063-4014-B8DC-2704A8FBC319}"/>
              </a:ext>
            </a:extLst>
          </p:cNvPr>
          <p:cNvSpPr>
            <a:spLocks noGrp="1"/>
          </p:cNvSpPr>
          <p:nvPr>
            <p:ph type="title"/>
          </p:nvPr>
        </p:nvSpPr>
        <p:spPr>
          <a:xfrm>
            <a:off x="680322" y="753228"/>
            <a:ext cx="3679028" cy="1080938"/>
          </a:xfrm>
        </p:spPr>
        <p:txBody>
          <a:bodyPr>
            <a:normAutofit/>
          </a:bodyPr>
          <a:lstStyle/>
          <a:p>
            <a:r>
              <a:rPr lang="en-US" sz="2700" dirty="0" err="1"/>
              <a:t>Aezanis</a:t>
            </a:r>
            <a:r>
              <a:rPr lang="en-US" sz="2700" dirty="0"/>
              <a:t>, Asia Minor </a:t>
            </a:r>
            <a:r>
              <a:rPr lang="en-US" sz="2000" dirty="0"/>
              <a:t>(</a:t>
            </a:r>
            <a:r>
              <a:rPr lang="en-US" sz="2000" dirty="0" err="1"/>
              <a:t>Çavdarhisar</a:t>
            </a:r>
            <a:r>
              <a:rPr lang="en-US" sz="2000" dirty="0"/>
              <a:t>, Turkey) </a:t>
            </a:r>
          </a:p>
        </p:txBody>
      </p:sp>
      <p:sp>
        <p:nvSpPr>
          <p:cNvPr id="25" name="Content Placeholder 9"/>
          <p:cNvSpPr>
            <a:spLocks noGrp="1"/>
          </p:cNvSpPr>
          <p:nvPr>
            <p:ph idx="1"/>
          </p:nvPr>
        </p:nvSpPr>
        <p:spPr>
          <a:xfrm>
            <a:off x="680322" y="2336873"/>
            <a:ext cx="3581635" cy="3599316"/>
          </a:xfrm>
        </p:spPr>
        <p:txBody>
          <a:bodyPr>
            <a:normAutofit/>
          </a:bodyPr>
          <a:lstStyle/>
          <a:p>
            <a:endParaRPr lang="en-US" sz="1600"/>
          </a:p>
        </p:txBody>
      </p:sp>
    </p:spTree>
    <p:extLst>
      <p:ext uri="{BB962C8B-B14F-4D97-AF65-F5344CB8AC3E}">
        <p14:creationId xmlns:p14="http://schemas.microsoft.com/office/powerpoint/2010/main" val="3217783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7FD31-0EB3-4F4A-A51D-C8CFFAB9752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BF9ED7A-448B-48FF-AF78-96F616398111}"/>
              </a:ext>
            </a:extLst>
          </p:cNvPr>
          <p:cNvPicPr>
            <a:picLocks noGrp="1" noChangeAspect="1"/>
          </p:cNvPicPr>
          <p:nvPr>
            <p:ph idx="1"/>
          </p:nvPr>
        </p:nvPicPr>
        <p:blipFill>
          <a:blip r:embed="rId2"/>
          <a:stretch>
            <a:fillRect/>
          </a:stretch>
        </p:blipFill>
        <p:spPr>
          <a:xfrm>
            <a:off x="0" y="-2240"/>
            <a:ext cx="12191999" cy="6860240"/>
          </a:xfrm>
        </p:spPr>
      </p:pic>
    </p:spTree>
    <p:extLst>
      <p:ext uri="{BB962C8B-B14F-4D97-AF65-F5344CB8AC3E}">
        <p14:creationId xmlns:p14="http://schemas.microsoft.com/office/powerpoint/2010/main" val="913533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6">
            <a:extLst>
              <a:ext uri="{FF2B5EF4-FFF2-40B4-BE49-F238E27FC236}">
                <a16:creationId xmlns:a16="http://schemas.microsoft.com/office/drawing/2014/main" id="{6B9A9FA0-C7F6-41F0-A999-43810FB42387}"/>
              </a:ext>
            </a:extLst>
          </p:cNvPr>
          <p:cNvPicPr>
            <a:picLocks noChangeAspect="1"/>
          </p:cNvPicPr>
          <p:nvPr/>
        </p:nvPicPr>
        <p:blipFill rotWithShape="1">
          <a:blip r:embed="rId2">
            <a:alphaModFix amt="15000"/>
            <a:grayscl/>
          </a:blip>
          <a:srcRect t="20775"/>
          <a:stretch/>
        </p:blipFill>
        <p:spPr>
          <a:xfrm>
            <a:off x="-2" y="1"/>
            <a:ext cx="12188823" cy="6857999"/>
          </a:xfrm>
          <a:prstGeom prst="rect">
            <a:avLst/>
          </a:prstGeom>
        </p:spPr>
      </p:pic>
      <p:pic>
        <p:nvPicPr>
          <p:cNvPr id="17" name="Picture 16">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9" name="Picture 18">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1" name="Rectangle 20">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4B7FD31-0EB3-4F4A-A51D-C8CFFAB9752B}"/>
              </a:ext>
            </a:extLst>
          </p:cNvPr>
          <p:cNvSpPr>
            <a:spLocks noGrp="1"/>
          </p:cNvSpPr>
          <p:nvPr>
            <p:ph type="title"/>
          </p:nvPr>
        </p:nvSpPr>
        <p:spPr>
          <a:xfrm>
            <a:off x="680321" y="753228"/>
            <a:ext cx="9613861" cy="1080938"/>
          </a:xfrm>
        </p:spPr>
        <p:txBody>
          <a:bodyPr>
            <a:normAutofit/>
          </a:bodyPr>
          <a:lstStyle/>
          <a:p>
            <a:pPr algn="ctr"/>
            <a:r>
              <a:rPr lang="en-US" dirty="0" err="1"/>
              <a:t>Thamagaudi</a:t>
            </a:r>
            <a:r>
              <a:rPr lang="en-US" dirty="0"/>
              <a:t> (Timgad, Algeria)</a:t>
            </a:r>
          </a:p>
        </p:txBody>
      </p:sp>
      <p:pic>
        <p:nvPicPr>
          <p:cNvPr id="8" name="Content Placeholder 7">
            <a:extLst>
              <a:ext uri="{FF2B5EF4-FFF2-40B4-BE49-F238E27FC236}">
                <a16:creationId xmlns:a16="http://schemas.microsoft.com/office/drawing/2014/main" id="{D32C41E7-72FD-4923-B174-825A42C51F65}"/>
              </a:ext>
            </a:extLst>
          </p:cNvPr>
          <p:cNvPicPr>
            <a:picLocks noGrp="1" noChangeAspect="1"/>
          </p:cNvPicPr>
          <p:nvPr>
            <p:ph idx="1"/>
          </p:nvPr>
        </p:nvPicPr>
        <p:blipFill>
          <a:blip r:embed="rId5"/>
          <a:stretch>
            <a:fillRect/>
          </a:stretch>
        </p:blipFill>
        <p:spPr>
          <a:xfrm>
            <a:off x="711085" y="1724024"/>
            <a:ext cx="9726728" cy="5133975"/>
          </a:xfrm>
        </p:spPr>
      </p:pic>
    </p:spTree>
    <p:extLst>
      <p:ext uri="{BB962C8B-B14F-4D97-AF65-F5344CB8AC3E}">
        <p14:creationId xmlns:p14="http://schemas.microsoft.com/office/powerpoint/2010/main" val="1506172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05A9BAA-B344-45D2-838C-73856C4B15D4}"/>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4" name="Rectangle 13">
              <a:extLst>
                <a:ext uri="{FF2B5EF4-FFF2-40B4-BE49-F238E27FC236}">
                  <a16:creationId xmlns:a16="http://schemas.microsoft.com/office/drawing/2014/main" id="{390434AA-4632-440E-9AE7-411396A779CA}"/>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462FD1E-E713-4FD4-8746-671C946723BD}"/>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8" name="Content Placeholder 4">
            <a:extLst>
              <a:ext uri="{FF2B5EF4-FFF2-40B4-BE49-F238E27FC236}">
                <a16:creationId xmlns:a16="http://schemas.microsoft.com/office/drawing/2014/main" id="{7D874418-58A8-4F3F-AF0C-5ED930C2478E}"/>
              </a:ext>
            </a:extLst>
          </p:cNvPr>
          <p:cNvPicPr>
            <a:picLocks noChangeAspect="1"/>
          </p:cNvPicPr>
          <p:nvPr/>
        </p:nvPicPr>
        <p:blipFill rotWithShape="1">
          <a:blip r:embed="rId3"/>
          <a:srcRect l="9945" r="-1" b="-1"/>
          <a:stretch/>
        </p:blipFill>
        <p:spPr>
          <a:xfrm>
            <a:off x="4636008" y="10"/>
            <a:ext cx="7552815" cy="6856310"/>
          </a:xfrm>
          <a:prstGeom prst="rect">
            <a:avLst/>
          </a:prstGeom>
          <a:ln>
            <a:noFill/>
          </a:ln>
          <a:effectLst/>
        </p:spPr>
      </p:pic>
      <p:sp>
        <p:nvSpPr>
          <p:cNvPr id="17" name="Rectangle 16">
            <a:extLst>
              <a:ext uri="{FF2B5EF4-FFF2-40B4-BE49-F238E27FC236}">
                <a16:creationId xmlns:a16="http://schemas.microsoft.com/office/drawing/2014/main" id="{78A4CDE5-C7BC-41E1-8A4A-79E024CC09F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9" name="Picture 18">
            <a:extLst>
              <a:ext uri="{FF2B5EF4-FFF2-40B4-BE49-F238E27FC236}">
                <a16:creationId xmlns:a16="http://schemas.microsoft.com/office/drawing/2014/main" id="{025C7952-5703-489E-8DBD-F2EFAC8EEB05}"/>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2" name="Title 1">
            <a:extLst>
              <a:ext uri="{FF2B5EF4-FFF2-40B4-BE49-F238E27FC236}">
                <a16:creationId xmlns:a16="http://schemas.microsoft.com/office/drawing/2014/main" id="{1CFE92BD-734A-48E4-B867-A3DB17F33572}"/>
              </a:ext>
            </a:extLst>
          </p:cNvPr>
          <p:cNvSpPr>
            <a:spLocks noGrp="1"/>
          </p:cNvSpPr>
          <p:nvPr>
            <p:ph type="title"/>
          </p:nvPr>
        </p:nvSpPr>
        <p:spPr>
          <a:xfrm>
            <a:off x="680322" y="753228"/>
            <a:ext cx="3679028" cy="1080938"/>
          </a:xfrm>
        </p:spPr>
        <p:txBody>
          <a:bodyPr>
            <a:normAutofit/>
          </a:bodyPr>
          <a:lstStyle/>
          <a:p>
            <a:r>
              <a:rPr lang="en-US" sz="2700"/>
              <a:t>Emperor Constantine (272-337 AD)</a:t>
            </a:r>
          </a:p>
        </p:txBody>
      </p:sp>
      <p:sp>
        <p:nvSpPr>
          <p:cNvPr id="10" name="Content Placeholder 9"/>
          <p:cNvSpPr>
            <a:spLocks noGrp="1"/>
          </p:cNvSpPr>
          <p:nvPr>
            <p:ph idx="1"/>
          </p:nvPr>
        </p:nvSpPr>
        <p:spPr>
          <a:xfrm>
            <a:off x="680322" y="2336873"/>
            <a:ext cx="3581635" cy="3599316"/>
          </a:xfrm>
        </p:spPr>
        <p:txBody>
          <a:bodyPr>
            <a:normAutofit/>
          </a:bodyPr>
          <a:lstStyle/>
          <a:p>
            <a:endParaRPr lang="en-US" sz="1600"/>
          </a:p>
        </p:txBody>
      </p:sp>
    </p:spTree>
    <p:extLst>
      <p:ext uri="{BB962C8B-B14F-4D97-AF65-F5344CB8AC3E}">
        <p14:creationId xmlns:p14="http://schemas.microsoft.com/office/powerpoint/2010/main" val="1027173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6">
            <a:extLst>
              <a:ext uri="{FF2B5EF4-FFF2-40B4-BE49-F238E27FC236}">
                <a16:creationId xmlns:a16="http://schemas.microsoft.com/office/drawing/2014/main" id="{6B9A9FA0-C7F6-41F0-A999-43810FB42387}"/>
              </a:ext>
            </a:extLst>
          </p:cNvPr>
          <p:cNvPicPr>
            <a:picLocks noChangeAspect="1"/>
          </p:cNvPicPr>
          <p:nvPr/>
        </p:nvPicPr>
        <p:blipFill rotWithShape="1">
          <a:blip r:embed="rId2">
            <a:alphaModFix amt="15000"/>
            <a:grayscl/>
          </a:blip>
          <a:srcRect t="20775"/>
          <a:stretch/>
        </p:blipFill>
        <p:spPr>
          <a:xfrm>
            <a:off x="-1" y="-1"/>
            <a:ext cx="12188824" cy="6858001"/>
          </a:xfrm>
          <a:prstGeom prst="rect">
            <a:avLst/>
          </a:prstGeom>
        </p:spPr>
      </p:pic>
      <p:pic>
        <p:nvPicPr>
          <p:cNvPr id="17" name="Picture 16">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9" name="Picture 18">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1" name="Rectangle 20">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4B7FD31-0EB3-4F4A-A51D-C8CFFAB9752B}"/>
              </a:ext>
            </a:extLst>
          </p:cNvPr>
          <p:cNvSpPr>
            <a:spLocks noGrp="1"/>
          </p:cNvSpPr>
          <p:nvPr>
            <p:ph type="title"/>
          </p:nvPr>
        </p:nvSpPr>
        <p:spPr>
          <a:xfrm>
            <a:off x="680321" y="753228"/>
            <a:ext cx="9613861" cy="1080938"/>
          </a:xfrm>
        </p:spPr>
        <p:txBody>
          <a:bodyPr>
            <a:normAutofit/>
          </a:bodyPr>
          <a:lstStyle/>
          <a:p>
            <a:pPr algn="ctr"/>
            <a:r>
              <a:rPr lang="en-US" dirty="0" err="1"/>
              <a:t>Tipasa</a:t>
            </a:r>
            <a:r>
              <a:rPr lang="en-US" dirty="0"/>
              <a:t>, Algeria</a:t>
            </a:r>
          </a:p>
        </p:txBody>
      </p:sp>
      <p:pic>
        <p:nvPicPr>
          <p:cNvPr id="4" name="Content Placeholder 3">
            <a:extLst>
              <a:ext uri="{FF2B5EF4-FFF2-40B4-BE49-F238E27FC236}">
                <a16:creationId xmlns:a16="http://schemas.microsoft.com/office/drawing/2014/main" id="{6B805D07-9ACF-4CEC-954B-A799D0BFC4DC}"/>
              </a:ext>
            </a:extLst>
          </p:cNvPr>
          <p:cNvPicPr>
            <a:picLocks noGrp="1" noChangeAspect="1"/>
          </p:cNvPicPr>
          <p:nvPr>
            <p:ph idx="1"/>
          </p:nvPr>
        </p:nvPicPr>
        <p:blipFill>
          <a:blip r:embed="rId5"/>
          <a:stretch>
            <a:fillRect/>
          </a:stretch>
        </p:blipFill>
        <p:spPr>
          <a:xfrm>
            <a:off x="1241152" y="1690539"/>
            <a:ext cx="9196660" cy="5167461"/>
          </a:xfrm>
        </p:spPr>
      </p:pic>
    </p:spTree>
    <p:extLst>
      <p:ext uri="{BB962C8B-B14F-4D97-AF65-F5344CB8AC3E}">
        <p14:creationId xmlns:p14="http://schemas.microsoft.com/office/powerpoint/2010/main" val="480894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6">
            <a:extLst>
              <a:ext uri="{FF2B5EF4-FFF2-40B4-BE49-F238E27FC236}">
                <a16:creationId xmlns:a16="http://schemas.microsoft.com/office/drawing/2014/main" id="{6B9A9FA0-C7F6-41F0-A999-43810FB42387}"/>
              </a:ext>
            </a:extLst>
          </p:cNvPr>
          <p:cNvPicPr>
            <a:picLocks noChangeAspect="1"/>
          </p:cNvPicPr>
          <p:nvPr/>
        </p:nvPicPr>
        <p:blipFill rotWithShape="1">
          <a:blip r:embed="rId2">
            <a:alphaModFix amt="15000"/>
            <a:grayscl/>
          </a:blip>
          <a:srcRect t="20775"/>
          <a:stretch/>
        </p:blipFill>
        <p:spPr>
          <a:xfrm>
            <a:off x="-1" y="43467"/>
            <a:ext cx="12188824" cy="6771067"/>
          </a:xfrm>
          <a:prstGeom prst="rect">
            <a:avLst/>
          </a:prstGeom>
        </p:spPr>
      </p:pic>
      <p:pic>
        <p:nvPicPr>
          <p:cNvPr id="17" name="Picture 16">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9" name="Picture 18">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1" name="Rectangle 20">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4B7FD31-0EB3-4F4A-A51D-C8CFFAB9752B}"/>
              </a:ext>
            </a:extLst>
          </p:cNvPr>
          <p:cNvSpPr>
            <a:spLocks noGrp="1"/>
          </p:cNvSpPr>
          <p:nvPr>
            <p:ph type="title"/>
          </p:nvPr>
        </p:nvSpPr>
        <p:spPr>
          <a:xfrm>
            <a:off x="680321" y="753228"/>
            <a:ext cx="9613861" cy="1080938"/>
          </a:xfrm>
        </p:spPr>
        <p:txBody>
          <a:bodyPr>
            <a:normAutofit/>
          </a:bodyPr>
          <a:lstStyle/>
          <a:p>
            <a:endParaRPr lang="en-US" dirty="0"/>
          </a:p>
        </p:txBody>
      </p:sp>
      <p:pic>
        <p:nvPicPr>
          <p:cNvPr id="7" name="Content Placeholder 6">
            <a:extLst>
              <a:ext uri="{FF2B5EF4-FFF2-40B4-BE49-F238E27FC236}">
                <a16:creationId xmlns:a16="http://schemas.microsoft.com/office/drawing/2014/main" id="{ADFC0B14-B0C4-4511-9580-3141EC1CBDCA}"/>
              </a:ext>
            </a:extLst>
          </p:cNvPr>
          <p:cNvPicPr>
            <a:picLocks noGrp="1" noChangeAspect="1"/>
          </p:cNvPicPr>
          <p:nvPr>
            <p:ph idx="1"/>
          </p:nvPr>
        </p:nvPicPr>
        <p:blipFill>
          <a:blip r:embed="rId5"/>
          <a:stretch>
            <a:fillRect/>
          </a:stretch>
        </p:blipFill>
        <p:spPr>
          <a:xfrm>
            <a:off x="-1" y="0"/>
            <a:ext cx="12192002" cy="6814533"/>
          </a:xfrm>
        </p:spPr>
      </p:pic>
    </p:spTree>
    <p:extLst>
      <p:ext uri="{BB962C8B-B14F-4D97-AF65-F5344CB8AC3E}">
        <p14:creationId xmlns:p14="http://schemas.microsoft.com/office/powerpoint/2010/main" val="6977395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6">
            <a:extLst>
              <a:ext uri="{FF2B5EF4-FFF2-40B4-BE49-F238E27FC236}">
                <a16:creationId xmlns:a16="http://schemas.microsoft.com/office/drawing/2014/main" id="{6B9A9FA0-C7F6-41F0-A999-43810FB42387}"/>
              </a:ext>
            </a:extLst>
          </p:cNvPr>
          <p:cNvPicPr>
            <a:picLocks noChangeAspect="1"/>
          </p:cNvPicPr>
          <p:nvPr/>
        </p:nvPicPr>
        <p:blipFill rotWithShape="1">
          <a:blip r:embed="rId2">
            <a:alphaModFix amt="15000"/>
            <a:grayscl/>
          </a:blip>
          <a:srcRect t="20775"/>
          <a:stretch/>
        </p:blipFill>
        <p:spPr>
          <a:xfrm>
            <a:off x="-1" y="1"/>
            <a:ext cx="12188824" cy="6857999"/>
          </a:xfrm>
          <a:prstGeom prst="rect">
            <a:avLst/>
          </a:prstGeom>
        </p:spPr>
      </p:pic>
      <p:pic>
        <p:nvPicPr>
          <p:cNvPr id="17" name="Picture 16">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9" name="Picture 18">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1" name="Rectangle 20">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4B7FD31-0EB3-4F4A-A51D-C8CFFAB9752B}"/>
              </a:ext>
            </a:extLst>
          </p:cNvPr>
          <p:cNvSpPr>
            <a:spLocks noGrp="1"/>
          </p:cNvSpPr>
          <p:nvPr>
            <p:ph type="title"/>
          </p:nvPr>
        </p:nvSpPr>
        <p:spPr>
          <a:xfrm>
            <a:off x="680321" y="753228"/>
            <a:ext cx="9613861" cy="1080938"/>
          </a:xfrm>
        </p:spPr>
        <p:txBody>
          <a:bodyPr>
            <a:normAutofit/>
          </a:bodyPr>
          <a:lstStyle/>
          <a:p>
            <a:pPr algn="ctr"/>
            <a:r>
              <a:rPr lang="en-US" dirty="0"/>
              <a:t>Baalbek (Heliopolis) Lebanon</a:t>
            </a:r>
          </a:p>
        </p:txBody>
      </p:sp>
      <p:pic>
        <p:nvPicPr>
          <p:cNvPr id="4" name="Content Placeholder 3">
            <a:extLst>
              <a:ext uri="{FF2B5EF4-FFF2-40B4-BE49-F238E27FC236}">
                <a16:creationId xmlns:a16="http://schemas.microsoft.com/office/drawing/2014/main" id="{C288AE7D-CC37-4980-8695-8633010959BA}"/>
              </a:ext>
            </a:extLst>
          </p:cNvPr>
          <p:cNvPicPr>
            <a:picLocks noGrp="1" noChangeAspect="1"/>
          </p:cNvPicPr>
          <p:nvPr>
            <p:ph idx="1"/>
          </p:nvPr>
        </p:nvPicPr>
        <p:blipFill>
          <a:blip r:embed="rId5"/>
          <a:stretch>
            <a:fillRect/>
          </a:stretch>
        </p:blipFill>
        <p:spPr>
          <a:xfrm>
            <a:off x="975106" y="1609725"/>
            <a:ext cx="9610719" cy="5248275"/>
          </a:xfrm>
        </p:spPr>
      </p:pic>
    </p:spTree>
    <p:extLst>
      <p:ext uri="{BB962C8B-B14F-4D97-AF65-F5344CB8AC3E}">
        <p14:creationId xmlns:p14="http://schemas.microsoft.com/office/powerpoint/2010/main" val="34366561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6">
            <a:extLst>
              <a:ext uri="{FF2B5EF4-FFF2-40B4-BE49-F238E27FC236}">
                <a16:creationId xmlns:a16="http://schemas.microsoft.com/office/drawing/2014/main" id="{6B9A9FA0-C7F6-41F0-A999-43810FB42387}"/>
              </a:ext>
            </a:extLst>
          </p:cNvPr>
          <p:cNvPicPr>
            <a:picLocks noChangeAspect="1"/>
          </p:cNvPicPr>
          <p:nvPr/>
        </p:nvPicPr>
        <p:blipFill rotWithShape="1">
          <a:blip r:embed="rId2">
            <a:alphaModFix amt="15000"/>
            <a:grayscl/>
          </a:blip>
          <a:srcRect t="20775"/>
          <a:stretch/>
        </p:blipFill>
        <p:spPr>
          <a:xfrm>
            <a:off x="-2" y="1"/>
            <a:ext cx="12188823" cy="6857999"/>
          </a:xfrm>
          <a:prstGeom prst="rect">
            <a:avLst/>
          </a:prstGeom>
        </p:spPr>
      </p:pic>
      <p:pic>
        <p:nvPicPr>
          <p:cNvPr id="17" name="Picture 16">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9" name="Picture 18">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1" name="Rectangle 20">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4B7FD31-0EB3-4F4A-A51D-C8CFFAB9752B}"/>
              </a:ext>
            </a:extLst>
          </p:cNvPr>
          <p:cNvSpPr>
            <a:spLocks noGrp="1"/>
          </p:cNvSpPr>
          <p:nvPr>
            <p:ph type="title"/>
          </p:nvPr>
        </p:nvSpPr>
        <p:spPr>
          <a:xfrm>
            <a:off x="680321" y="753228"/>
            <a:ext cx="9613861" cy="1080938"/>
          </a:xfrm>
        </p:spPr>
        <p:txBody>
          <a:bodyPr>
            <a:normAutofit/>
          </a:bodyPr>
          <a:lstStyle/>
          <a:p>
            <a:pPr algn="ctr"/>
            <a:r>
              <a:rPr lang="en-US" dirty="0"/>
              <a:t>Baalbek (Heliopolis) Lebanon</a:t>
            </a:r>
          </a:p>
        </p:txBody>
      </p:sp>
      <p:pic>
        <p:nvPicPr>
          <p:cNvPr id="7" name="Content Placeholder 6">
            <a:extLst>
              <a:ext uri="{FF2B5EF4-FFF2-40B4-BE49-F238E27FC236}">
                <a16:creationId xmlns:a16="http://schemas.microsoft.com/office/drawing/2014/main" id="{EE2BCC3A-6975-4689-A87C-B7476E67EF4B}"/>
              </a:ext>
            </a:extLst>
          </p:cNvPr>
          <p:cNvPicPr>
            <a:picLocks noGrp="1" noChangeAspect="1"/>
          </p:cNvPicPr>
          <p:nvPr>
            <p:ph idx="1"/>
          </p:nvPr>
        </p:nvPicPr>
        <p:blipFill>
          <a:blip r:embed="rId5"/>
          <a:stretch>
            <a:fillRect/>
          </a:stretch>
        </p:blipFill>
        <p:spPr>
          <a:xfrm>
            <a:off x="1162504" y="1619250"/>
            <a:ext cx="8924471" cy="5238749"/>
          </a:xfrm>
        </p:spPr>
      </p:pic>
    </p:spTree>
    <p:extLst>
      <p:ext uri="{BB962C8B-B14F-4D97-AF65-F5344CB8AC3E}">
        <p14:creationId xmlns:p14="http://schemas.microsoft.com/office/powerpoint/2010/main" val="19860517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21" name="Group 12">
            <a:extLst>
              <a:ext uri="{FF2B5EF4-FFF2-40B4-BE49-F238E27FC236}">
                <a16:creationId xmlns:a16="http://schemas.microsoft.com/office/drawing/2014/main" id="{905A9BAA-B344-45D2-838C-73856C4B15D4}"/>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4" name="Rectangle 13">
              <a:extLst>
                <a:ext uri="{FF2B5EF4-FFF2-40B4-BE49-F238E27FC236}">
                  <a16:creationId xmlns:a16="http://schemas.microsoft.com/office/drawing/2014/main" id="{390434AA-4632-440E-9AE7-411396A779CA}"/>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462FD1E-E713-4FD4-8746-671C946723BD}"/>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22" name="Content Placeholder 4">
            <a:extLst>
              <a:ext uri="{FF2B5EF4-FFF2-40B4-BE49-F238E27FC236}">
                <a16:creationId xmlns:a16="http://schemas.microsoft.com/office/drawing/2014/main" id="{298060A8-7B89-464B-A28A-BD903A571D36}"/>
              </a:ext>
            </a:extLst>
          </p:cNvPr>
          <p:cNvPicPr>
            <a:picLocks noChangeAspect="1"/>
          </p:cNvPicPr>
          <p:nvPr/>
        </p:nvPicPr>
        <p:blipFill rotWithShape="1">
          <a:blip r:embed="rId3"/>
          <a:srcRect t="1613" r="-1" b="38246"/>
          <a:stretch/>
        </p:blipFill>
        <p:spPr>
          <a:xfrm>
            <a:off x="4636008" y="10"/>
            <a:ext cx="7552815" cy="6856310"/>
          </a:xfrm>
          <a:prstGeom prst="rect">
            <a:avLst/>
          </a:prstGeom>
          <a:ln>
            <a:noFill/>
          </a:ln>
          <a:effectLst/>
        </p:spPr>
      </p:pic>
      <p:sp>
        <p:nvSpPr>
          <p:cNvPr id="23" name="Rectangle 16">
            <a:extLst>
              <a:ext uri="{FF2B5EF4-FFF2-40B4-BE49-F238E27FC236}">
                <a16:creationId xmlns:a16="http://schemas.microsoft.com/office/drawing/2014/main" id="{78A4CDE5-C7BC-41E1-8A4A-79E024CC09F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4" name="Picture 18">
            <a:extLst>
              <a:ext uri="{FF2B5EF4-FFF2-40B4-BE49-F238E27FC236}">
                <a16:creationId xmlns:a16="http://schemas.microsoft.com/office/drawing/2014/main" id="{025C7952-5703-489E-8DBD-F2EFAC8EEB05}"/>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2" name="Title 1">
            <a:extLst>
              <a:ext uri="{FF2B5EF4-FFF2-40B4-BE49-F238E27FC236}">
                <a16:creationId xmlns:a16="http://schemas.microsoft.com/office/drawing/2014/main" id="{28268D3E-8063-4014-B8DC-2704A8FBC319}"/>
              </a:ext>
            </a:extLst>
          </p:cNvPr>
          <p:cNvSpPr>
            <a:spLocks noGrp="1"/>
          </p:cNvSpPr>
          <p:nvPr>
            <p:ph type="title"/>
          </p:nvPr>
        </p:nvSpPr>
        <p:spPr>
          <a:xfrm>
            <a:off x="680322" y="753228"/>
            <a:ext cx="3679028" cy="1080938"/>
          </a:xfrm>
        </p:spPr>
        <p:txBody>
          <a:bodyPr>
            <a:normAutofit/>
          </a:bodyPr>
          <a:lstStyle/>
          <a:p>
            <a:r>
              <a:rPr lang="en-US" sz="2700" dirty="0" err="1"/>
              <a:t>Aezanis</a:t>
            </a:r>
            <a:r>
              <a:rPr lang="en-US" sz="2700" dirty="0"/>
              <a:t>, Asia Minor </a:t>
            </a:r>
            <a:r>
              <a:rPr lang="en-US" sz="2000" dirty="0"/>
              <a:t>(</a:t>
            </a:r>
            <a:r>
              <a:rPr lang="en-US" sz="2000" dirty="0" err="1"/>
              <a:t>Çavdarhisar</a:t>
            </a:r>
            <a:r>
              <a:rPr lang="en-US" sz="2000" dirty="0"/>
              <a:t>, Turkey) </a:t>
            </a:r>
          </a:p>
        </p:txBody>
      </p:sp>
      <p:sp>
        <p:nvSpPr>
          <p:cNvPr id="25" name="Content Placeholder 9"/>
          <p:cNvSpPr>
            <a:spLocks noGrp="1"/>
          </p:cNvSpPr>
          <p:nvPr>
            <p:ph idx="1"/>
          </p:nvPr>
        </p:nvSpPr>
        <p:spPr>
          <a:xfrm>
            <a:off x="680322" y="2336873"/>
            <a:ext cx="3581635" cy="3599316"/>
          </a:xfrm>
        </p:spPr>
        <p:txBody>
          <a:bodyPr>
            <a:normAutofit/>
          </a:bodyPr>
          <a:lstStyle/>
          <a:p>
            <a:endParaRPr lang="en-US" sz="1600"/>
          </a:p>
        </p:txBody>
      </p:sp>
    </p:spTree>
    <p:extLst>
      <p:ext uri="{BB962C8B-B14F-4D97-AF65-F5344CB8AC3E}">
        <p14:creationId xmlns:p14="http://schemas.microsoft.com/office/powerpoint/2010/main" val="11298651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BFF8B-C244-4E88-B444-EF2B8E0FFD4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386D97F-0ADA-4165-942E-27CA051747F9}"/>
              </a:ext>
            </a:extLst>
          </p:cNvPr>
          <p:cNvPicPr>
            <a:picLocks noGrp="1" noChangeAspect="1"/>
          </p:cNvPicPr>
          <p:nvPr>
            <p:ph idx="1"/>
          </p:nvPr>
        </p:nvPicPr>
        <p:blipFill>
          <a:blip r:embed="rId2"/>
          <a:stretch>
            <a:fillRect/>
          </a:stretch>
        </p:blipFill>
        <p:spPr>
          <a:xfrm>
            <a:off x="0" y="10667"/>
            <a:ext cx="12192000" cy="6847333"/>
          </a:xfrm>
        </p:spPr>
      </p:pic>
    </p:spTree>
    <p:extLst>
      <p:ext uri="{BB962C8B-B14F-4D97-AF65-F5344CB8AC3E}">
        <p14:creationId xmlns:p14="http://schemas.microsoft.com/office/powerpoint/2010/main" val="2411460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905A9BAA-B344-45D2-838C-73856C4B15D4}"/>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46" name="Rectangle 45">
              <a:extLst>
                <a:ext uri="{FF2B5EF4-FFF2-40B4-BE49-F238E27FC236}">
                  <a16:creationId xmlns:a16="http://schemas.microsoft.com/office/drawing/2014/main" id="{390434AA-4632-440E-9AE7-411396A779CA}"/>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D462FD1E-E713-4FD4-8746-671C946723BD}"/>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40" name="Content Placeholder 5">
            <a:extLst>
              <a:ext uri="{FF2B5EF4-FFF2-40B4-BE49-F238E27FC236}">
                <a16:creationId xmlns:a16="http://schemas.microsoft.com/office/drawing/2014/main" id="{67FB293E-727B-43AF-81CC-14CDDA1B9779}"/>
              </a:ext>
            </a:extLst>
          </p:cNvPr>
          <p:cNvPicPr>
            <a:picLocks noChangeAspect="1"/>
          </p:cNvPicPr>
          <p:nvPr/>
        </p:nvPicPr>
        <p:blipFill rotWithShape="1">
          <a:blip r:embed="rId3"/>
          <a:srcRect l="13101" r="8410" b="-1"/>
          <a:stretch/>
        </p:blipFill>
        <p:spPr>
          <a:xfrm>
            <a:off x="4636008" y="10"/>
            <a:ext cx="7552815" cy="6856310"/>
          </a:xfrm>
          <a:prstGeom prst="rect">
            <a:avLst/>
          </a:prstGeom>
          <a:ln>
            <a:noFill/>
          </a:ln>
          <a:effectLst/>
        </p:spPr>
      </p:pic>
      <p:sp>
        <p:nvSpPr>
          <p:cNvPr id="49" name="Rectangle 48">
            <a:extLst>
              <a:ext uri="{FF2B5EF4-FFF2-40B4-BE49-F238E27FC236}">
                <a16:creationId xmlns:a16="http://schemas.microsoft.com/office/drawing/2014/main" id="{78A4CDE5-C7BC-41E1-8A4A-79E024CC09F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1" name="Picture 50">
            <a:extLst>
              <a:ext uri="{FF2B5EF4-FFF2-40B4-BE49-F238E27FC236}">
                <a16:creationId xmlns:a16="http://schemas.microsoft.com/office/drawing/2014/main" id="{025C7952-5703-489E-8DBD-F2EFAC8EEB05}"/>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2" name="Title 1">
            <a:extLst>
              <a:ext uri="{FF2B5EF4-FFF2-40B4-BE49-F238E27FC236}">
                <a16:creationId xmlns:a16="http://schemas.microsoft.com/office/drawing/2014/main" id="{A9AE05EB-E913-420E-A62C-2DCE1865987D}"/>
              </a:ext>
            </a:extLst>
          </p:cNvPr>
          <p:cNvSpPr>
            <a:spLocks noGrp="1"/>
          </p:cNvSpPr>
          <p:nvPr>
            <p:ph type="title"/>
          </p:nvPr>
        </p:nvSpPr>
        <p:spPr>
          <a:xfrm>
            <a:off x="680322" y="753228"/>
            <a:ext cx="3679028" cy="1080938"/>
          </a:xfrm>
        </p:spPr>
        <p:txBody>
          <a:bodyPr>
            <a:normAutofit/>
          </a:bodyPr>
          <a:lstStyle/>
          <a:p>
            <a:r>
              <a:rPr lang="en-US" sz="3200"/>
              <a:t>Temple of Artemis at Ephesus</a:t>
            </a:r>
          </a:p>
        </p:txBody>
      </p:sp>
      <p:pic>
        <p:nvPicPr>
          <p:cNvPr id="7" name="Content Placeholder 6">
            <a:extLst>
              <a:ext uri="{FF2B5EF4-FFF2-40B4-BE49-F238E27FC236}">
                <a16:creationId xmlns:a16="http://schemas.microsoft.com/office/drawing/2014/main" id="{911A117D-5B0D-4D2F-88D8-E4E1A69B5874}"/>
              </a:ext>
            </a:extLst>
          </p:cNvPr>
          <p:cNvPicPr>
            <a:picLocks noGrp="1" noChangeAspect="1"/>
          </p:cNvPicPr>
          <p:nvPr>
            <p:ph idx="1"/>
          </p:nvPr>
        </p:nvPicPr>
        <p:blipFill>
          <a:blip r:embed="rId5"/>
          <a:stretch>
            <a:fillRect/>
          </a:stretch>
        </p:blipFill>
        <p:spPr>
          <a:xfrm>
            <a:off x="85980" y="2587388"/>
            <a:ext cx="4464049" cy="3584812"/>
          </a:xfrm>
        </p:spPr>
      </p:pic>
    </p:spTree>
    <p:extLst>
      <p:ext uri="{BB962C8B-B14F-4D97-AF65-F5344CB8AC3E}">
        <p14:creationId xmlns:p14="http://schemas.microsoft.com/office/powerpoint/2010/main" val="2803796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22" name="Rectangle 12">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Content Placeholder 4">
            <a:extLst>
              <a:ext uri="{FF2B5EF4-FFF2-40B4-BE49-F238E27FC236}">
                <a16:creationId xmlns:a16="http://schemas.microsoft.com/office/drawing/2014/main" id="{708F0D1B-9DC3-4391-9CBE-DB997713A75B}"/>
              </a:ext>
            </a:extLst>
          </p:cNvPr>
          <p:cNvPicPr>
            <a:picLocks noChangeAspect="1"/>
          </p:cNvPicPr>
          <p:nvPr/>
        </p:nvPicPr>
        <p:blipFill rotWithShape="1">
          <a:blip r:embed="rId2">
            <a:alphaModFix amt="15000"/>
            <a:grayscl/>
          </a:blip>
          <a:srcRect r="4445" b="1"/>
          <a:stretch/>
        </p:blipFill>
        <p:spPr>
          <a:xfrm>
            <a:off x="-1" y="1"/>
            <a:ext cx="12192001" cy="6857999"/>
          </a:xfrm>
          <a:prstGeom prst="rect">
            <a:avLst/>
          </a:prstGeom>
        </p:spPr>
      </p:pic>
      <p:pic>
        <p:nvPicPr>
          <p:cNvPr id="15" name="Picture 14">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4" name="Picture 16">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5" name="Rectangle 18">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AE05EB-E913-420E-A62C-2DCE1865987D}"/>
              </a:ext>
            </a:extLst>
          </p:cNvPr>
          <p:cNvSpPr>
            <a:spLocks noGrp="1"/>
          </p:cNvSpPr>
          <p:nvPr>
            <p:ph type="title"/>
          </p:nvPr>
        </p:nvSpPr>
        <p:spPr>
          <a:xfrm>
            <a:off x="680321" y="753228"/>
            <a:ext cx="9613861" cy="1080938"/>
          </a:xfrm>
        </p:spPr>
        <p:txBody>
          <a:bodyPr>
            <a:normAutofit/>
          </a:bodyPr>
          <a:lstStyle/>
          <a:p>
            <a:pPr algn="ctr"/>
            <a:r>
              <a:rPr lang="en-US" dirty="0"/>
              <a:t>Artemis at Ephesus</a:t>
            </a:r>
          </a:p>
        </p:txBody>
      </p:sp>
      <p:pic>
        <p:nvPicPr>
          <p:cNvPr id="4" name="Content Placeholder 3">
            <a:extLst>
              <a:ext uri="{FF2B5EF4-FFF2-40B4-BE49-F238E27FC236}">
                <a16:creationId xmlns:a16="http://schemas.microsoft.com/office/drawing/2014/main" id="{420358D4-046C-4BF4-BC3B-C26B898C90A1}"/>
              </a:ext>
            </a:extLst>
          </p:cNvPr>
          <p:cNvPicPr>
            <a:picLocks noGrp="1" noChangeAspect="1"/>
          </p:cNvPicPr>
          <p:nvPr>
            <p:ph idx="1"/>
          </p:nvPr>
        </p:nvPicPr>
        <p:blipFill>
          <a:blip r:embed="rId5"/>
          <a:stretch>
            <a:fillRect/>
          </a:stretch>
        </p:blipFill>
        <p:spPr>
          <a:xfrm>
            <a:off x="3625730" y="1657350"/>
            <a:ext cx="3679945" cy="5200650"/>
          </a:xfrm>
        </p:spPr>
      </p:pic>
    </p:spTree>
    <p:extLst>
      <p:ext uri="{BB962C8B-B14F-4D97-AF65-F5344CB8AC3E}">
        <p14:creationId xmlns:p14="http://schemas.microsoft.com/office/powerpoint/2010/main" val="15409375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6">
            <a:extLst>
              <a:ext uri="{FF2B5EF4-FFF2-40B4-BE49-F238E27FC236}">
                <a16:creationId xmlns:a16="http://schemas.microsoft.com/office/drawing/2014/main" id="{6B9A9FA0-C7F6-41F0-A999-43810FB42387}"/>
              </a:ext>
            </a:extLst>
          </p:cNvPr>
          <p:cNvPicPr>
            <a:picLocks noChangeAspect="1"/>
          </p:cNvPicPr>
          <p:nvPr/>
        </p:nvPicPr>
        <p:blipFill rotWithShape="1">
          <a:blip r:embed="rId2">
            <a:alphaModFix amt="15000"/>
            <a:grayscl/>
          </a:blip>
          <a:srcRect t="20775"/>
          <a:stretch/>
        </p:blipFill>
        <p:spPr>
          <a:xfrm>
            <a:off x="-2" y="1"/>
            <a:ext cx="12188823" cy="6857999"/>
          </a:xfrm>
          <a:prstGeom prst="rect">
            <a:avLst/>
          </a:prstGeom>
        </p:spPr>
      </p:pic>
      <p:pic>
        <p:nvPicPr>
          <p:cNvPr id="17" name="Picture 16">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9" name="Picture 18">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1" name="Rectangle 20">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4B7FD31-0EB3-4F4A-A51D-C8CFFAB9752B}"/>
              </a:ext>
            </a:extLst>
          </p:cNvPr>
          <p:cNvSpPr>
            <a:spLocks noGrp="1"/>
          </p:cNvSpPr>
          <p:nvPr>
            <p:ph type="title"/>
          </p:nvPr>
        </p:nvSpPr>
        <p:spPr>
          <a:xfrm>
            <a:off x="680321" y="753228"/>
            <a:ext cx="9613861" cy="1080938"/>
          </a:xfrm>
        </p:spPr>
        <p:txBody>
          <a:bodyPr>
            <a:normAutofit/>
          </a:bodyPr>
          <a:lstStyle/>
          <a:p>
            <a:endParaRPr lang="en-US" dirty="0"/>
          </a:p>
        </p:txBody>
      </p:sp>
      <p:pic>
        <p:nvPicPr>
          <p:cNvPr id="4" name="Content Placeholder 3">
            <a:extLst>
              <a:ext uri="{FF2B5EF4-FFF2-40B4-BE49-F238E27FC236}">
                <a16:creationId xmlns:a16="http://schemas.microsoft.com/office/drawing/2014/main" id="{66E56CB1-FC75-418C-85CC-11B363108D10}"/>
              </a:ext>
            </a:extLst>
          </p:cNvPr>
          <p:cNvPicPr>
            <a:picLocks noGrp="1" noChangeAspect="1"/>
          </p:cNvPicPr>
          <p:nvPr>
            <p:ph idx="1"/>
          </p:nvPr>
        </p:nvPicPr>
        <p:blipFill>
          <a:blip r:embed="rId5"/>
          <a:stretch>
            <a:fillRect/>
          </a:stretch>
        </p:blipFill>
        <p:spPr>
          <a:xfrm>
            <a:off x="-6" y="0"/>
            <a:ext cx="12188823" cy="6857999"/>
          </a:xfrm>
        </p:spPr>
      </p:pic>
    </p:spTree>
    <p:extLst>
      <p:ext uri="{BB962C8B-B14F-4D97-AF65-F5344CB8AC3E}">
        <p14:creationId xmlns:p14="http://schemas.microsoft.com/office/powerpoint/2010/main" val="34086169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6">
            <a:extLst>
              <a:ext uri="{FF2B5EF4-FFF2-40B4-BE49-F238E27FC236}">
                <a16:creationId xmlns:a16="http://schemas.microsoft.com/office/drawing/2014/main" id="{6B9A9FA0-C7F6-41F0-A999-43810FB42387}"/>
              </a:ext>
            </a:extLst>
          </p:cNvPr>
          <p:cNvPicPr>
            <a:picLocks noChangeAspect="1"/>
          </p:cNvPicPr>
          <p:nvPr/>
        </p:nvPicPr>
        <p:blipFill rotWithShape="1">
          <a:blip r:embed="rId2">
            <a:alphaModFix amt="15000"/>
            <a:grayscl/>
          </a:blip>
          <a:srcRect t="20775"/>
          <a:stretch/>
        </p:blipFill>
        <p:spPr>
          <a:xfrm>
            <a:off x="-2" y="1"/>
            <a:ext cx="12188823" cy="6857999"/>
          </a:xfrm>
          <a:prstGeom prst="rect">
            <a:avLst/>
          </a:prstGeom>
        </p:spPr>
      </p:pic>
      <p:pic>
        <p:nvPicPr>
          <p:cNvPr id="17" name="Picture 16">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9" name="Picture 18">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1" name="Rectangle 20">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4B7FD31-0EB3-4F4A-A51D-C8CFFAB9752B}"/>
              </a:ext>
            </a:extLst>
          </p:cNvPr>
          <p:cNvSpPr>
            <a:spLocks noGrp="1"/>
          </p:cNvSpPr>
          <p:nvPr>
            <p:ph type="title"/>
          </p:nvPr>
        </p:nvSpPr>
        <p:spPr>
          <a:xfrm>
            <a:off x="680321" y="753228"/>
            <a:ext cx="9613861" cy="1080938"/>
          </a:xfrm>
        </p:spPr>
        <p:txBody>
          <a:bodyPr>
            <a:normAutofit/>
          </a:bodyPr>
          <a:lstStyle/>
          <a:p>
            <a:endParaRPr lang="en-US" dirty="0"/>
          </a:p>
        </p:txBody>
      </p:sp>
      <p:pic>
        <p:nvPicPr>
          <p:cNvPr id="4" name="Content Placeholder 3">
            <a:extLst>
              <a:ext uri="{FF2B5EF4-FFF2-40B4-BE49-F238E27FC236}">
                <a16:creationId xmlns:a16="http://schemas.microsoft.com/office/drawing/2014/main" id="{C73B2A2F-F477-4132-8CE1-A1DD88194566}"/>
              </a:ext>
            </a:extLst>
          </p:cNvPr>
          <p:cNvPicPr>
            <a:picLocks noGrp="1" noChangeAspect="1"/>
          </p:cNvPicPr>
          <p:nvPr>
            <p:ph idx="1"/>
          </p:nvPr>
        </p:nvPicPr>
        <p:blipFill>
          <a:blip r:embed="rId5"/>
          <a:stretch>
            <a:fillRect/>
          </a:stretch>
        </p:blipFill>
        <p:spPr>
          <a:xfrm>
            <a:off x="-5" y="0"/>
            <a:ext cx="12192005" cy="6858000"/>
          </a:xfrm>
        </p:spPr>
      </p:pic>
    </p:spTree>
    <p:extLst>
      <p:ext uri="{BB962C8B-B14F-4D97-AF65-F5344CB8AC3E}">
        <p14:creationId xmlns:p14="http://schemas.microsoft.com/office/powerpoint/2010/main" val="3401453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22" name="Rectangle 12">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Content Placeholder 4">
            <a:extLst>
              <a:ext uri="{FF2B5EF4-FFF2-40B4-BE49-F238E27FC236}">
                <a16:creationId xmlns:a16="http://schemas.microsoft.com/office/drawing/2014/main" id="{11C2758E-F445-4EDB-9F3A-F1A8E9BD39F9}"/>
              </a:ext>
            </a:extLst>
          </p:cNvPr>
          <p:cNvPicPr>
            <a:picLocks noChangeAspect="1"/>
          </p:cNvPicPr>
          <p:nvPr/>
        </p:nvPicPr>
        <p:blipFill rotWithShape="1">
          <a:blip r:embed="rId2">
            <a:alphaModFix amt="15000"/>
            <a:grayscl/>
          </a:blip>
          <a:srcRect t="25646" b="18104"/>
          <a:stretch/>
        </p:blipFill>
        <p:spPr>
          <a:xfrm>
            <a:off x="0" y="-2"/>
            <a:ext cx="12192000" cy="6858001"/>
          </a:xfrm>
          <a:prstGeom prst="rect">
            <a:avLst/>
          </a:prstGeom>
        </p:spPr>
      </p:pic>
      <p:pic>
        <p:nvPicPr>
          <p:cNvPr id="15" name="Picture 14">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4" name="Picture 16">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5" name="Rectangle 18">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02864F6-FAE9-4B2D-9D61-4A0B68C0E06D}"/>
              </a:ext>
            </a:extLst>
          </p:cNvPr>
          <p:cNvSpPr>
            <a:spLocks noGrp="1"/>
          </p:cNvSpPr>
          <p:nvPr>
            <p:ph type="title"/>
          </p:nvPr>
        </p:nvSpPr>
        <p:spPr>
          <a:xfrm>
            <a:off x="680321" y="753228"/>
            <a:ext cx="9613861" cy="1080938"/>
          </a:xfrm>
        </p:spPr>
        <p:txBody>
          <a:bodyPr>
            <a:normAutofit/>
          </a:bodyPr>
          <a:lstStyle/>
          <a:p>
            <a:pPr algn="ctr"/>
            <a:r>
              <a:rPr lang="en-US" dirty="0"/>
              <a:t>Chi-Rho, or </a:t>
            </a:r>
            <a:r>
              <a:rPr lang="en-US" dirty="0" err="1"/>
              <a:t>Christogram</a:t>
            </a:r>
            <a:endParaRPr lang="en-US" dirty="0"/>
          </a:p>
        </p:txBody>
      </p:sp>
      <p:pic>
        <p:nvPicPr>
          <p:cNvPr id="6" name="Content Placeholder 5">
            <a:extLst>
              <a:ext uri="{FF2B5EF4-FFF2-40B4-BE49-F238E27FC236}">
                <a16:creationId xmlns:a16="http://schemas.microsoft.com/office/drawing/2014/main" id="{2B717CE3-DE9C-4CC4-B27D-8E41307C55CA}"/>
              </a:ext>
            </a:extLst>
          </p:cNvPr>
          <p:cNvPicPr>
            <a:picLocks noGrp="1" noChangeAspect="1"/>
          </p:cNvPicPr>
          <p:nvPr>
            <p:ph idx="1"/>
          </p:nvPr>
        </p:nvPicPr>
        <p:blipFill>
          <a:blip r:embed="rId2"/>
          <a:stretch>
            <a:fillRect/>
          </a:stretch>
        </p:blipFill>
        <p:spPr>
          <a:xfrm>
            <a:off x="2552755" y="1704975"/>
            <a:ext cx="5773450" cy="5906253"/>
          </a:xfrm>
        </p:spPr>
      </p:pic>
    </p:spTree>
    <p:extLst>
      <p:ext uri="{BB962C8B-B14F-4D97-AF65-F5344CB8AC3E}">
        <p14:creationId xmlns:p14="http://schemas.microsoft.com/office/powerpoint/2010/main" val="24936670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6">
            <a:extLst>
              <a:ext uri="{FF2B5EF4-FFF2-40B4-BE49-F238E27FC236}">
                <a16:creationId xmlns:a16="http://schemas.microsoft.com/office/drawing/2014/main" id="{6B9A9FA0-C7F6-41F0-A999-43810FB42387}"/>
              </a:ext>
            </a:extLst>
          </p:cNvPr>
          <p:cNvPicPr>
            <a:picLocks noChangeAspect="1"/>
          </p:cNvPicPr>
          <p:nvPr/>
        </p:nvPicPr>
        <p:blipFill rotWithShape="1">
          <a:blip r:embed="rId2">
            <a:alphaModFix amt="15000"/>
            <a:grayscl/>
          </a:blip>
          <a:srcRect t="20775"/>
          <a:stretch/>
        </p:blipFill>
        <p:spPr>
          <a:xfrm>
            <a:off x="-2" y="1"/>
            <a:ext cx="12188823" cy="6857999"/>
          </a:xfrm>
          <a:prstGeom prst="rect">
            <a:avLst/>
          </a:prstGeom>
        </p:spPr>
      </p:pic>
      <p:pic>
        <p:nvPicPr>
          <p:cNvPr id="17" name="Picture 16">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9" name="Picture 18">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1" name="Rectangle 20">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4B7FD31-0EB3-4F4A-A51D-C8CFFAB9752B}"/>
              </a:ext>
            </a:extLst>
          </p:cNvPr>
          <p:cNvSpPr>
            <a:spLocks noGrp="1"/>
          </p:cNvSpPr>
          <p:nvPr>
            <p:ph type="title"/>
          </p:nvPr>
        </p:nvSpPr>
        <p:spPr>
          <a:xfrm>
            <a:off x="680321" y="753228"/>
            <a:ext cx="9613861" cy="1080938"/>
          </a:xfrm>
        </p:spPr>
        <p:txBody>
          <a:bodyPr>
            <a:normAutofit/>
          </a:bodyPr>
          <a:lstStyle/>
          <a:p>
            <a:r>
              <a:rPr lang="en-US" dirty="0"/>
              <a:t>	   </a:t>
            </a:r>
            <a:r>
              <a:rPr lang="en-US" dirty="0" err="1"/>
              <a:t>Stratonicea</a:t>
            </a:r>
            <a:r>
              <a:rPr lang="en-US" dirty="0"/>
              <a:t>, Asia Minor </a:t>
            </a:r>
            <a:r>
              <a:rPr lang="en-US" sz="2400" dirty="0"/>
              <a:t>(</a:t>
            </a:r>
            <a:r>
              <a:rPr lang="en-US" sz="2400" dirty="0" err="1"/>
              <a:t>Eskihisar</a:t>
            </a:r>
            <a:r>
              <a:rPr lang="en-US" sz="2400" dirty="0"/>
              <a:t>, Turkey)</a:t>
            </a:r>
          </a:p>
        </p:txBody>
      </p:sp>
      <p:pic>
        <p:nvPicPr>
          <p:cNvPr id="8" name="Content Placeholder 7">
            <a:extLst>
              <a:ext uri="{FF2B5EF4-FFF2-40B4-BE49-F238E27FC236}">
                <a16:creationId xmlns:a16="http://schemas.microsoft.com/office/drawing/2014/main" id="{5B596FB9-8FB0-45DF-8489-C7522BC9B676}"/>
              </a:ext>
            </a:extLst>
          </p:cNvPr>
          <p:cNvPicPr>
            <a:picLocks noGrp="1" noChangeAspect="1"/>
          </p:cNvPicPr>
          <p:nvPr>
            <p:ph idx="1"/>
          </p:nvPr>
        </p:nvPicPr>
        <p:blipFill>
          <a:blip r:embed="rId5"/>
          <a:stretch>
            <a:fillRect/>
          </a:stretch>
        </p:blipFill>
        <p:spPr>
          <a:xfrm>
            <a:off x="763330" y="2130822"/>
            <a:ext cx="10662158" cy="4516285"/>
          </a:xfrm>
        </p:spPr>
      </p:pic>
    </p:spTree>
    <p:extLst>
      <p:ext uri="{BB962C8B-B14F-4D97-AF65-F5344CB8AC3E}">
        <p14:creationId xmlns:p14="http://schemas.microsoft.com/office/powerpoint/2010/main" val="38808352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2E64DAFB-AD9A-4E52-B026-8641CCD677A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747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23B1C8FC-E1FE-470B-AB3B-D4B1D8C9DEC8}"/>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6" name="Picture 35">
            <a:extLst>
              <a:ext uri="{FF2B5EF4-FFF2-40B4-BE49-F238E27FC236}">
                <a16:creationId xmlns:a16="http://schemas.microsoft.com/office/drawing/2014/main" id="{56ED1086-4FBF-41E3-B23D-0AF086E76F1B}"/>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0585826" y="2846786"/>
            <a:ext cx="1602997" cy="144270"/>
          </a:xfrm>
          <a:prstGeom prst="rect">
            <a:avLst/>
          </a:prstGeom>
        </p:spPr>
      </p:pic>
      <p:pic>
        <p:nvPicPr>
          <p:cNvPr id="38" name="Picture 37">
            <a:extLst>
              <a:ext uri="{FF2B5EF4-FFF2-40B4-BE49-F238E27FC236}">
                <a16:creationId xmlns:a16="http://schemas.microsoft.com/office/drawing/2014/main" id="{8900C04C-9973-40F3-8121-55AC6A47263E}"/>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5851041"/>
            <a:ext cx="9936886" cy="321164"/>
          </a:xfrm>
          <a:prstGeom prst="rect">
            <a:avLst/>
          </a:prstGeom>
        </p:spPr>
      </p:pic>
      <p:sp>
        <p:nvSpPr>
          <p:cNvPr id="40" name="Rectangle 39">
            <a:extLst>
              <a:ext uri="{FF2B5EF4-FFF2-40B4-BE49-F238E27FC236}">
                <a16:creationId xmlns:a16="http://schemas.microsoft.com/office/drawing/2014/main" id="{CD6B57F6-C734-4FDA-9495-94E602DC54E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89448"/>
            <a:ext cx="9936887" cy="4381221"/>
          </a:xfrm>
          <a:prstGeom prst="rect">
            <a:avLst/>
          </a:prstGeom>
          <a:solidFill>
            <a:srgbClr val="0D0D0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D6C984CB-7FE4-4AD0-8CF7-11AD5573699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9003" y="148944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777B252-7CC1-4707-980E-C0F4C1547857}"/>
              </a:ext>
            </a:extLst>
          </p:cNvPr>
          <p:cNvSpPr>
            <a:spLocks noGrp="1"/>
          </p:cNvSpPr>
          <p:nvPr>
            <p:ph type="title"/>
          </p:nvPr>
        </p:nvSpPr>
        <p:spPr>
          <a:xfrm>
            <a:off x="680322" y="321733"/>
            <a:ext cx="9256566" cy="845983"/>
          </a:xfrm>
          <a:effectLst>
            <a:outerShdw blurRad="88900" dist="38100" dir="2700000" algn="tl" rotWithShape="0">
              <a:prstClr val="black">
                <a:alpha val="30000"/>
              </a:prstClr>
            </a:outerShdw>
          </a:effectLst>
        </p:spPr>
        <p:txBody>
          <a:bodyPr anchor="b">
            <a:normAutofit/>
          </a:bodyPr>
          <a:lstStyle/>
          <a:p>
            <a:r>
              <a:rPr lang="en-US" sz="3300"/>
              <a:t>M.C. Sahin (1976) </a:t>
            </a:r>
            <a:r>
              <a:rPr lang="en-US" sz="3300" i="1"/>
              <a:t>Stratonikea in Caria</a:t>
            </a:r>
            <a:r>
              <a:rPr lang="en-US" sz="3300"/>
              <a:t>, No. 701</a:t>
            </a:r>
          </a:p>
        </p:txBody>
      </p:sp>
      <p:sp>
        <p:nvSpPr>
          <p:cNvPr id="3" name="Content Placeholder 2">
            <a:extLst>
              <a:ext uri="{FF2B5EF4-FFF2-40B4-BE49-F238E27FC236}">
                <a16:creationId xmlns:a16="http://schemas.microsoft.com/office/drawing/2014/main" id="{A50EB095-1444-4AB2-AF2A-FBAA1D3FE0B1}"/>
              </a:ext>
            </a:extLst>
          </p:cNvPr>
          <p:cNvSpPr>
            <a:spLocks noGrp="1"/>
          </p:cNvSpPr>
          <p:nvPr>
            <p:ph idx="1"/>
          </p:nvPr>
        </p:nvSpPr>
        <p:spPr>
          <a:xfrm>
            <a:off x="680321" y="1960966"/>
            <a:ext cx="8601055" cy="3418626"/>
          </a:xfrm>
        </p:spPr>
        <p:txBody>
          <a:bodyPr anchor="t">
            <a:normAutofit/>
          </a:bodyPr>
          <a:lstStyle/>
          <a:p>
            <a:pPr marL="0" indent="0" algn="just">
              <a:buNone/>
            </a:pPr>
            <a:r>
              <a:rPr lang="en-US" sz="2000" i="1" dirty="0">
                <a:solidFill>
                  <a:srgbClr val="FFFFFF"/>
                </a:solidFill>
              </a:rPr>
              <a:t>Tiberius Claudius </a:t>
            </a:r>
            <a:r>
              <a:rPr lang="en-US" sz="2000" i="1" dirty="0" err="1">
                <a:solidFill>
                  <a:srgbClr val="FFFFFF"/>
                </a:solidFill>
              </a:rPr>
              <a:t>Aristeas</a:t>
            </a:r>
            <a:r>
              <a:rPr lang="en-US" sz="2000" i="1" dirty="0">
                <a:solidFill>
                  <a:srgbClr val="FFFFFF"/>
                </a:solidFill>
              </a:rPr>
              <a:t> Menander and his wife </a:t>
            </a:r>
            <a:r>
              <a:rPr lang="en-US" sz="2000" i="1" dirty="0" err="1">
                <a:solidFill>
                  <a:srgbClr val="FFFFFF"/>
                </a:solidFill>
              </a:rPr>
              <a:t>Aelia</a:t>
            </a:r>
            <a:r>
              <a:rPr lang="en-US" sz="2000" i="1" dirty="0">
                <a:solidFill>
                  <a:srgbClr val="FFFFFF"/>
                </a:solidFill>
              </a:rPr>
              <a:t> </a:t>
            </a:r>
            <a:r>
              <a:rPr lang="en-US" sz="2000" i="1" dirty="0" err="1">
                <a:solidFill>
                  <a:srgbClr val="FFFFFF"/>
                </a:solidFill>
              </a:rPr>
              <a:t>Glycinna</a:t>
            </a:r>
            <a:r>
              <a:rPr lang="en-US" sz="2000" i="1" dirty="0">
                <a:solidFill>
                  <a:srgbClr val="FFFFFF"/>
                </a:solidFill>
              </a:rPr>
              <a:t> instituted a festival for the entire city, and they carefully gave to each of the citizens assembled in the theater two denarii apiece, summoning them by </a:t>
            </a:r>
            <a:r>
              <a:rPr lang="en-US" sz="2000" dirty="0">
                <a:solidFill>
                  <a:srgbClr val="FFFFFF"/>
                </a:solidFill>
              </a:rPr>
              <a:t>deme</a:t>
            </a:r>
            <a:r>
              <a:rPr lang="en-US" sz="2000" i="1" dirty="0">
                <a:solidFill>
                  <a:srgbClr val="FFFFFF"/>
                </a:solidFill>
              </a:rPr>
              <a:t>.  They also served as gymnasiarchs in the city during the two-day procession, conveying the sacred image of Hecate from her shrine at </a:t>
            </a:r>
            <a:r>
              <a:rPr lang="en-US" sz="2000" i="1" dirty="0" err="1">
                <a:solidFill>
                  <a:srgbClr val="FFFFFF"/>
                </a:solidFill>
              </a:rPr>
              <a:t>Lagina</a:t>
            </a:r>
            <a:r>
              <a:rPr lang="en-US" sz="2000" i="1" dirty="0">
                <a:solidFill>
                  <a:srgbClr val="FFFFFF"/>
                </a:solidFill>
              </a:rPr>
              <a:t>, and then during the </a:t>
            </a:r>
            <a:r>
              <a:rPr lang="en-US" sz="2000" dirty="0" err="1">
                <a:solidFill>
                  <a:srgbClr val="FFFFFF"/>
                </a:solidFill>
              </a:rPr>
              <a:t>peripolios</a:t>
            </a:r>
            <a:r>
              <a:rPr lang="en-US" sz="2000" i="1" dirty="0">
                <a:solidFill>
                  <a:srgbClr val="FFFFFF"/>
                </a:solidFill>
              </a:rPr>
              <a:t> </a:t>
            </a:r>
            <a:r>
              <a:rPr lang="en-US" sz="2000" dirty="0">
                <a:solidFill>
                  <a:srgbClr val="FFFFFF"/>
                </a:solidFill>
              </a:rPr>
              <a:t>[i.e. the feast days when the image is paraded around the city]</a:t>
            </a:r>
            <a:r>
              <a:rPr lang="en-US" sz="2000" i="1" dirty="0">
                <a:solidFill>
                  <a:srgbClr val="FFFFFF"/>
                </a:solidFill>
              </a:rPr>
              <a:t>. In addition, in the same year of the festival, they gave 1,000 denarii for the construction and upkeep of the public bath, whereupon the grandfather of </a:t>
            </a:r>
            <a:r>
              <a:rPr lang="en-US" sz="2000" i="1" dirty="0" err="1">
                <a:solidFill>
                  <a:srgbClr val="FFFFFF"/>
                </a:solidFill>
              </a:rPr>
              <a:t>Aristeas</a:t>
            </a:r>
            <a:r>
              <a:rPr lang="en-US" sz="2000" i="1" dirty="0">
                <a:solidFill>
                  <a:srgbClr val="FFFFFF"/>
                </a:solidFill>
              </a:rPr>
              <a:t>, Flavius Aeneas, erected this honorary monument to the city at his own expense.</a:t>
            </a:r>
          </a:p>
        </p:txBody>
      </p:sp>
    </p:spTree>
    <p:extLst>
      <p:ext uri="{BB962C8B-B14F-4D97-AF65-F5344CB8AC3E}">
        <p14:creationId xmlns:p14="http://schemas.microsoft.com/office/powerpoint/2010/main" val="39395643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3947F-6C2E-42BB-A0B9-5A3A93BCC78A}"/>
              </a:ext>
            </a:extLst>
          </p:cNvPr>
          <p:cNvSpPr>
            <a:spLocks noGrp="1"/>
          </p:cNvSpPr>
          <p:nvPr>
            <p:ph type="title"/>
          </p:nvPr>
        </p:nvSpPr>
        <p:spPr>
          <a:xfrm>
            <a:off x="209550" y="753229"/>
            <a:ext cx="11982449" cy="1080937"/>
          </a:xfrm>
        </p:spPr>
        <p:txBody>
          <a:bodyPr>
            <a:normAutofit/>
          </a:bodyPr>
          <a:lstStyle/>
          <a:p>
            <a:r>
              <a:rPr lang="en-US" sz="3200" dirty="0"/>
              <a:t>Coins of </a:t>
            </a:r>
            <a:r>
              <a:rPr lang="en-US" sz="3200" dirty="0" err="1"/>
              <a:t>Stratonicea</a:t>
            </a:r>
            <a:r>
              <a:rPr lang="en-US" sz="3200" dirty="0"/>
              <a:t>, Struck under </a:t>
            </a:r>
            <a:r>
              <a:rPr lang="en-US" sz="3200" dirty="0" err="1"/>
              <a:t>Ti</a:t>
            </a:r>
            <a:r>
              <a:rPr lang="en-US" sz="3200" dirty="0"/>
              <a:t>. Claudius </a:t>
            </a:r>
            <a:r>
              <a:rPr lang="en-US" sz="3200" dirty="0" err="1"/>
              <a:t>Aristeas</a:t>
            </a:r>
            <a:endParaRPr lang="en-US" sz="3200" dirty="0"/>
          </a:p>
        </p:txBody>
      </p:sp>
      <p:sp>
        <p:nvSpPr>
          <p:cNvPr id="3" name="Text Placeholder 2">
            <a:extLst>
              <a:ext uri="{FF2B5EF4-FFF2-40B4-BE49-F238E27FC236}">
                <a16:creationId xmlns:a16="http://schemas.microsoft.com/office/drawing/2014/main" id="{EE003409-2036-4970-81A2-6356876A69A9}"/>
              </a:ext>
            </a:extLst>
          </p:cNvPr>
          <p:cNvSpPr>
            <a:spLocks noGrp="1"/>
          </p:cNvSpPr>
          <p:nvPr>
            <p:ph type="body" idx="1"/>
          </p:nvPr>
        </p:nvSpPr>
        <p:spPr/>
        <p:txBody>
          <a:bodyPr/>
          <a:lstStyle/>
          <a:p>
            <a:endParaRPr lang="en-US"/>
          </a:p>
        </p:txBody>
      </p:sp>
      <p:pic>
        <p:nvPicPr>
          <p:cNvPr id="8" name="Content Placeholder 7">
            <a:extLst>
              <a:ext uri="{FF2B5EF4-FFF2-40B4-BE49-F238E27FC236}">
                <a16:creationId xmlns:a16="http://schemas.microsoft.com/office/drawing/2014/main" id="{EF21620E-7282-42AC-BEBF-20F2243D43A8}"/>
              </a:ext>
            </a:extLst>
          </p:cNvPr>
          <p:cNvPicPr>
            <a:picLocks noGrp="1" noChangeAspect="1"/>
          </p:cNvPicPr>
          <p:nvPr>
            <p:ph sz="half" idx="2"/>
          </p:nvPr>
        </p:nvPicPr>
        <p:blipFill>
          <a:blip r:embed="rId2"/>
          <a:stretch>
            <a:fillRect/>
          </a:stretch>
        </p:blipFill>
        <p:spPr>
          <a:xfrm>
            <a:off x="371060" y="2185195"/>
            <a:ext cx="4577555" cy="4577555"/>
          </a:xfrm>
        </p:spPr>
      </p:pic>
      <p:sp>
        <p:nvSpPr>
          <p:cNvPr id="5" name="Text Placeholder 4">
            <a:extLst>
              <a:ext uri="{FF2B5EF4-FFF2-40B4-BE49-F238E27FC236}">
                <a16:creationId xmlns:a16="http://schemas.microsoft.com/office/drawing/2014/main" id="{AADF9691-B9F4-4B09-B067-935D7B088E8B}"/>
              </a:ext>
            </a:extLst>
          </p:cNvPr>
          <p:cNvSpPr>
            <a:spLocks noGrp="1"/>
          </p:cNvSpPr>
          <p:nvPr>
            <p:ph type="body" sz="quarter" idx="3"/>
          </p:nvPr>
        </p:nvSpPr>
        <p:spPr/>
        <p:txBody>
          <a:bodyPr/>
          <a:lstStyle/>
          <a:p>
            <a:endParaRPr lang="en-US"/>
          </a:p>
        </p:txBody>
      </p:sp>
      <p:pic>
        <p:nvPicPr>
          <p:cNvPr id="10" name="Content Placeholder 9">
            <a:extLst>
              <a:ext uri="{FF2B5EF4-FFF2-40B4-BE49-F238E27FC236}">
                <a16:creationId xmlns:a16="http://schemas.microsoft.com/office/drawing/2014/main" id="{6BE85A96-15CF-4307-8830-07D307D2805F}"/>
              </a:ext>
            </a:extLst>
          </p:cNvPr>
          <p:cNvPicPr>
            <a:picLocks noGrp="1" noChangeAspect="1"/>
          </p:cNvPicPr>
          <p:nvPr>
            <p:ph sz="quarter" idx="4"/>
          </p:nvPr>
        </p:nvPicPr>
        <p:blipFill>
          <a:blip r:embed="rId3"/>
          <a:stretch>
            <a:fillRect/>
          </a:stretch>
        </p:blipFill>
        <p:spPr>
          <a:xfrm>
            <a:off x="6158104" y="2175670"/>
            <a:ext cx="4577555" cy="4577555"/>
          </a:xfrm>
        </p:spPr>
      </p:pic>
    </p:spTree>
    <p:extLst>
      <p:ext uri="{BB962C8B-B14F-4D97-AF65-F5344CB8AC3E}">
        <p14:creationId xmlns:p14="http://schemas.microsoft.com/office/powerpoint/2010/main" val="6975975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6">
            <a:extLst>
              <a:ext uri="{FF2B5EF4-FFF2-40B4-BE49-F238E27FC236}">
                <a16:creationId xmlns:a16="http://schemas.microsoft.com/office/drawing/2014/main" id="{6B9A9FA0-C7F6-41F0-A999-43810FB42387}"/>
              </a:ext>
            </a:extLst>
          </p:cNvPr>
          <p:cNvPicPr>
            <a:picLocks noChangeAspect="1"/>
          </p:cNvPicPr>
          <p:nvPr/>
        </p:nvPicPr>
        <p:blipFill rotWithShape="1">
          <a:blip r:embed="rId2">
            <a:alphaModFix amt="15000"/>
            <a:grayscl/>
          </a:blip>
          <a:srcRect t="20775"/>
          <a:stretch/>
        </p:blipFill>
        <p:spPr>
          <a:xfrm>
            <a:off x="-2" y="1"/>
            <a:ext cx="12188823" cy="6857999"/>
          </a:xfrm>
          <a:prstGeom prst="rect">
            <a:avLst/>
          </a:prstGeom>
        </p:spPr>
      </p:pic>
      <p:pic>
        <p:nvPicPr>
          <p:cNvPr id="17" name="Picture 16">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9" name="Picture 18">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1" name="Rectangle 20">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4B7FD31-0EB3-4F4A-A51D-C8CFFAB9752B}"/>
              </a:ext>
            </a:extLst>
          </p:cNvPr>
          <p:cNvSpPr>
            <a:spLocks noGrp="1"/>
          </p:cNvSpPr>
          <p:nvPr>
            <p:ph type="title"/>
          </p:nvPr>
        </p:nvSpPr>
        <p:spPr>
          <a:xfrm>
            <a:off x="680321" y="753228"/>
            <a:ext cx="9613861" cy="1080938"/>
          </a:xfrm>
        </p:spPr>
        <p:txBody>
          <a:bodyPr>
            <a:normAutofit/>
          </a:bodyPr>
          <a:lstStyle/>
          <a:p>
            <a:r>
              <a:rPr lang="en-US" dirty="0"/>
              <a:t>			  </a:t>
            </a:r>
            <a:r>
              <a:rPr lang="en-US" dirty="0" err="1"/>
              <a:t>Oenoanda</a:t>
            </a:r>
            <a:r>
              <a:rPr lang="en-US" dirty="0"/>
              <a:t>, Asia Minor</a:t>
            </a:r>
          </a:p>
        </p:txBody>
      </p:sp>
      <p:pic>
        <p:nvPicPr>
          <p:cNvPr id="4" name="Content Placeholder 3">
            <a:extLst>
              <a:ext uri="{FF2B5EF4-FFF2-40B4-BE49-F238E27FC236}">
                <a16:creationId xmlns:a16="http://schemas.microsoft.com/office/drawing/2014/main" id="{0F1DB907-6367-45DF-AD14-5D147CB953CA}"/>
              </a:ext>
            </a:extLst>
          </p:cNvPr>
          <p:cNvPicPr>
            <a:picLocks noGrp="1" noChangeAspect="1"/>
          </p:cNvPicPr>
          <p:nvPr>
            <p:ph idx="1"/>
          </p:nvPr>
        </p:nvPicPr>
        <p:blipFill>
          <a:blip r:embed="rId5"/>
          <a:stretch>
            <a:fillRect/>
          </a:stretch>
        </p:blipFill>
        <p:spPr>
          <a:xfrm>
            <a:off x="2914650" y="1992934"/>
            <a:ext cx="5961062" cy="4849930"/>
          </a:xfrm>
        </p:spPr>
      </p:pic>
    </p:spTree>
    <p:extLst>
      <p:ext uri="{BB962C8B-B14F-4D97-AF65-F5344CB8AC3E}">
        <p14:creationId xmlns:p14="http://schemas.microsoft.com/office/powerpoint/2010/main" val="16145758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6">
            <a:extLst>
              <a:ext uri="{FF2B5EF4-FFF2-40B4-BE49-F238E27FC236}">
                <a16:creationId xmlns:a16="http://schemas.microsoft.com/office/drawing/2014/main" id="{6B9A9FA0-C7F6-41F0-A999-43810FB42387}"/>
              </a:ext>
            </a:extLst>
          </p:cNvPr>
          <p:cNvPicPr>
            <a:picLocks noChangeAspect="1"/>
          </p:cNvPicPr>
          <p:nvPr/>
        </p:nvPicPr>
        <p:blipFill rotWithShape="1">
          <a:blip r:embed="rId2">
            <a:alphaModFix amt="15000"/>
            <a:grayscl/>
          </a:blip>
          <a:srcRect t="20775"/>
          <a:stretch/>
        </p:blipFill>
        <p:spPr>
          <a:xfrm>
            <a:off x="-2" y="1"/>
            <a:ext cx="12188823" cy="6857999"/>
          </a:xfrm>
          <a:prstGeom prst="rect">
            <a:avLst/>
          </a:prstGeom>
        </p:spPr>
      </p:pic>
      <p:pic>
        <p:nvPicPr>
          <p:cNvPr id="17" name="Picture 16">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9" name="Picture 18">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1" name="Rectangle 20">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4B7FD31-0EB3-4F4A-A51D-C8CFFAB9752B}"/>
              </a:ext>
            </a:extLst>
          </p:cNvPr>
          <p:cNvSpPr>
            <a:spLocks noGrp="1"/>
          </p:cNvSpPr>
          <p:nvPr>
            <p:ph type="title"/>
          </p:nvPr>
        </p:nvSpPr>
        <p:spPr>
          <a:xfrm>
            <a:off x="680321" y="516835"/>
            <a:ext cx="9613861" cy="1820038"/>
          </a:xfrm>
        </p:spPr>
        <p:txBody>
          <a:bodyPr>
            <a:normAutofit fontScale="90000"/>
          </a:bodyPr>
          <a:lstStyle/>
          <a:p>
            <a:r>
              <a:rPr lang="de-DE" dirty="0"/>
              <a:t>Wörrle M., “Stadt und Fest im kaiserzeitlichen Kleinasien,</a:t>
            </a:r>
            <a:r>
              <a:rPr lang="en-US" dirty="0"/>
              <a:t>”</a:t>
            </a:r>
            <a:r>
              <a:rPr lang="de-DE" dirty="0"/>
              <a:t> </a:t>
            </a:r>
            <a:r>
              <a:rPr lang="de-DE" i="1" dirty="0"/>
              <a:t>Vestigia</a:t>
            </a:r>
            <a:r>
              <a:rPr lang="de-DE" dirty="0"/>
              <a:t> vol. </a:t>
            </a:r>
            <a:r>
              <a:rPr lang="de-DE" b="1" dirty="0"/>
              <a:t>39</a:t>
            </a:r>
            <a:r>
              <a:rPr lang="de-DE" dirty="0"/>
              <a:t> (Munich, 1988)</a:t>
            </a:r>
            <a:br>
              <a:rPr lang="de-DE" dirty="0"/>
            </a:br>
            <a:r>
              <a:rPr lang="en-US" sz="1300" dirty="0" err="1"/>
              <a:t>Demostheneia</a:t>
            </a:r>
            <a:r>
              <a:rPr lang="en-US" sz="1300" dirty="0"/>
              <a:t> Festival inscription</a:t>
            </a:r>
            <a:br>
              <a:rPr lang="en-US" sz="1300" dirty="0"/>
            </a:br>
            <a:endParaRPr lang="en-US" sz="1300" dirty="0"/>
          </a:p>
        </p:txBody>
      </p:sp>
      <p:sp>
        <p:nvSpPr>
          <p:cNvPr id="12" name="Content Placeholder 11"/>
          <p:cNvSpPr>
            <a:spLocks noGrp="1"/>
          </p:cNvSpPr>
          <p:nvPr>
            <p:ph idx="1"/>
          </p:nvPr>
        </p:nvSpPr>
        <p:spPr>
          <a:xfrm>
            <a:off x="680321" y="2336873"/>
            <a:ext cx="9613861" cy="3395060"/>
          </a:xfrm>
        </p:spPr>
        <p:txBody>
          <a:bodyPr anchor="ctr">
            <a:normAutofit/>
          </a:bodyPr>
          <a:lstStyle/>
          <a:p>
            <a:pPr marL="0" indent="0">
              <a:buNone/>
            </a:pPr>
            <a:r>
              <a:rPr lang="en-US" sz="2000" dirty="0"/>
              <a:t>	</a:t>
            </a:r>
          </a:p>
        </p:txBody>
      </p:sp>
      <p:pic>
        <p:nvPicPr>
          <p:cNvPr id="4" name="Picture 3">
            <a:extLst>
              <a:ext uri="{FF2B5EF4-FFF2-40B4-BE49-F238E27FC236}">
                <a16:creationId xmlns:a16="http://schemas.microsoft.com/office/drawing/2014/main" id="{7741C843-31F5-49FE-884F-F36AF5F92865}"/>
              </a:ext>
            </a:extLst>
          </p:cNvPr>
          <p:cNvPicPr>
            <a:picLocks noChangeAspect="1"/>
          </p:cNvPicPr>
          <p:nvPr/>
        </p:nvPicPr>
        <p:blipFill>
          <a:blip r:embed="rId5"/>
          <a:stretch>
            <a:fillRect/>
          </a:stretch>
        </p:blipFill>
        <p:spPr>
          <a:xfrm>
            <a:off x="455295" y="2219890"/>
            <a:ext cx="9753600" cy="3629025"/>
          </a:xfrm>
          <a:prstGeom prst="rect">
            <a:avLst/>
          </a:prstGeom>
        </p:spPr>
      </p:pic>
    </p:spTree>
    <p:extLst>
      <p:ext uri="{BB962C8B-B14F-4D97-AF65-F5344CB8AC3E}">
        <p14:creationId xmlns:p14="http://schemas.microsoft.com/office/powerpoint/2010/main" val="39977397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6">
            <a:extLst>
              <a:ext uri="{FF2B5EF4-FFF2-40B4-BE49-F238E27FC236}">
                <a16:creationId xmlns:a16="http://schemas.microsoft.com/office/drawing/2014/main" id="{6B9A9FA0-C7F6-41F0-A999-43810FB42387}"/>
              </a:ext>
            </a:extLst>
          </p:cNvPr>
          <p:cNvPicPr>
            <a:picLocks noChangeAspect="1"/>
          </p:cNvPicPr>
          <p:nvPr/>
        </p:nvPicPr>
        <p:blipFill rotWithShape="1">
          <a:blip r:embed="rId2">
            <a:alphaModFix amt="15000"/>
            <a:grayscl/>
          </a:blip>
          <a:srcRect t="20775"/>
          <a:stretch/>
        </p:blipFill>
        <p:spPr>
          <a:xfrm>
            <a:off x="-2" y="1"/>
            <a:ext cx="12188823" cy="6857999"/>
          </a:xfrm>
          <a:prstGeom prst="rect">
            <a:avLst/>
          </a:prstGeom>
        </p:spPr>
      </p:pic>
      <p:pic>
        <p:nvPicPr>
          <p:cNvPr id="17" name="Picture 16">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9" name="Picture 18">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1" name="Rectangle 20">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4B7FD31-0EB3-4F4A-A51D-C8CFFAB9752B}"/>
              </a:ext>
            </a:extLst>
          </p:cNvPr>
          <p:cNvSpPr>
            <a:spLocks noGrp="1"/>
          </p:cNvSpPr>
          <p:nvPr>
            <p:ph type="title"/>
          </p:nvPr>
        </p:nvSpPr>
        <p:spPr>
          <a:xfrm>
            <a:off x="680321" y="753228"/>
            <a:ext cx="9613861" cy="1080938"/>
          </a:xfrm>
        </p:spPr>
        <p:txBody>
          <a:bodyPr>
            <a:normAutofit/>
          </a:bodyPr>
          <a:lstStyle/>
          <a:p>
            <a:r>
              <a:rPr lang="en-US" dirty="0"/>
              <a:t>		   Theater at </a:t>
            </a:r>
            <a:r>
              <a:rPr lang="en-US" dirty="0" err="1"/>
              <a:t>Oenoanda</a:t>
            </a:r>
            <a:endParaRPr lang="en-US" dirty="0"/>
          </a:p>
        </p:txBody>
      </p:sp>
      <p:pic>
        <p:nvPicPr>
          <p:cNvPr id="4" name="Content Placeholder 3">
            <a:extLst>
              <a:ext uri="{FF2B5EF4-FFF2-40B4-BE49-F238E27FC236}">
                <a16:creationId xmlns:a16="http://schemas.microsoft.com/office/drawing/2014/main" id="{ABEB0D24-5F30-40C5-A7F1-0EE1B9C7A6FE}"/>
              </a:ext>
            </a:extLst>
          </p:cNvPr>
          <p:cNvPicPr>
            <a:picLocks noGrp="1" noChangeAspect="1"/>
          </p:cNvPicPr>
          <p:nvPr>
            <p:ph idx="1"/>
          </p:nvPr>
        </p:nvPicPr>
        <p:blipFill>
          <a:blip r:embed="rId5"/>
          <a:stretch>
            <a:fillRect/>
          </a:stretch>
        </p:blipFill>
        <p:spPr>
          <a:xfrm>
            <a:off x="323851" y="2113872"/>
            <a:ext cx="11487150" cy="4601253"/>
          </a:xfrm>
        </p:spPr>
      </p:pic>
    </p:spTree>
    <p:extLst>
      <p:ext uri="{BB962C8B-B14F-4D97-AF65-F5344CB8AC3E}">
        <p14:creationId xmlns:p14="http://schemas.microsoft.com/office/powerpoint/2010/main" val="26832716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6">
            <a:extLst>
              <a:ext uri="{FF2B5EF4-FFF2-40B4-BE49-F238E27FC236}">
                <a16:creationId xmlns:a16="http://schemas.microsoft.com/office/drawing/2014/main" id="{6B9A9FA0-C7F6-41F0-A999-43810FB42387}"/>
              </a:ext>
            </a:extLst>
          </p:cNvPr>
          <p:cNvPicPr>
            <a:picLocks noChangeAspect="1"/>
          </p:cNvPicPr>
          <p:nvPr/>
        </p:nvPicPr>
        <p:blipFill rotWithShape="1">
          <a:blip r:embed="rId2">
            <a:alphaModFix amt="15000"/>
            <a:grayscl/>
          </a:blip>
          <a:srcRect t="20775"/>
          <a:stretch/>
        </p:blipFill>
        <p:spPr>
          <a:xfrm>
            <a:off x="-2" y="1"/>
            <a:ext cx="12188823" cy="6857999"/>
          </a:xfrm>
          <a:prstGeom prst="rect">
            <a:avLst/>
          </a:prstGeom>
        </p:spPr>
      </p:pic>
      <p:pic>
        <p:nvPicPr>
          <p:cNvPr id="17" name="Picture 16">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9" name="Picture 18">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1" name="Rectangle 20">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4B7FD31-0EB3-4F4A-A51D-C8CFFAB9752B}"/>
              </a:ext>
            </a:extLst>
          </p:cNvPr>
          <p:cNvSpPr>
            <a:spLocks noGrp="1"/>
          </p:cNvSpPr>
          <p:nvPr>
            <p:ph type="title"/>
          </p:nvPr>
        </p:nvSpPr>
        <p:spPr>
          <a:xfrm>
            <a:off x="680321" y="753228"/>
            <a:ext cx="9613861" cy="1080938"/>
          </a:xfrm>
        </p:spPr>
        <p:txBody>
          <a:bodyPr>
            <a:normAutofit/>
          </a:bodyPr>
          <a:lstStyle/>
          <a:p>
            <a:r>
              <a:rPr lang="en-US" dirty="0"/>
              <a:t>		  </a:t>
            </a:r>
            <a:r>
              <a:rPr lang="en-US" dirty="0" err="1"/>
              <a:t>Imbriogon</a:t>
            </a:r>
            <a:r>
              <a:rPr lang="en-US" dirty="0"/>
              <a:t>, Asia Minor</a:t>
            </a:r>
          </a:p>
        </p:txBody>
      </p:sp>
      <p:pic>
        <p:nvPicPr>
          <p:cNvPr id="7" name="Content Placeholder 6">
            <a:extLst>
              <a:ext uri="{FF2B5EF4-FFF2-40B4-BE49-F238E27FC236}">
                <a16:creationId xmlns:a16="http://schemas.microsoft.com/office/drawing/2014/main" id="{16AD5EC7-4007-4CFF-A798-098ED5B05005}"/>
              </a:ext>
            </a:extLst>
          </p:cNvPr>
          <p:cNvPicPr>
            <a:picLocks noGrp="1" noChangeAspect="1"/>
          </p:cNvPicPr>
          <p:nvPr>
            <p:ph idx="1"/>
          </p:nvPr>
        </p:nvPicPr>
        <p:blipFill>
          <a:blip r:embed="rId5"/>
          <a:stretch>
            <a:fillRect/>
          </a:stretch>
        </p:blipFill>
        <p:spPr>
          <a:xfrm>
            <a:off x="3223652" y="2043369"/>
            <a:ext cx="4527198" cy="4744885"/>
          </a:xfrm>
        </p:spPr>
      </p:pic>
    </p:spTree>
    <p:extLst>
      <p:ext uri="{BB962C8B-B14F-4D97-AF65-F5344CB8AC3E}">
        <p14:creationId xmlns:p14="http://schemas.microsoft.com/office/powerpoint/2010/main" val="20807669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A865E47-4365-4F21-B8EA-13B2C12BCB98}"/>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4" name="Rectangle 13">
              <a:extLst>
                <a:ext uri="{FF2B5EF4-FFF2-40B4-BE49-F238E27FC236}">
                  <a16:creationId xmlns:a16="http://schemas.microsoft.com/office/drawing/2014/main" id="{0CE24988-BB27-40E5-A961-9FA7ED0DB9B3}"/>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0BDE80E-ADE0-4E16-8F80-306A15F4D3FB}"/>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8" name="Content Placeholder 4">
            <a:extLst>
              <a:ext uri="{FF2B5EF4-FFF2-40B4-BE49-F238E27FC236}">
                <a16:creationId xmlns:a16="http://schemas.microsoft.com/office/drawing/2014/main" id="{242E3BD5-7A54-47F1-8EFA-CAECEFFA72BF}"/>
              </a:ext>
            </a:extLst>
          </p:cNvPr>
          <p:cNvPicPr>
            <a:picLocks noChangeAspect="1"/>
          </p:cNvPicPr>
          <p:nvPr/>
        </p:nvPicPr>
        <p:blipFill rotWithShape="1">
          <a:blip r:embed="rId3"/>
          <a:srcRect r="10914" b="1"/>
          <a:stretch/>
        </p:blipFill>
        <p:spPr>
          <a:xfrm>
            <a:off x="6096000" y="10"/>
            <a:ext cx="6092823" cy="6856310"/>
          </a:xfrm>
          <a:prstGeom prst="rect">
            <a:avLst/>
          </a:prstGeom>
          <a:ln>
            <a:noFill/>
          </a:ln>
          <a:effectLst/>
        </p:spPr>
      </p:pic>
      <p:sp>
        <p:nvSpPr>
          <p:cNvPr id="17" name="Rectangle 16">
            <a:extLst>
              <a:ext uri="{FF2B5EF4-FFF2-40B4-BE49-F238E27FC236}">
                <a16:creationId xmlns:a16="http://schemas.microsoft.com/office/drawing/2014/main" id="{13BC1C09-8FD1-4619-B317-E9EED5E55DD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9" name="Picture 18">
            <a:extLst>
              <a:ext uri="{FF2B5EF4-FFF2-40B4-BE49-F238E27FC236}">
                <a16:creationId xmlns:a16="http://schemas.microsoft.com/office/drawing/2014/main" id="{D3143E80-C928-46DB-9299-0BD06348A928}"/>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2" name="Title 1">
            <a:extLst>
              <a:ext uri="{FF2B5EF4-FFF2-40B4-BE49-F238E27FC236}">
                <a16:creationId xmlns:a16="http://schemas.microsoft.com/office/drawing/2014/main" id="{27548933-2BD7-4EA5-81A1-87B3AB2CADCD}"/>
              </a:ext>
            </a:extLst>
          </p:cNvPr>
          <p:cNvSpPr>
            <a:spLocks noGrp="1"/>
          </p:cNvSpPr>
          <p:nvPr>
            <p:ph type="title"/>
          </p:nvPr>
        </p:nvSpPr>
        <p:spPr>
          <a:xfrm>
            <a:off x="680321" y="753228"/>
            <a:ext cx="5041629" cy="1080938"/>
          </a:xfrm>
        </p:spPr>
        <p:txBody>
          <a:bodyPr>
            <a:normAutofit/>
          </a:bodyPr>
          <a:lstStyle/>
          <a:p>
            <a:r>
              <a:rPr lang="en-US" dirty="0" err="1"/>
              <a:t>Olba</a:t>
            </a:r>
            <a:r>
              <a:rPr lang="en-US" dirty="0"/>
              <a:t>, Asia Minor</a:t>
            </a:r>
          </a:p>
        </p:txBody>
      </p:sp>
      <p:pic>
        <p:nvPicPr>
          <p:cNvPr id="6" name="Content Placeholder 5">
            <a:extLst>
              <a:ext uri="{FF2B5EF4-FFF2-40B4-BE49-F238E27FC236}">
                <a16:creationId xmlns:a16="http://schemas.microsoft.com/office/drawing/2014/main" id="{A0085B6F-DDD5-42A4-AEBD-F2372C7EFDC0}"/>
              </a:ext>
            </a:extLst>
          </p:cNvPr>
          <p:cNvPicPr>
            <a:picLocks noGrp="1" noChangeAspect="1"/>
          </p:cNvPicPr>
          <p:nvPr>
            <p:ph idx="1"/>
          </p:nvPr>
        </p:nvPicPr>
        <p:blipFill>
          <a:blip r:embed="rId5"/>
          <a:stretch>
            <a:fillRect/>
          </a:stretch>
        </p:blipFill>
        <p:spPr>
          <a:xfrm>
            <a:off x="152400" y="2113872"/>
            <a:ext cx="5867400" cy="4134528"/>
          </a:xfrm>
        </p:spPr>
      </p:pic>
    </p:spTree>
    <p:extLst>
      <p:ext uri="{BB962C8B-B14F-4D97-AF65-F5344CB8AC3E}">
        <p14:creationId xmlns:p14="http://schemas.microsoft.com/office/powerpoint/2010/main" val="34394521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6">
            <a:extLst>
              <a:ext uri="{FF2B5EF4-FFF2-40B4-BE49-F238E27FC236}">
                <a16:creationId xmlns:a16="http://schemas.microsoft.com/office/drawing/2014/main" id="{6B9A9FA0-C7F6-41F0-A999-43810FB42387}"/>
              </a:ext>
            </a:extLst>
          </p:cNvPr>
          <p:cNvPicPr>
            <a:picLocks noChangeAspect="1"/>
          </p:cNvPicPr>
          <p:nvPr/>
        </p:nvPicPr>
        <p:blipFill rotWithShape="1">
          <a:blip r:embed="rId2">
            <a:alphaModFix amt="15000"/>
            <a:grayscl/>
          </a:blip>
          <a:srcRect t="20775"/>
          <a:stretch/>
        </p:blipFill>
        <p:spPr>
          <a:xfrm>
            <a:off x="-2" y="1"/>
            <a:ext cx="12188823" cy="6857999"/>
          </a:xfrm>
          <a:prstGeom prst="rect">
            <a:avLst/>
          </a:prstGeom>
        </p:spPr>
      </p:pic>
      <p:pic>
        <p:nvPicPr>
          <p:cNvPr id="17" name="Picture 16">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9" name="Picture 18">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1" name="Rectangle 20">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4B7FD31-0EB3-4F4A-A51D-C8CFFAB9752B}"/>
              </a:ext>
            </a:extLst>
          </p:cNvPr>
          <p:cNvSpPr>
            <a:spLocks noGrp="1"/>
          </p:cNvSpPr>
          <p:nvPr>
            <p:ph type="title"/>
          </p:nvPr>
        </p:nvSpPr>
        <p:spPr>
          <a:xfrm>
            <a:off x="680321" y="753228"/>
            <a:ext cx="9613861" cy="1080938"/>
          </a:xfrm>
        </p:spPr>
        <p:txBody>
          <a:bodyPr>
            <a:normAutofit/>
          </a:bodyPr>
          <a:lstStyle/>
          <a:p>
            <a:pPr algn="ctr"/>
            <a:r>
              <a:rPr lang="en-US" dirty="0" err="1"/>
              <a:t>Palsi</a:t>
            </a:r>
            <a:r>
              <a:rPr lang="en-US" dirty="0"/>
              <a:t>, Asia Minor</a:t>
            </a:r>
          </a:p>
        </p:txBody>
      </p:sp>
      <p:pic>
        <p:nvPicPr>
          <p:cNvPr id="4" name="Content Placeholder 3">
            <a:extLst>
              <a:ext uri="{FF2B5EF4-FFF2-40B4-BE49-F238E27FC236}">
                <a16:creationId xmlns:a16="http://schemas.microsoft.com/office/drawing/2014/main" id="{6A363430-FB78-44CA-AD7A-13948510A5DD}"/>
              </a:ext>
            </a:extLst>
          </p:cNvPr>
          <p:cNvPicPr>
            <a:picLocks noGrp="1" noChangeAspect="1"/>
          </p:cNvPicPr>
          <p:nvPr>
            <p:ph idx="1"/>
          </p:nvPr>
        </p:nvPicPr>
        <p:blipFill>
          <a:blip r:embed="rId5"/>
          <a:stretch>
            <a:fillRect/>
          </a:stretch>
        </p:blipFill>
        <p:spPr>
          <a:xfrm>
            <a:off x="3252083" y="1637970"/>
            <a:ext cx="4715124" cy="5220030"/>
          </a:xfrm>
        </p:spPr>
      </p:pic>
    </p:spTree>
    <p:extLst>
      <p:ext uri="{BB962C8B-B14F-4D97-AF65-F5344CB8AC3E}">
        <p14:creationId xmlns:p14="http://schemas.microsoft.com/office/powerpoint/2010/main" val="9304633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6">
            <a:extLst>
              <a:ext uri="{FF2B5EF4-FFF2-40B4-BE49-F238E27FC236}">
                <a16:creationId xmlns:a16="http://schemas.microsoft.com/office/drawing/2014/main" id="{6B9A9FA0-C7F6-41F0-A999-43810FB42387}"/>
              </a:ext>
            </a:extLst>
          </p:cNvPr>
          <p:cNvPicPr>
            <a:picLocks noChangeAspect="1"/>
          </p:cNvPicPr>
          <p:nvPr/>
        </p:nvPicPr>
        <p:blipFill rotWithShape="1">
          <a:blip r:embed="rId2">
            <a:alphaModFix amt="15000"/>
            <a:grayscl/>
          </a:blip>
          <a:srcRect t="20775"/>
          <a:stretch/>
        </p:blipFill>
        <p:spPr>
          <a:xfrm>
            <a:off x="-1" y="-1"/>
            <a:ext cx="12188824" cy="6858001"/>
          </a:xfrm>
          <a:prstGeom prst="rect">
            <a:avLst/>
          </a:prstGeom>
        </p:spPr>
      </p:pic>
      <p:pic>
        <p:nvPicPr>
          <p:cNvPr id="30" name="Picture 29">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32" name="Picture 31">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34" name="Rectangle 33">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4B7FD31-0EB3-4F4A-A51D-C8CFFAB9752B}"/>
              </a:ext>
            </a:extLst>
          </p:cNvPr>
          <p:cNvSpPr>
            <a:spLocks noGrp="1"/>
          </p:cNvSpPr>
          <p:nvPr>
            <p:ph type="title"/>
          </p:nvPr>
        </p:nvSpPr>
        <p:spPr>
          <a:xfrm>
            <a:off x="680321" y="753228"/>
            <a:ext cx="9613861" cy="1080938"/>
          </a:xfrm>
        </p:spPr>
        <p:txBody>
          <a:bodyPr>
            <a:normAutofit/>
          </a:bodyPr>
          <a:lstStyle/>
          <a:p>
            <a:r>
              <a:rPr lang="en-US" dirty="0"/>
              <a:t>			Religious Syncretism</a:t>
            </a:r>
          </a:p>
        </p:txBody>
      </p:sp>
      <p:sp>
        <p:nvSpPr>
          <p:cNvPr id="12" name="Content Placeholder 11"/>
          <p:cNvSpPr>
            <a:spLocks noGrp="1"/>
          </p:cNvSpPr>
          <p:nvPr>
            <p:ph idx="1"/>
          </p:nvPr>
        </p:nvSpPr>
        <p:spPr>
          <a:xfrm>
            <a:off x="680321" y="2336873"/>
            <a:ext cx="9613861" cy="3395060"/>
          </a:xfrm>
        </p:spPr>
        <p:txBody>
          <a:bodyPr anchor="ctr">
            <a:normAutofit/>
          </a:bodyPr>
          <a:lstStyle/>
          <a:p>
            <a:r>
              <a:rPr lang="en-US" sz="2000" b="1" dirty="0"/>
              <a:t>Religious syncretism</a:t>
            </a:r>
            <a:r>
              <a:rPr lang="en-US" sz="2000" dirty="0"/>
              <a:t> is the blending of two or more </a:t>
            </a:r>
            <a:r>
              <a:rPr lang="en-US" sz="2000" b="1" dirty="0"/>
              <a:t>religious </a:t>
            </a:r>
            <a:r>
              <a:rPr lang="en-US" sz="2000" dirty="0"/>
              <a:t>belief systems into a new system, or the incorporation into a </a:t>
            </a:r>
            <a:r>
              <a:rPr lang="en-US" sz="2000" b="1" dirty="0"/>
              <a:t>religious</a:t>
            </a:r>
            <a:r>
              <a:rPr lang="en-US" sz="2000" dirty="0"/>
              <a:t> tradition of beliefs from unrelated traditions.</a:t>
            </a:r>
          </a:p>
        </p:txBody>
      </p:sp>
    </p:spTree>
    <p:extLst>
      <p:ext uri="{BB962C8B-B14F-4D97-AF65-F5344CB8AC3E}">
        <p14:creationId xmlns:p14="http://schemas.microsoft.com/office/powerpoint/2010/main" val="3503561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A865E47-4365-4F21-B8EA-13B2C12BCB98}"/>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4" name="Rectangle 13">
              <a:extLst>
                <a:ext uri="{FF2B5EF4-FFF2-40B4-BE49-F238E27FC236}">
                  <a16:creationId xmlns:a16="http://schemas.microsoft.com/office/drawing/2014/main" id="{0CE24988-BB27-40E5-A961-9FA7ED0DB9B3}"/>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0BDE80E-ADE0-4E16-8F80-306A15F4D3FB}"/>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8" name="Content Placeholder 4">
            <a:extLst>
              <a:ext uri="{FF2B5EF4-FFF2-40B4-BE49-F238E27FC236}">
                <a16:creationId xmlns:a16="http://schemas.microsoft.com/office/drawing/2014/main" id="{09308A12-DAF0-4C24-85F0-195234B9A01B}"/>
              </a:ext>
            </a:extLst>
          </p:cNvPr>
          <p:cNvPicPr>
            <a:picLocks noChangeAspect="1"/>
          </p:cNvPicPr>
          <p:nvPr/>
        </p:nvPicPr>
        <p:blipFill rotWithShape="1">
          <a:blip r:embed="rId3"/>
          <a:srcRect t="2993" r="2" b="18800"/>
          <a:stretch/>
        </p:blipFill>
        <p:spPr>
          <a:xfrm>
            <a:off x="6096000" y="10"/>
            <a:ext cx="6092823" cy="6856310"/>
          </a:xfrm>
          <a:prstGeom prst="rect">
            <a:avLst/>
          </a:prstGeom>
          <a:ln>
            <a:noFill/>
          </a:ln>
          <a:effectLst/>
        </p:spPr>
      </p:pic>
      <p:sp>
        <p:nvSpPr>
          <p:cNvPr id="17" name="Rectangle 16">
            <a:extLst>
              <a:ext uri="{FF2B5EF4-FFF2-40B4-BE49-F238E27FC236}">
                <a16:creationId xmlns:a16="http://schemas.microsoft.com/office/drawing/2014/main" id="{13BC1C09-8FD1-4619-B317-E9EED5E55DD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9" name="Picture 18">
            <a:extLst>
              <a:ext uri="{FF2B5EF4-FFF2-40B4-BE49-F238E27FC236}">
                <a16:creationId xmlns:a16="http://schemas.microsoft.com/office/drawing/2014/main" id="{D3143E80-C928-46DB-9299-0BD06348A928}"/>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2" name="Title 1">
            <a:extLst>
              <a:ext uri="{FF2B5EF4-FFF2-40B4-BE49-F238E27FC236}">
                <a16:creationId xmlns:a16="http://schemas.microsoft.com/office/drawing/2014/main" id="{62EBE27C-9DF1-44F7-8150-7BE7E1ABFDA4}"/>
              </a:ext>
            </a:extLst>
          </p:cNvPr>
          <p:cNvSpPr>
            <a:spLocks noGrp="1"/>
          </p:cNvSpPr>
          <p:nvPr>
            <p:ph type="title"/>
          </p:nvPr>
        </p:nvSpPr>
        <p:spPr>
          <a:xfrm>
            <a:off x="680321" y="753228"/>
            <a:ext cx="5041629" cy="1080938"/>
          </a:xfrm>
        </p:spPr>
        <p:txBody>
          <a:bodyPr>
            <a:normAutofit/>
          </a:bodyPr>
          <a:lstStyle/>
          <a:p>
            <a:pPr algn="ctr"/>
            <a:r>
              <a:rPr lang="en-US" dirty="0"/>
              <a:t>Labarum</a:t>
            </a:r>
          </a:p>
        </p:txBody>
      </p:sp>
      <p:sp>
        <p:nvSpPr>
          <p:cNvPr id="10" name="Content Placeholder 9"/>
          <p:cNvSpPr>
            <a:spLocks noGrp="1"/>
          </p:cNvSpPr>
          <p:nvPr>
            <p:ph idx="1"/>
          </p:nvPr>
        </p:nvSpPr>
        <p:spPr>
          <a:xfrm>
            <a:off x="680322" y="2336873"/>
            <a:ext cx="5041628" cy="3599316"/>
          </a:xfrm>
        </p:spPr>
        <p:txBody>
          <a:bodyPr>
            <a:normAutofit/>
          </a:bodyPr>
          <a:lstStyle/>
          <a:p>
            <a:pPr marL="0" indent="0">
              <a:buNone/>
            </a:pPr>
            <a:r>
              <a:rPr lang="en-US" sz="2000" i="1" dirty="0"/>
              <a:t>In Hoc </a:t>
            </a:r>
            <a:r>
              <a:rPr lang="en-US" sz="2000" i="1" dirty="0" err="1"/>
              <a:t>Signo</a:t>
            </a:r>
            <a:r>
              <a:rPr lang="en-US" sz="2000" i="1" dirty="0"/>
              <a:t> </a:t>
            </a:r>
            <a:r>
              <a:rPr lang="en-US" sz="2000" i="1" dirty="0" err="1"/>
              <a:t>Vinces</a:t>
            </a:r>
            <a:endParaRPr lang="en-US" sz="2000" i="1" dirty="0"/>
          </a:p>
          <a:p>
            <a:pPr marL="0" indent="0">
              <a:buNone/>
            </a:pPr>
            <a:r>
              <a:rPr lang="en-US" sz="2000" i="1" dirty="0"/>
              <a:t>By this sign, Thou Shalt Conquer</a:t>
            </a:r>
          </a:p>
          <a:p>
            <a:pPr marL="0" indent="0">
              <a:buNone/>
            </a:pPr>
            <a:endParaRPr lang="en-US" sz="2000" dirty="0"/>
          </a:p>
        </p:txBody>
      </p:sp>
    </p:spTree>
    <p:extLst>
      <p:ext uri="{BB962C8B-B14F-4D97-AF65-F5344CB8AC3E}">
        <p14:creationId xmlns:p14="http://schemas.microsoft.com/office/powerpoint/2010/main" val="9315029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21" name="Group 12">
            <a:extLst>
              <a:ext uri="{FF2B5EF4-FFF2-40B4-BE49-F238E27FC236}">
                <a16:creationId xmlns:a16="http://schemas.microsoft.com/office/drawing/2014/main" id="{905A9BAA-B344-45D2-838C-73856C4B15D4}"/>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4" name="Rectangle 13">
              <a:extLst>
                <a:ext uri="{FF2B5EF4-FFF2-40B4-BE49-F238E27FC236}">
                  <a16:creationId xmlns:a16="http://schemas.microsoft.com/office/drawing/2014/main" id="{390434AA-4632-440E-9AE7-411396A779CA}"/>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462FD1E-E713-4FD4-8746-671C946723BD}"/>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22" name="Content Placeholder 4">
            <a:extLst>
              <a:ext uri="{FF2B5EF4-FFF2-40B4-BE49-F238E27FC236}">
                <a16:creationId xmlns:a16="http://schemas.microsoft.com/office/drawing/2014/main" id="{298060A8-7B89-464B-A28A-BD903A571D36}"/>
              </a:ext>
            </a:extLst>
          </p:cNvPr>
          <p:cNvPicPr>
            <a:picLocks noChangeAspect="1"/>
          </p:cNvPicPr>
          <p:nvPr/>
        </p:nvPicPr>
        <p:blipFill rotWithShape="1">
          <a:blip r:embed="rId3"/>
          <a:srcRect t="1613" r="-1" b="38246"/>
          <a:stretch/>
        </p:blipFill>
        <p:spPr>
          <a:xfrm>
            <a:off x="4636008" y="10"/>
            <a:ext cx="7552815" cy="6856310"/>
          </a:xfrm>
          <a:prstGeom prst="rect">
            <a:avLst/>
          </a:prstGeom>
          <a:ln>
            <a:noFill/>
          </a:ln>
          <a:effectLst/>
        </p:spPr>
      </p:pic>
      <p:sp>
        <p:nvSpPr>
          <p:cNvPr id="23" name="Rectangle 16">
            <a:extLst>
              <a:ext uri="{FF2B5EF4-FFF2-40B4-BE49-F238E27FC236}">
                <a16:creationId xmlns:a16="http://schemas.microsoft.com/office/drawing/2014/main" id="{78A4CDE5-C7BC-41E1-8A4A-79E024CC09F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4" name="Picture 18">
            <a:extLst>
              <a:ext uri="{FF2B5EF4-FFF2-40B4-BE49-F238E27FC236}">
                <a16:creationId xmlns:a16="http://schemas.microsoft.com/office/drawing/2014/main" id="{025C7952-5703-489E-8DBD-F2EFAC8EEB05}"/>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2" name="Title 1">
            <a:extLst>
              <a:ext uri="{FF2B5EF4-FFF2-40B4-BE49-F238E27FC236}">
                <a16:creationId xmlns:a16="http://schemas.microsoft.com/office/drawing/2014/main" id="{28268D3E-8063-4014-B8DC-2704A8FBC319}"/>
              </a:ext>
            </a:extLst>
          </p:cNvPr>
          <p:cNvSpPr>
            <a:spLocks noGrp="1"/>
          </p:cNvSpPr>
          <p:nvPr>
            <p:ph type="title"/>
          </p:nvPr>
        </p:nvSpPr>
        <p:spPr>
          <a:xfrm>
            <a:off x="680322" y="753228"/>
            <a:ext cx="3679028" cy="1080938"/>
          </a:xfrm>
        </p:spPr>
        <p:txBody>
          <a:bodyPr>
            <a:normAutofit/>
          </a:bodyPr>
          <a:lstStyle/>
          <a:p>
            <a:r>
              <a:rPr lang="en-US" sz="2700" dirty="0" err="1"/>
              <a:t>Aezanis</a:t>
            </a:r>
            <a:r>
              <a:rPr lang="en-US" sz="2700" dirty="0"/>
              <a:t>, Asia Minor </a:t>
            </a:r>
            <a:r>
              <a:rPr lang="en-US" sz="2000" dirty="0"/>
              <a:t>(</a:t>
            </a:r>
            <a:r>
              <a:rPr lang="en-US" sz="2000" dirty="0" err="1"/>
              <a:t>Çavdarhisar</a:t>
            </a:r>
            <a:r>
              <a:rPr lang="en-US" sz="2000" dirty="0"/>
              <a:t>, Turkey) </a:t>
            </a:r>
          </a:p>
        </p:txBody>
      </p:sp>
      <p:sp>
        <p:nvSpPr>
          <p:cNvPr id="25" name="Content Placeholder 9"/>
          <p:cNvSpPr>
            <a:spLocks noGrp="1"/>
          </p:cNvSpPr>
          <p:nvPr>
            <p:ph idx="1"/>
          </p:nvPr>
        </p:nvSpPr>
        <p:spPr>
          <a:xfrm>
            <a:off x="680322" y="2336873"/>
            <a:ext cx="3581635" cy="3599316"/>
          </a:xfrm>
        </p:spPr>
        <p:txBody>
          <a:bodyPr>
            <a:normAutofit/>
          </a:bodyPr>
          <a:lstStyle/>
          <a:p>
            <a:endParaRPr lang="en-US" sz="1600"/>
          </a:p>
        </p:txBody>
      </p:sp>
    </p:spTree>
    <p:extLst>
      <p:ext uri="{BB962C8B-B14F-4D97-AF65-F5344CB8AC3E}">
        <p14:creationId xmlns:p14="http://schemas.microsoft.com/office/powerpoint/2010/main" val="26315545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34" name="Group 12">
            <a:extLst>
              <a:ext uri="{FF2B5EF4-FFF2-40B4-BE49-F238E27FC236}">
                <a16:creationId xmlns:a16="http://schemas.microsoft.com/office/drawing/2014/main" id="{7A865E47-4365-4F21-B8EA-13B2C12BCB98}"/>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4" name="Rectangle 13">
              <a:extLst>
                <a:ext uri="{FF2B5EF4-FFF2-40B4-BE49-F238E27FC236}">
                  <a16:creationId xmlns:a16="http://schemas.microsoft.com/office/drawing/2014/main" id="{0CE24988-BB27-40E5-A961-9FA7ED0DB9B3}"/>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14">
              <a:extLst>
                <a:ext uri="{FF2B5EF4-FFF2-40B4-BE49-F238E27FC236}">
                  <a16:creationId xmlns:a16="http://schemas.microsoft.com/office/drawing/2014/main" id="{80BDE80E-ADE0-4E16-8F80-306A15F4D3FB}"/>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36" name="Content Placeholder 4">
            <a:extLst>
              <a:ext uri="{FF2B5EF4-FFF2-40B4-BE49-F238E27FC236}">
                <a16:creationId xmlns:a16="http://schemas.microsoft.com/office/drawing/2014/main" id="{BF4CD938-855C-49EA-99BA-A5907DC5C5FC}"/>
              </a:ext>
            </a:extLst>
          </p:cNvPr>
          <p:cNvPicPr>
            <a:picLocks noChangeAspect="1"/>
          </p:cNvPicPr>
          <p:nvPr/>
        </p:nvPicPr>
        <p:blipFill rotWithShape="1">
          <a:blip r:embed="rId3"/>
          <a:srcRect r="2" b="24887"/>
          <a:stretch/>
        </p:blipFill>
        <p:spPr>
          <a:xfrm>
            <a:off x="6096000" y="10"/>
            <a:ext cx="6092823" cy="6856310"/>
          </a:xfrm>
          <a:prstGeom prst="rect">
            <a:avLst/>
          </a:prstGeom>
          <a:ln>
            <a:noFill/>
          </a:ln>
          <a:effectLst/>
        </p:spPr>
      </p:pic>
      <p:sp>
        <p:nvSpPr>
          <p:cNvPr id="37" name="Rectangle 16">
            <a:extLst>
              <a:ext uri="{FF2B5EF4-FFF2-40B4-BE49-F238E27FC236}">
                <a16:creationId xmlns:a16="http://schemas.microsoft.com/office/drawing/2014/main" id="{13BC1C09-8FD1-4619-B317-E9EED5E55DD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8" name="Picture 18">
            <a:extLst>
              <a:ext uri="{FF2B5EF4-FFF2-40B4-BE49-F238E27FC236}">
                <a16:creationId xmlns:a16="http://schemas.microsoft.com/office/drawing/2014/main" id="{D3143E80-C928-46DB-9299-0BD06348A928}"/>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2" name="Title 1">
            <a:extLst>
              <a:ext uri="{FF2B5EF4-FFF2-40B4-BE49-F238E27FC236}">
                <a16:creationId xmlns:a16="http://schemas.microsoft.com/office/drawing/2014/main" id="{12D7DE89-BA56-439E-A3CF-70A8AB3E29BA}"/>
              </a:ext>
            </a:extLst>
          </p:cNvPr>
          <p:cNvSpPr>
            <a:spLocks noGrp="1"/>
          </p:cNvSpPr>
          <p:nvPr>
            <p:ph type="title"/>
          </p:nvPr>
        </p:nvSpPr>
        <p:spPr>
          <a:xfrm>
            <a:off x="680321" y="753228"/>
            <a:ext cx="5041629" cy="1080938"/>
          </a:xfrm>
        </p:spPr>
        <p:txBody>
          <a:bodyPr>
            <a:normAutofit/>
          </a:bodyPr>
          <a:lstStyle/>
          <a:p>
            <a:r>
              <a:rPr lang="en-US"/>
              <a:t>Augustus (63 BC-14 AD)</a:t>
            </a:r>
            <a:endParaRPr lang="en-US" dirty="0"/>
          </a:p>
        </p:txBody>
      </p:sp>
      <p:sp>
        <p:nvSpPr>
          <p:cNvPr id="39" name="Content Placeholder 9"/>
          <p:cNvSpPr>
            <a:spLocks noGrp="1"/>
          </p:cNvSpPr>
          <p:nvPr>
            <p:ph idx="1"/>
          </p:nvPr>
        </p:nvSpPr>
        <p:spPr>
          <a:xfrm>
            <a:off x="680322" y="2336873"/>
            <a:ext cx="5041628" cy="3599316"/>
          </a:xfrm>
        </p:spPr>
        <p:txBody>
          <a:bodyPr>
            <a:normAutofit/>
          </a:bodyPr>
          <a:lstStyle/>
          <a:p>
            <a:endParaRPr lang="en-US" sz="2000"/>
          </a:p>
        </p:txBody>
      </p:sp>
    </p:spTree>
    <p:extLst>
      <p:ext uri="{BB962C8B-B14F-4D97-AF65-F5344CB8AC3E}">
        <p14:creationId xmlns:p14="http://schemas.microsoft.com/office/powerpoint/2010/main" val="18782867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6">
            <a:extLst>
              <a:ext uri="{FF2B5EF4-FFF2-40B4-BE49-F238E27FC236}">
                <a16:creationId xmlns:a16="http://schemas.microsoft.com/office/drawing/2014/main" id="{6B9A9FA0-C7F6-41F0-A999-43810FB42387}"/>
              </a:ext>
            </a:extLst>
          </p:cNvPr>
          <p:cNvPicPr>
            <a:picLocks noChangeAspect="1"/>
          </p:cNvPicPr>
          <p:nvPr/>
        </p:nvPicPr>
        <p:blipFill rotWithShape="1">
          <a:blip r:embed="rId2">
            <a:alphaModFix amt="15000"/>
            <a:grayscl/>
          </a:blip>
          <a:srcRect t="20775"/>
          <a:stretch/>
        </p:blipFill>
        <p:spPr>
          <a:xfrm>
            <a:off x="-2" y="1"/>
            <a:ext cx="12188823" cy="6857999"/>
          </a:xfrm>
          <a:prstGeom prst="rect">
            <a:avLst/>
          </a:prstGeom>
        </p:spPr>
      </p:pic>
      <p:pic>
        <p:nvPicPr>
          <p:cNvPr id="17" name="Picture 16">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9" name="Picture 18">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1" name="Rectangle 20">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4B7FD31-0EB3-4F4A-A51D-C8CFFAB9752B}"/>
              </a:ext>
            </a:extLst>
          </p:cNvPr>
          <p:cNvSpPr>
            <a:spLocks noGrp="1"/>
          </p:cNvSpPr>
          <p:nvPr>
            <p:ph type="title"/>
          </p:nvPr>
        </p:nvSpPr>
        <p:spPr>
          <a:xfrm>
            <a:off x="680321" y="753228"/>
            <a:ext cx="9613861" cy="1080938"/>
          </a:xfrm>
        </p:spPr>
        <p:txBody>
          <a:bodyPr>
            <a:normAutofit/>
          </a:bodyPr>
          <a:lstStyle/>
          <a:p>
            <a:r>
              <a:rPr lang="en-US" dirty="0"/>
              <a:t>            Alexander the Great (356-323 BC)</a:t>
            </a:r>
          </a:p>
        </p:txBody>
      </p:sp>
      <p:pic>
        <p:nvPicPr>
          <p:cNvPr id="8" name="Content Placeholder 7">
            <a:extLst>
              <a:ext uri="{FF2B5EF4-FFF2-40B4-BE49-F238E27FC236}">
                <a16:creationId xmlns:a16="http://schemas.microsoft.com/office/drawing/2014/main" id="{A41DC2DA-5A55-458C-AA23-2DA3C01AEE87}"/>
              </a:ext>
            </a:extLst>
          </p:cNvPr>
          <p:cNvPicPr>
            <a:picLocks noGrp="1" noChangeAspect="1"/>
          </p:cNvPicPr>
          <p:nvPr>
            <p:ph idx="1"/>
          </p:nvPr>
        </p:nvPicPr>
        <p:blipFill>
          <a:blip r:embed="rId5"/>
          <a:stretch>
            <a:fillRect/>
          </a:stretch>
        </p:blipFill>
        <p:spPr>
          <a:xfrm>
            <a:off x="2228850" y="2130822"/>
            <a:ext cx="7523283" cy="4513970"/>
          </a:xfrm>
        </p:spPr>
      </p:pic>
    </p:spTree>
    <p:extLst>
      <p:ext uri="{BB962C8B-B14F-4D97-AF65-F5344CB8AC3E}">
        <p14:creationId xmlns:p14="http://schemas.microsoft.com/office/powerpoint/2010/main" val="39683369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6">
            <a:extLst>
              <a:ext uri="{FF2B5EF4-FFF2-40B4-BE49-F238E27FC236}">
                <a16:creationId xmlns:a16="http://schemas.microsoft.com/office/drawing/2014/main" id="{6B9A9FA0-C7F6-41F0-A999-43810FB42387}"/>
              </a:ext>
            </a:extLst>
          </p:cNvPr>
          <p:cNvPicPr>
            <a:picLocks noChangeAspect="1"/>
          </p:cNvPicPr>
          <p:nvPr/>
        </p:nvPicPr>
        <p:blipFill rotWithShape="1">
          <a:blip r:embed="rId2">
            <a:alphaModFix amt="15000"/>
            <a:grayscl/>
          </a:blip>
          <a:srcRect t="20775"/>
          <a:stretch/>
        </p:blipFill>
        <p:spPr>
          <a:xfrm>
            <a:off x="-2" y="1"/>
            <a:ext cx="12188823" cy="6857999"/>
          </a:xfrm>
          <a:prstGeom prst="rect">
            <a:avLst/>
          </a:prstGeom>
        </p:spPr>
      </p:pic>
      <p:pic>
        <p:nvPicPr>
          <p:cNvPr id="17" name="Picture 16">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9" name="Picture 18">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1" name="Rectangle 20">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4B7FD31-0EB3-4F4A-A51D-C8CFFAB9752B}"/>
              </a:ext>
            </a:extLst>
          </p:cNvPr>
          <p:cNvSpPr>
            <a:spLocks noGrp="1"/>
          </p:cNvSpPr>
          <p:nvPr>
            <p:ph type="title"/>
          </p:nvPr>
        </p:nvSpPr>
        <p:spPr>
          <a:xfrm>
            <a:off x="680321" y="753228"/>
            <a:ext cx="9613861" cy="1080938"/>
          </a:xfrm>
        </p:spPr>
        <p:txBody>
          <a:bodyPr>
            <a:normAutofit/>
          </a:bodyPr>
          <a:lstStyle/>
          <a:p>
            <a:r>
              <a:rPr lang="en-US" dirty="0"/>
              <a:t>Hellenistic Kingdoms</a:t>
            </a:r>
          </a:p>
        </p:txBody>
      </p:sp>
      <p:pic>
        <p:nvPicPr>
          <p:cNvPr id="4" name="Content Placeholder 3">
            <a:extLst>
              <a:ext uri="{FF2B5EF4-FFF2-40B4-BE49-F238E27FC236}">
                <a16:creationId xmlns:a16="http://schemas.microsoft.com/office/drawing/2014/main" id="{170D6D7D-2A58-49FE-9D87-B67F637D7892}"/>
              </a:ext>
            </a:extLst>
          </p:cNvPr>
          <p:cNvPicPr>
            <a:picLocks noGrp="1" noChangeAspect="1"/>
          </p:cNvPicPr>
          <p:nvPr>
            <p:ph idx="1"/>
          </p:nvPr>
        </p:nvPicPr>
        <p:blipFill>
          <a:blip r:embed="rId5"/>
          <a:stretch>
            <a:fillRect/>
          </a:stretch>
        </p:blipFill>
        <p:spPr>
          <a:xfrm>
            <a:off x="0" y="-1"/>
            <a:ext cx="12209879" cy="6863513"/>
          </a:xfrm>
        </p:spPr>
      </p:pic>
    </p:spTree>
    <p:extLst>
      <p:ext uri="{BB962C8B-B14F-4D97-AF65-F5344CB8AC3E}">
        <p14:creationId xmlns:p14="http://schemas.microsoft.com/office/powerpoint/2010/main" val="7468995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34" name="Group 12">
            <a:extLst>
              <a:ext uri="{FF2B5EF4-FFF2-40B4-BE49-F238E27FC236}">
                <a16:creationId xmlns:a16="http://schemas.microsoft.com/office/drawing/2014/main" id="{7A865E47-4365-4F21-B8EA-13B2C12BCB98}"/>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4" name="Rectangle 13">
              <a:extLst>
                <a:ext uri="{FF2B5EF4-FFF2-40B4-BE49-F238E27FC236}">
                  <a16:creationId xmlns:a16="http://schemas.microsoft.com/office/drawing/2014/main" id="{0CE24988-BB27-40E5-A961-9FA7ED0DB9B3}"/>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14">
              <a:extLst>
                <a:ext uri="{FF2B5EF4-FFF2-40B4-BE49-F238E27FC236}">
                  <a16:creationId xmlns:a16="http://schemas.microsoft.com/office/drawing/2014/main" id="{80BDE80E-ADE0-4E16-8F80-306A15F4D3FB}"/>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36" name="Content Placeholder 4">
            <a:extLst>
              <a:ext uri="{FF2B5EF4-FFF2-40B4-BE49-F238E27FC236}">
                <a16:creationId xmlns:a16="http://schemas.microsoft.com/office/drawing/2014/main" id="{BF4CD938-855C-49EA-99BA-A5907DC5C5FC}"/>
              </a:ext>
            </a:extLst>
          </p:cNvPr>
          <p:cNvPicPr>
            <a:picLocks noChangeAspect="1"/>
          </p:cNvPicPr>
          <p:nvPr/>
        </p:nvPicPr>
        <p:blipFill rotWithShape="1">
          <a:blip r:embed="rId3"/>
          <a:srcRect r="2" b="24887"/>
          <a:stretch/>
        </p:blipFill>
        <p:spPr>
          <a:xfrm>
            <a:off x="6096000" y="10"/>
            <a:ext cx="6092823" cy="6856310"/>
          </a:xfrm>
          <a:prstGeom prst="rect">
            <a:avLst/>
          </a:prstGeom>
          <a:ln>
            <a:noFill/>
          </a:ln>
          <a:effectLst/>
        </p:spPr>
      </p:pic>
      <p:sp>
        <p:nvSpPr>
          <p:cNvPr id="37" name="Rectangle 16">
            <a:extLst>
              <a:ext uri="{FF2B5EF4-FFF2-40B4-BE49-F238E27FC236}">
                <a16:creationId xmlns:a16="http://schemas.microsoft.com/office/drawing/2014/main" id="{13BC1C09-8FD1-4619-B317-E9EED5E55DD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8" name="Picture 18">
            <a:extLst>
              <a:ext uri="{FF2B5EF4-FFF2-40B4-BE49-F238E27FC236}">
                <a16:creationId xmlns:a16="http://schemas.microsoft.com/office/drawing/2014/main" id="{D3143E80-C928-46DB-9299-0BD06348A928}"/>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2" name="Title 1">
            <a:extLst>
              <a:ext uri="{FF2B5EF4-FFF2-40B4-BE49-F238E27FC236}">
                <a16:creationId xmlns:a16="http://schemas.microsoft.com/office/drawing/2014/main" id="{12D7DE89-BA56-439E-A3CF-70A8AB3E29BA}"/>
              </a:ext>
            </a:extLst>
          </p:cNvPr>
          <p:cNvSpPr>
            <a:spLocks noGrp="1"/>
          </p:cNvSpPr>
          <p:nvPr>
            <p:ph type="title"/>
          </p:nvPr>
        </p:nvSpPr>
        <p:spPr>
          <a:xfrm>
            <a:off x="680321" y="753228"/>
            <a:ext cx="5041629" cy="1080938"/>
          </a:xfrm>
        </p:spPr>
        <p:txBody>
          <a:bodyPr>
            <a:normAutofit/>
          </a:bodyPr>
          <a:lstStyle/>
          <a:p>
            <a:r>
              <a:rPr lang="en-US"/>
              <a:t>Augustus (63 BC-14 AD)</a:t>
            </a:r>
            <a:endParaRPr lang="en-US" dirty="0"/>
          </a:p>
        </p:txBody>
      </p:sp>
      <p:sp>
        <p:nvSpPr>
          <p:cNvPr id="39" name="Content Placeholder 9"/>
          <p:cNvSpPr>
            <a:spLocks noGrp="1"/>
          </p:cNvSpPr>
          <p:nvPr>
            <p:ph idx="1"/>
          </p:nvPr>
        </p:nvSpPr>
        <p:spPr>
          <a:xfrm>
            <a:off x="680322" y="2336873"/>
            <a:ext cx="5041628" cy="3599316"/>
          </a:xfrm>
        </p:spPr>
        <p:txBody>
          <a:bodyPr>
            <a:normAutofit/>
          </a:bodyPr>
          <a:lstStyle/>
          <a:p>
            <a:endParaRPr lang="en-US" sz="2000"/>
          </a:p>
        </p:txBody>
      </p:sp>
    </p:spTree>
    <p:extLst>
      <p:ext uri="{BB962C8B-B14F-4D97-AF65-F5344CB8AC3E}">
        <p14:creationId xmlns:p14="http://schemas.microsoft.com/office/powerpoint/2010/main" val="27504482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6">
            <a:extLst>
              <a:ext uri="{FF2B5EF4-FFF2-40B4-BE49-F238E27FC236}">
                <a16:creationId xmlns:a16="http://schemas.microsoft.com/office/drawing/2014/main" id="{6B9A9FA0-C7F6-41F0-A999-43810FB42387}"/>
              </a:ext>
            </a:extLst>
          </p:cNvPr>
          <p:cNvPicPr>
            <a:picLocks noChangeAspect="1"/>
          </p:cNvPicPr>
          <p:nvPr/>
        </p:nvPicPr>
        <p:blipFill rotWithShape="1">
          <a:blip r:embed="rId2">
            <a:alphaModFix amt="15000"/>
            <a:grayscl/>
          </a:blip>
          <a:srcRect t="20775"/>
          <a:stretch/>
        </p:blipFill>
        <p:spPr>
          <a:xfrm>
            <a:off x="-2" y="1"/>
            <a:ext cx="12188823" cy="6857999"/>
          </a:xfrm>
          <a:prstGeom prst="rect">
            <a:avLst/>
          </a:prstGeom>
        </p:spPr>
      </p:pic>
      <p:pic>
        <p:nvPicPr>
          <p:cNvPr id="17" name="Picture 16">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9" name="Picture 18">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1" name="Rectangle 20">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4B7FD31-0EB3-4F4A-A51D-C8CFFAB9752B}"/>
              </a:ext>
            </a:extLst>
          </p:cNvPr>
          <p:cNvSpPr>
            <a:spLocks noGrp="1"/>
          </p:cNvSpPr>
          <p:nvPr>
            <p:ph type="title"/>
          </p:nvPr>
        </p:nvSpPr>
        <p:spPr>
          <a:xfrm>
            <a:off x="680321" y="753228"/>
            <a:ext cx="9613861" cy="1080938"/>
          </a:xfrm>
        </p:spPr>
        <p:txBody>
          <a:bodyPr>
            <a:normAutofit/>
          </a:bodyPr>
          <a:lstStyle/>
          <a:p>
            <a:r>
              <a:rPr lang="en-US" dirty="0"/>
              <a:t>              Marcus Aurelius (121-180 AD)</a:t>
            </a:r>
          </a:p>
        </p:txBody>
      </p:sp>
      <p:pic>
        <p:nvPicPr>
          <p:cNvPr id="4" name="Content Placeholder 3">
            <a:extLst>
              <a:ext uri="{FF2B5EF4-FFF2-40B4-BE49-F238E27FC236}">
                <a16:creationId xmlns:a16="http://schemas.microsoft.com/office/drawing/2014/main" id="{B11ABA0E-3DB0-4E40-843B-1EBC18664F3C}"/>
              </a:ext>
            </a:extLst>
          </p:cNvPr>
          <p:cNvPicPr>
            <a:picLocks noGrp="1" noChangeAspect="1"/>
          </p:cNvPicPr>
          <p:nvPr>
            <p:ph idx="1"/>
          </p:nvPr>
        </p:nvPicPr>
        <p:blipFill>
          <a:blip r:embed="rId5"/>
          <a:stretch>
            <a:fillRect/>
          </a:stretch>
        </p:blipFill>
        <p:spPr>
          <a:xfrm>
            <a:off x="3514478" y="2043369"/>
            <a:ext cx="4219822" cy="4747045"/>
          </a:xfrm>
        </p:spPr>
      </p:pic>
    </p:spTree>
    <p:extLst>
      <p:ext uri="{BB962C8B-B14F-4D97-AF65-F5344CB8AC3E}">
        <p14:creationId xmlns:p14="http://schemas.microsoft.com/office/powerpoint/2010/main" val="38982618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6">
            <a:extLst>
              <a:ext uri="{FF2B5EF4-FFF2-40B4-BE49-F238E27FC236}">
                <a16:creationId xmlns:a16="http://schemas.microsoft.com/office/drawing/2014/main" id="{6B9A9FA0-C7F6-41F0-A999-43810FB42387}"/>
              </a:ext>
            </a:extLst>
          </p:cNvPr>
          <p:cNvPicPr>
            <a:picLocks noChangeAspect="1"/>
          </p:cNvPicPr>
          <p:nvPr/>
        </p:nvPicPr>
        <p:blipFill rotWithShape="1">
          <a:blip r:embed="rId2">
            <a:alphaModFix amt="15000"/>
            <a:grayscl/>
          </a:blip>
          <a:srcRect t="20775"/>
          <a:stretch/>
        </p:blipFill>
        <p:spPr>
          <a:xfrm>
            <a:off x="-2" y="1"/>
            <a:ext cx="12188823" cy="6857999"/>
          </a:xfrm>
          <a:prstGeom prst="rect">
            <a:avLst/>
          </a:prstGeom>
        </p:spPr>
      </p:pic>
      <p:pic>
        <p:nvPicPr>
          <p:cNvPr id="17" name="Picture 16">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9" name="Picture 18">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1" name="Rectangle 20">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4B7FD31-0EB3-4F4A-A51D-C8CFFAB9752B}"/>
              </a:ext>
            </a:extLst>
          </p:cNvPr>
          <p:cNvSpPr>
            <a:spLocks noGrp="1"/>
          </p:cNvSpPr>
          <p:nvPr>
            <p:ph type="title"/>
          </p:nvPr>
        </p:nvSpPr>
        <p:spPr>
          <a:xfrm>
            <a:off x="680321" y="753228"/>
            <a:ext cx="9613861" cy="1080938"/>
          </a:xfrm>
        </p:spPr>
        <p:txBody>
          <a:bodyPr>
            <a:normAutofit/>
          </a:bodyPr>
          <a:lstStyle/>
          <a:p>
            <a:pPr algn="ctr"/>
            <a:r>
              <a:rPr lang="en-US" dirty="0"/>
              <a:t>Trajan (53-117 AD)</a:t>
            </a:r>
          </a:p>
        </p:txBody>
      </p:sp>
      <p:pic>
        <p:nvPicPr>
          <p:cNvPr id="4" name="Content Placeholder 3">
            <a:extLst>
              <a:ext uri="{FF2B5EF4-FFF2-40B4-BE49-F238E27FC236}">
                <a16:creationId xmlns:a16="http://schemas.microsoft.com/office/drawing/2014/main" id="{A6A711C8-2966-41A0-872E-A64CF2BDC68C}"/>
              </a:ext>
            </a:extLst>
          </p:cNvPr>
          <p:cNvPicPr>
            <a:picLocks noGrp="1" noChangeAspect="1"/>
          </p:cNvPicPr>
          <p:nvPr>
            <p:ph idx="1"/>
          </p:nvPr>
        </p:nvPicPr>
        <p:blipFill>
          <a:blip r:embed="rId5"/>
          <a:stretch>
            <a:fillRect/>
          </a:stretch>
        </p:blipFill>
        <p:spPr>
          <a:xfrm>
            <a:off x="3737112" y="2043369"/>
            <a:ext cx="3482671" cy="4770784"/>
          </a:xfrm>
        </p:spPr>
      </p:pic>
    </p:spTree>
    <p:extLst>
      <p:ext uri="{BB962C8B-B14F-4D97-AF65-F5344CB8AC3E}">
        <p14:creationId xmlns:p14="http://schemas.microsoft.com/office/powerpoint/2010/main" val="19127993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6">
            <a:extLst>
              <a:ext uri="{FF2B5EF4-FFF2-40B4-BE49-F238E27FC236}">
                <a16:creationId xmlns:a16="http://schemas.microsoft.com/office/drawing/2014/main" id="{6B9A9FA0-C7F6-41F0-A999-43810FB42387}"/>
              </a:ext>
            </a:extLst>
          </p:cNvPr>
          <p:cNvPicPr>
            <a:picLocks noChangeAspect="1"/>
          </p:cNvPicPr>
          <p:nvPr/>
        </p:nvPicPr>
        <p:blipFill rotWithShape="1">
          <a:blip r:embed="rId2">
            <a:alphaModFix amt="15000"/>
            <a:grayscl/>
          </a:blip>
          <a:srcRect t="20775"/>
          <a:stretch/>
        </p:blipFill>
        <p:spPr>
          <a:xfrm>
            <a:off x="-2" y="1"/>
            <a:ext cx="12188823" cy="6857999"/>
          </a:xfrm>
          <a:prstGeom prst="rect">
            <a:avLst/>
          </a:prstGeom>
        </p:spPr>
      </p:pic>
      <p:pic>
        <p:nvPicPr>
          <p:cNvPr id="17" name="Picture 16">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9" name="Picture 18">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1" name="Rectangle 20">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4B7FD31-0EB3-4F4A-A51D-C8CFFAB9752B}"/>
              </a:ext>
            </a:extLst>
          </p:cNvPr>
          <p:cNvSpPr>
            <a:spLocks noGrp="1"/>
          </p:cNvSpPr>
          <p:nvPr>
            <p:ph type="title"/>
          </p:nvPr>
        </p:nvSpPr>
        <p:spPr>
          <a:xfrm>
            <a:off x="680321" y="753228"/>
            <a:ext cx="9613861" cy="1080938"/>
          </a:xfrm>
        </p:spPr>
        <p:txBody>
          <a:bodyPr>
            <a:normAutofit/>
          </a:bodyPr>
          <a:lstStyle/>
          <a:p>
            <a:pPr algn="ctr"/>
            <a:r>
              <a:rPr lang="en-US" dirty="0"/>
              <a:t>Commodus (161-192 AD)</a:t>
            </a:r>
          </a:p>
        </p:txBody>
      </p:sp>
      <p:pic>
        <p:nvPicPr>
          <p:cNvPr id="4" name="Content Placeholder 3">
            <a:extLst>
              <a:ext uri="{FF2B5EF4-FFF2-40B4-BE49-F238E27FC236}">
                <a16:creationId xmlns:a16="http://schemas.microsoft.com/office/drawing/2014/main" id="{B8783C4A-AA64-4F3A-9F3F-2AD0A5B6490A}"/>
              </a:ext>
            </a:extLst>
          </p:cNvPr>
          <p:cNvPicPr>
            <a:picLocks noGrp="1" noChangeAspect="1"/>
          </p:cNvPicPr>
          <p:nvPr>
            <p:ph idx="1"/>
          </p:nvPr>
        </p:nvPicPr>
        <p:blipFill>
          <a:blip r:embed="rId5"/>
          <a:stretch>
            <a:fillRect/>
          </a:stretch>
        </p:blipFill>
        <p:spPr>
          <a:xfrm>
            <a:off x="3615607" y="1970240"/>
            <a:ext cx="3933825" cy="4867276"/>
          </a:xfrm>
        </p:spPr>
      </p:pic>
    </p:spTree>
    <p:extLst>
      <p:ext uri="{BB962C8B-B14F-4D97-AF65-F5344CB8AC3E}">
        <p14:creationId xmlns:p14="http://schemas.microsoft.com/office/powerpoint/2010/main" val="22334795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6">
            <a:extLst>
              <a:ext uri="{FF2B5EF4-FFF2-40B4-BE49-F238E27FC236}">
                <a16:creationId xmlns:a16="http://schemas.microsoft.com/office/drawing/2014/main" id="{6B9A9FA0-C7F6-41F0-A999-43810FB42387}"/>
              </a:ext>
            </a:extLst>
          </p:cNvPr>
          <p:cNvPicPr>
            <a:picLocks noChangeAspect="1"/>
          </p:cNvPicPr>
          <p:nvPr/>
        </p:nvPicPr>
        <p:blipFill rotWithShape="1">
          <a:blip r:embed="rId2">
            <a:alphaModFix amt="15000"/>
            <a:grayscl/>
          </a:blip>
          <a:srcRect t="20775"/>
          <a:stretch/>
        </p:blipFill>
        <p:spPr>
          <a:xfrm>
            <a:off x="-2" y="1"/>
            <a:ext cx="12188823" cy="6857999"/>
          </a:xfrm>
          <a:prstGeom prst="rect">
            <a:avLst/>
          </a:prstGeom>
        </p:spPr>
      </p:pic>
      <p:pic>
        <p:nvPicPr>
          <p:cNvPr id="17" name="Picture 16">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9" name="Picture 18">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1" name="Rectangle 20">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4B7FD31-0EB3-4F4A-A51D-C8CFFAB9752B}"/>
              </a:ext>
            </a:extLst>
          </p:cNvPr>
          <p:cNvSpPr>
            <a:spLocks noGrp="1"/>
          </p:cNvSpPr>
          <p:nvPr>
            <p:ph type="title"/>
          </p:nvPr>
        </p:nvSpPr>
        <p:spPr>
          <a:xfrm>
            <a:off x="680321" y="753228"/>
            <a:ext cx="9613861" cy="1080938"/>
          </a:xfrm>
        </p:spPr>
        <p:txBody>
          <a:bodyPr>
            <a:normAutofit/>
          </a:bodyPr>
          <a:lstStyle/>
          <a:p>
            <a:r>
              <a:rPr lang="en-US" dirty="0"/>
              <a:t>			</a:t>
            </a:r>
            <a:r>
              <a:rPr lang="en-US" dirty="0" err="1"/>
              <a:t>Macrinus</a:t>
            </a:r>
            <a:r>
              <a:rPr lang="en-US" dirty="0"/>
              <a:t> (165-218 AD)</a:t>
            </a:r>
          </a:p>
        </p:txBody>
      </p:sp>
      <p:pic>
        <p:nvPicPr>
          <p:cNvPr id="4" name="Content Placeholder 3">
            <a:extLst>
              <a:ext uri="{FF2B5EF4-FFF2-40B4-BE49-F238E27FC236}">
                <a16:creationId xmlns:a16="http://schemas.microsoft.com/office/drawing/2014/main" id="{57A90A01-0944-4A8C-B0F4-79A3718EF220}"/>
              </a:ext>
            </a:extLst>
          </p:cNvPr>
          <p:cNvPicPr>
            <a:picLocks noGrp="1" noChangeAspect="1"/>
          </p:cNvPicPr>
          <p:nvPr>
            <p:ph idx="1"/>
          </p:nvPr>
        </p:nvPicPr>
        <p:blipFill>
          <a:blip r:embed="rId5"/>
          <a:stretch>
            <a:fillRect/>
          </a:stretch>
        </p:blipFill>
        <p:spPr>
          <a:xfrm>
            <a:off x="4076701" y="2046418"/>
            <a:ext cx="3257550" cy="4729920"/>
          </a:xfrm>
        </p:spPr>
      </p:pic>
    </p:spTree>
    <p:extLst>
      <p:ext uri="{BB962C8B-B14F-4D97-AF65-F5344CB8AC3E}">
        <p14:creationId xmlns:p14="http://schemas.microsoft.com/office/powerpoint/2010/main" val="17209230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6">
            <a:extLst>
              <a:ext uri="{FF2B5EF4-FFF2-40B4-BE49-F238E27FC236}">
                <a16:creationId xmlns:a16="http://schemas.microsoft.com/office/drawing/2014/main" id="{6B9A9FA0-C7F6-41F0-A999-43810FB42387}"/>
              </a:ext>
            </a:extLst>
          </p:cNvPr>
          <p:cNvPicPr>
            <a:picLocks noChangeAspect="1"/>
          </p:cNvPicPr>
          <p:nvPr/>
        </p:nvPicPr>
        <p:blipFill rotWithShape="1">
          <a:blip r:embed="rId2">
            <a:alphaModFix amt="15000"/>
            <a:grayscl/>
          </a:blip>
          <a:srcRect t="20775"/>
          <a:stretch/>
        </p:blipFill>
        <p:spPr>
          <a:xfrm>
            <a:off x="-2" y="1"/>
            <a:ext cx="12188823" cy="6857999"/>
          </a:xfrm>
          <a:prstGeom prst="rect">
            <a:avLst/>
          </a:prstGeom>
        </p:spPr>
      </p:pic>
      <p:pic>
        <p:nvPicPr>
          <p:cNvPr id="17" name="Picture 16">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9" name="Picture 18">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1" name="Rectangle 20">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4B7FD31-0EB3-4F4A-A51D-C8CFFAB9752B}"/>
              </a:ext>
            </a:extLst>
          </p:cNvPr>
          <p:cNvSpPr>
            <a:spLocks noGrp="1"/>
          </p:cNvSpPr>
          <p:nvPr>
            <p:ph type="title"/>
          </p:nvPr>
        </p:nvSpPr>
        <p:spPr>
          <a:xfrm>
            <a:off x="680321" y="753228"/>
            <a:ext cx="9613861" cy="1080938"/>
          </a:xfrm>
        </p:spPr>
        <p:txBody>
          <a:bodyPr>
            <a:normAutofit/>
          </a:bodyPr>
          <a:lstStyle/>
          <a:p>
            <a:r>
              <a:rPr lang="en-US" dirty="0"/>
              <a:t>		  Trajan Decius (201-251 AD)</a:t>
            </a:r>
          </a:p>
        </p:txBody>
      </p:sp>
      <p:pic>
        <p:nvPicPr>
          <p:cNvPr id="4" name="Content Placeholder 3">
            <a:extLst>
              <a:ext uri="{FF2B5EF4-FFF2-40B4-BE49-F238E27FC236}">
                <a16:creationId xmlns:a16="http://schemas.microsoft.com/office/drawing/2014/main" id="{9EB4D9D0-2174-403E-967F-47A00399EEA5}"/>
              </a:ext>
            </a:extLst>
          </p:cNvPr>
          <p:cNvPicPr>
            <a:picLocks noGrp="1" noChangeAspect="1"/>
          </p:cNvPicPr>
          <p:nvPr>
            <p:ph idx="1"/>
          </p:nvPr>
        </p:nvPicPr>
        <p:blipFill>
          <a:blip r:embed="rId5"/>
          <a:stretch>
            <a:fillRect/>
          </a:stretch>
        </p:blipFill>
        <p:spPr>
          <a:xfrm>
            <a:off x="3857625" y="1979612"/>
            <a:ext cx="3552825" cy="4814889"/>
          </a:xfrm>
        </p:spPr>
      </p:pic>
    </p:spTree>
    <p:extLst>
      <p:ext uri="{BB962C8B-B14F-4D97-AF65-F5344CB8AC3E}">
        <p14:creationId xmlns:p14="http://schemas.microsoft.com/office/powerpoint/2010/main" val="895560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38D83-329B-4B53-B068-C2BF7D266FB3}"/>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A74BA24D-B189-4E59-A804-DEF0A9471727}"/>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13128561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6">
            <a:extLst>
              <a:ext uri="{FF2B5EF4-FFF2-40B4-BE49-F238E27FC236}">
                <a16:creationId xmlns:a16="http://schemas.microsoft.com/office/drawing/2014/main" id="{6B9A9FA0-C7F6-41F0-A999-43810FB42387}"/>
              </a:ext>
            </a:extLst>
          </p:cNvPr>
          <p:cNvPicPr>
            <a:picLocks noChangeAspect="1"/>
          </p:cNvPicPr>
          <p:nvPr/>
        </p:nvPicPr>
        <p:blipFill rotWithShape="1">
          <a:blip r:embed="rId2">
            <a:alphaModFix amt="15000"/>
            <a:grayscl/>
          </a:blip>
          <a:srcRect t="20775"/>
          <a:stretch/>
        </p:blipFill>
        <p:spPr>
          <a:xfrm>
            <a:off x="-2" y="1"/>
            <a:ext cx="12188823" cy="6857999"/>
          </a:xfrm>
          <a:prstGeom prst="rect">
            <a:avLst/>
          </a:prstGeom>
        </p:spPr>
      </p:pic>
      <p:pic>
        <p:nvPicPr>
          <p:cNvPr id="17" name="Picture 16">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9" name="Picture 18">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1" name="Rectangle 20">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4B7FD31-0EB3-4F4A-A51D-C8CFFAB9752B}"/>
              </a:ext>
            </a:extLst>
          </p:cNvPr>
          <p:cNvSpPr>
            <a:spLocks noGrp="1"/>
          </p:cNvSpPr>
          <p:nvPr>
            <p:ph type="title"/>
          </p:nvPr>
        </p:nvSpPr>
        <p:spPr>
          <a:xfrm>
            <a:off x="680321" y="753228"/>
            <a:ext cx="9613861" cy="1080938"/>
          </a:xfrm>
        </p:spPr>
        <p:txBody>
          <a:bodyPr>
            <a:normAutofit/>
          </a:bodyPr>
          <a:lstStyle/>
          <a:p>
            <a:endParaRPr lang="en-US" dirty="0"/>
          </a:p>
        </p:txBody>
      </p:sp>
      <p:pic>
        <p:nvPicPr>
          <p:cNvPr id="4" name="Content Placeholder 3">
            <a:extLst>
              <a:ext uri="{FF2B5EF4-FFF2-40B4-BE49-F238E27FC236}">
                <a16:creationId xmlns:a16="http://schemas.microsoft.com/office/drawing/2014/main" id="{66E56CB1-FC75-418C-85CC-11B363108D10}"/>
              </a:ext>
            </a:extLst>
          </p:cNvPr>
          <p:cNvPicPr>
            <a:picLocks noGrp="1" noChangeAspect="1"/>
          </p:cNvPicPr>
          <p:nvPr>
            <p:ph idx="1"/>
          </p:nvPr>
        </p:nvPicPr>
        <p:blipFill>
          <a:blip r:embed="rId5"/>
          <a:stretch>
            <a:fillRect/>
          </a:stretch>
        </p:blipFill>
        <p:spPr>
          <a:xfrm>
            <a:off x="-6" y="0"/>
            <a:ext cx="12188823" cy="6857999"/>
          </a:xfrm>
        </p:spPr>
      </p:pic>
    </p:spTree>
    <p:extLst>
      <p:ext uri="{BB962C8B-B14F-4D97-AF65-F5344CB8AC3E}">
        <p14:creationId xmlns:p14="http://schemas.microsoft.com/office/powerpoint/2010/main" val="29215445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6">
            <a:extLst>
              <a:ext uri="{FF2B5EF4-FFF2-40B4-BE49-F238E27FC236}">
                <a16:creationId xmlns:a16="http://schemas.microsoft.com/office/drawing/2014/main" id="{6B9A9FA0-C7F6-41F0-A999-43810FB42387}"/>
              </a:ext>
            </a:extLst>
          </p:cNvPr>
          <p:cNvPicPr>
            <a:picLocks noChangeAspect="1"/>
          </p:cNvPicPr>
          <p:nvPr/>
        </p:nvPicPr>
        <p:blipFill rotWithShape="1">
          <a:blip r:embed="rId2">
            <a:alphaModFix amt="15000"/>
            <a:grayscl/>
          </a:blip>
          <a:srcRect t="20775"/>
          <a:stretch/>
        </p:blipFill>
        <p:spPr>
          <a:xfrm>
            <a:off x="-2" y="1"/>
            <a:ext cx="12188823" cy="6857999"/>
          </a:xfrm>
          <a:prstGeom prst="rect">
            <a:avLst/>
          </a:prstGeom>
        </p:spPr>
      </p:pic>
      <p:pic>
        <p:nvPicPr>
          <p:cNvPr id="17" name="Picture 16">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9" name="Picture 18">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1" name="Rectangle 20">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4B7FD31-0EB3-4F4A-A51D-C8CFFAB9752B}"/>
              </a:ext>
            </a:extLst>
          </p:cNvPr>
          <p:cNvSpPr>
            <a:spLocks noGrp="1"/>
          </p:cNvSpPr>
          <p:nvPr>
            <p:ph type="title"/>
          </p:nvPr>
        </p:nvSpPr>
        <p:spPr>
          <a:xfrm>
            <a:off x="680321" y="753228"/>
            <a:ext cx="9613861" cy="1080938"/>
          </a:xfrm>
        </p:spPr>
        <p:txBody>
          <a:bodyPr>
            <a:normAutofit/>
          </a:bodyPr>
          <a:lstStyle/>
          <a:p>
            <a:r>
              <a:rPr lang="en-US" dirty="0"/>
              <a:t>               Emperor Domitian (51-96 AD)</a:t>
            </a:r>
          </a:p>
        </p:txBody>
      </p:sp>
      <p:pic>
        <p:nvPicPr>
          <p:cNvPr id="4" name="Content Placeholder 3">
            <a:extLst>
              <a:ext uri="{FF2B5EF4-FFF2-40B4-BE49-F238E27FC236}">
                <a16:creationId xmlns:a16="http://schemas.microsoft.com/office/drawing/2014/main" id="{75434FD2-4A32-404F-9A32-8F989329169E}"/>
              </a:ext>
            </a:extLst>
          </p:cNvPr>
          <p:cNvPicPr>
            <a:picLocks noGrp="1" noChangeAspect="1"/>
          </p:cNvPicPr>
          <p:nvPr>
            <p:ph idx="1"/>
          </p:nvPr>
        </p:nvPicPr>
        <p:blipFill>
          <a:blip r:embed="rId5"/>
          <a:stretch>
            <a:fillRect/>
          </a:stretch>
        </p:blipFill>
        <p:spPr>
          <a:xfrm>
            <a:off x="3413502" y="1966301"/>
            <a:ext cx="4781549" cy="5200591"/>
          </a:xfrm>
        </p:spPr>
      </p:pic>
    </p:spTree>
    <p:extLst>
      <p:ext uri="{BB962C8B-B14F-4D97-AF65-F5344CB8AC3E}">
        <p14:creationId xmlns:p14="http://schemas.microsoft.com/office/powerpoint/2010/main" val="28274215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6">
            <a:extLst>
              <a:ext uri="{FF2B5EF4-FFF2-40B4-BE49-F238E27FC236}">
                <a16:creationId xmlns:a16="http://schemas.microsoft.com/office/drawing/2014/main" id="{6B9A9FA0-C7F6-41F0-A999-43810FB42387}"/>
              </a:ext>
            </a:extLst>
          </p:cNvPr>
          <p:cNvPicPr>
            <a:picLocks noChangeAspect="1"/>
          </p:cNvPicPr>
          <p:nvPr/>
        </p:nvPicPr>
        <p:blipFill rotWithShape="1">
          <a:blip r:embed="rId2">
            <a:alphaModFix amt="15000"/>
            <a:grayscl/>
          </a:blip>
          <a:srcRect t="20775"/>
          <a:stretch/>
        </p:blipFill>
        <p:spPr>
          <a:xfrm>
            <a:off x="-2" y="1"/>
            <a:ext cx="12188823" cy="6857999"/>
          </a:xfrm>
          <a:prstGeom prst="rect">
            <a:avLst/>
          </a:prstGeom>
        </p:spPr>
      </p:pic>
      <p:pic>
        <p:nvPicPr>
          <p:cNvPr id="17" name="Picture 16">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9" name="Picture 18">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1" name="Rectangle 20">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4B7FD31-0EB3-4F4A-A51D-C8CFFAB9752B}"/>
              </a:ext>
            </a:extLst>
          </p:cNvPr>
          <p:cNvSpPr>
            <a:spLocks noGrp="1"/>
          </p:cNvSpPr>
          <p:nvPr>
            <p:ph type="title"/>
          </p:nvPr>
        </p:nvSpPr>
        <p:spPr>
          <a:xfrm>
            <a:off x="680321" y="753228"/>
            <a:ext cx="9613861" cy="1080938"/>
          </a:xfrm>
        </p:spPr>
        <p:txBody>
          <a:bodyPr>
            <a:normAutofit/>
          </a:bodyPr>
          <a:lstStyle/>
          <a:p>
            <a:r>
              <a:rPr lang="en-US" dirty="0"/>
              <a:t>            Pergamum, Asia Minor</a:t>
            </a:r>
          </a:p>
        </p:txBody>
      </p:sp>
      <p:pic>
        <p:nvPicPr>
          <p:cNvPr id="4" name="Content Placeholder 3">
            <a:extLst>
              <a:ext uri="{FF2B5EF4-FFF2-40B4-BE49-F238E27FC236}">
                <a16:creationId xmlns:a16="http://schemas.microsoft.com/office/drawing/2014/main" id="{CB54121A-8570-4E82-8F35-3507CF0E445B}"/>
              </a:ext>
            </a:extLst>
          </p:cNvPr>
          <p:cNvPicPr>
            <a:picLocks noGrp="1" noChangeAspect="1"/>
          </p:cNvPicPr>
          <p:nvPr>
            <p:ph idx="1"/>
          </p:nvPr>
        </p:nvPicPr>
        <p:blipFill>
          <a:blip r:embed="rId5"/>
          <a:stretch>
            <a:fillRect/>
          </a:stretch>
        </p:blipFill>
        <p:spPr>
          <a:xfrm>
            <a:off x="1009816" y="2051437"/>
            <a:ext cx="7736276" cy="4709038"/>
          </a:xfrm>
        </p:spPr>
      </p:pic>
    </p:spTree>
    <p:extLst>
      <p:ext uri="{BB962C8B-B14F-4D97-AF65-F5344CB8AC3E}">
        <p14:creationId xmlns:p14="http://schemas.microsoft.com/office/powerpoint/2010/main" val="40141227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05A9BAA-B344-45D2-838C-73856C4B15D4}"/>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4" name="Rectangle 13">
              <a:extLst>
                <a:ext uri="{FF2B5EF4-FFF2-40B4-BE49-F238E27FC236}">
                  <a16:creationId xmlns:a16="http://schemas.microsoft.com/office/drawing/2014/main" id="{390434AA-4632-440E-9AE7-411396A779CA}"/>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462FD1E-E713-4FD4-8746-671C946723BD}"/>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8" name="Content Placeholder 4">
            <a:extLst>
              <a:ext uri="{FF2B5EF4-FFF2-40B4-BE49-F238E27FC236}">
                <a16:creationId xmlns:a16="http://schemas.microsoft.com/office/drawing/2014/main" id="{707EBA4A-9AF9-4104-A2DA-3EACAAB301DC}"/>
              </a:ext>
            </a:extLst>
          </p:cNvPr>
          <p:cNvPicPr>
            <a:picLocks noChangeAspect="1"/>
          </p:cNvPicPr>
          <p:nvPr/>
        </p:nvPicPr>
        <p:blipFill rotWithShape="1">
          <a:blip r:embed="rId3"/>
          <a:srcRect l="17489" r="12559" b="-1"/>
          <a:stretch/>
        </p:blipFill>
        <p:spPr>
          <a:xfrm>
            <a:off x="4636008" y="10"/>
            <a:ext cx="7552815" cy="6856310"/>
          </a:xfrm>
          <a:prstGeom prst="rect">
            <a:avLst/>
          </a:prstGeom>
          <a:ln>
            <a:noFill/>
          </a:ln>
          <a:effectLst/>
        </p:spPr>
      </p:pic>
      <p:sp>
        <p:nvSpPr>
          <p:cNvPr id="17" name="Rectangle 16">
            <a:extLst>
              <a:ext uri="{FF2B5EF4-FFF2-40B4-BE49-F238E27FC236}">
                <a16:creationId xmlns:a16="http://schemas.microsoft.com/office/drawing/2014/main" id="{78A4CDE5-C7BC-41E1-8A4A-79E024CC09F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9" name="Picture 18">
            <a:extLst>
              <a:ext uri="{FF2B5EF4-FFF2-40B4-BE49-F238E27FC236}">
                <a16:creationId xmlns:a16="http://schemas.microsoft.com/office/drawing/2014/main" id="{025C7952-5703-489E-8DBD-F2EFAC8EEB05}"/>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2" name="Title 1">
            <a:extLst>
              <a:ext uri="{FF2B5EF4-FFF2-40B4-BE49-F238E27FC236}">
                <a16:creationId xmlns:a16="http://schemas.microsoft.com/office/drawing/2014/main" id="{A4D595AE-ED6D-4F8C-A811-A8A0311C4BB5}"/>
              </a:ext>
            </a:extLst>
          </p:cNvPr>
          <p:cNvSpPr>
            <a:spLocks noGrp="1"/>
          </p:cNvSpPr>
          <p:nvPr>
            <p:ph type="title"/>
          </p:nvPr>
        </p:nvSpPr>
        <p:spPr>
          <a:xfrm>
            <a:off x="152399" y="753228"/>
            <a:ext cx="4752975" cy="1080938"/>
          </a:xfrm>
        </p:spPr>
        <p:txBody>
          <a:bodyPr>
            <a:normAutofit/>
          </a:bodyPr>
          <a:lstStyle/>
          <a:p>
            <a:r>
              <a:rPr lang="en-US" sz="3200" dirty="0"/>
              <a:t>Pisidian Antioch,                    Asia Minor</a:t>
            </a:r>
          </a:p>
        </p:txBody>
      </p:sp>
      <p:pic>
        <p:nvPicPr>
          <p:cNvPr id="6" name="Content Placeholder 5">
            <a:extLst>
              <a:ext uri="{FF2B5EF4-FFF2-40B4-BE49-F238E27FC236}">
                <a16:creationId xmlns:a16="http://schemas.microsoft.com/office/drawing/2014/main" id="{72882373-4D38-4DDF-A013-2EBBA6B3BD28}"/>
              </a:ext>
            </a:extLst>
          </p:cNvPr>
          <p:cNvPicPr>
            <a:picLocks noGrp="1" noChangeAspect="1"/>
          </p:cNvPicPr>
          <p:nvPr>
            <p:ph idx="1"/>
          </p:nvPr>
        </p:nvPicPr>
        <p:blipFill>
          <a:blip r:embed="rId5"/>
          <a:stretch>
            <a:fillRect/>
          </a:stretch>
        </p:blipFill>
        <p:spPr>
          <a:xfrm>
            <a:off x="178334" y="2587388"/>
            <a:ext cx="4279340" cy="3631980"/>
          </a:xfrm>
        </p:spPr>
      </p:pic>
    </p:spTree>
    <p:extLst>
      <p:ext uri="{BB962C8B-B14F-4D97-AF65-F5344CB8AC3E}">
        <p14:creationId xmlns:p14="http://schemas.microsoft.com/office/powerpoint/2010/main" val="36299735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9" name="Picture 18">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1" name="Rectangle 20">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4B7FD31-0EB3-4F4A-A51D-C8CFFAB9752B}"/>
              </a:ext>
            </a:extLst>
          </p:cNvPr>
          <p:cNvSpPr>
            <a:spLocks noGrp="1"/>
          </p:cNvSpPr>
          <p:nvPr>
            <p:ph type="title"/>
          </p:nvPr>
        </p:nvSpPr>
        <p:spPr>
          <a:xfrm>
            <a:off x="680321" y="753228"/>
            <a:ext cx="9613861" cy="1080938"/>
          </a:xfrm>
        </p:spPr>
        <p:txBody>
          <a:bodyPr>
            <a:normAutofit/>
          </a:bodyPr>
          <a:lstStyle/>
          <a:p>
            <a:endParaRPr lang="en-US" dirty="0"/>
          </a:p>
        </p:txBody>
      </p:sp>
      <p:pic>
        <p:nvPicPr>
          <p:cNvPr id="4" name="Content Placeholder 3">
            <a:extLst>
              <a:ext uri="{FF2B5EF4-FFF2-40B4-BE49-F238E27FC236}">
                <a16:creationId xmlns:a16="http://schemas.microsoft.com/office/drawing/2014/main" id="{CDE7F2C7-7299-4FF9-9792-27A59187F8D9}"/>
              </a:ext>
            </a:extLst>
          </p:cNvPr>
          <p:cNvPicPr>
            <a:picLocks noGrp="1" noChangeAspect="1"/>
          </p:cNvPicPr>
          <p:nvPr>
            <p:ph idx="1"/>
          </p:nvPr>
        </p:nvPicPr>
        <p:blipFill>
          <a:blip r:embed="rId4"/>
          <a:stretch>
            <a:fillRect/>
          </a:stretch>
        </p:blipFill>
        <p:spPr>
          <a:xfrm>
            <a:off x="-1" y="0"/>
            <a:ext cx="12192001" cy="6860847"/>
          </a:xfrm>
        </p:spPr>
      </p:pic>
    </p:spTree>
    <p:extLst>
      <p:ext uri="{BB962C8B-B14F-4D97-AF65-F5344CB8AC3E}">
        <p14:creationId xmlns:p14="http://schemas.microsoft.com/office/powerpoint/2010/main" val="12430875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6">
            <a:extLst>
              <a:ext uri="{FF2B5EF4-FFF2-40B4-BE49-F238E27FC236}">
                <a16:creationId xmlns:a16="http://schemas.microsoft.com/office/drawing/2014/main" id="{6B9A9FA0-C7F6-41F0-A999-43810FB42387}"/>
              </a:ext>
            </a:extLst>
          </p:cNvPr>
          <p:cNvPicPr>
            <a:picLocks noChangeAspect="1"/>
          </p:cNvPicPr>
          <p:nvPr/>
        </p:nvPicPr>
        <p:blipFill rotWithShape="1">
          <a:blip r:embed="rId2">
            <a:alphaModFix amt="15000"/>
            <a:grayscl/>
          </a:blip>
          <a:srcRect t="20775"/>
          <a:stretch/>
        </p:blipFill>
        <p:spPr>
          <a:xfrm>
            <a:off x="-2" y="1"/>
            <a:ext cx="12188823" cy="6857999"/>
          </a:xfrm>
          <a:prstGeom prst="rect">
            <a:avLst/>
          </a:prstGeom>
        </p:spPr>
      </p:pic>
      <p:pic>
        <p:nvPicPr>
          <p:cNvPr id="17" name="Picture 16">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9" name="Picture 18">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1" name="Rectangle 20">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4B7FD31-0EB3-4F4A-A51D-C8CFFAB9752B}"/>
              </a:ext>
            </a:extLst>
          </p:cNvPr>
          <p:cNvSpPr>
            <a:spLocks noGrp="1"/>
          </p:cNvSpPr>
          <p:nvPr>
            <p:ph type="title"/>
          </p:nvPr>
        </p:nvSpPr>
        <p:spPr>
          <a:xfrm>
            <a:off x="680321" y="753228"/>
            <a:ext cx="9613861" cy="1080938"/>
          </a:xfrm>
        </p:spPr>
        <p:txBody>
          <a:bodyPr>
            <a:normAutofit/>
          </a:bodyPr>
          <a:lstStyle/>
          <a:p>
            <a:r>
              <a:rPr lang="en-US" dirty="0"/>
              <a:t>                         Sardis, Asia Minor</a:t>
            </a:r>
          </a:p>
        </p:txBody>
      </p:sp>
      <p:pic>
        <p:nvPicPr>
          <p:cNvPr id="4" name="Content Placeholder 3">
            <a:extLst>
              <a:ext uri="{FF2B5EF4-FFF2-40B4-BE49-F238E27FC236}">
                <a16:creationId xmlns:a16="http://schemas.microsoft.com/office/drawing/2014/main" id="{D9EBE62F-39CC-42C1-81AE-62E47D79B0C6}"/>
              </a:ext>
            </a:extLst>
          </p:cNvPr>
          <p:cNvPicPr>
            <a:picLocks noGrp="1" noChangeAspect="1"/>
          </p:cNvPicPr>
          <p:nvPr>
            <p:ph idx="1"/>
          </p:nvPr>
        </p:nvPicPr>
        <p:blipFill>
          <a:blip r:embed="rId5"/>
          <a:stretch>
            <a:fillRect/>
          </a:stretch>
        </p:blipFill>
        <p:spPr>
          <a:xfrm>
            <a:off x="2792237" y="2025108"/>
            <a:ext cx="6313727" cy="4744127"/>
          </a:xfrm>
        </p:spPr>
      </p:pic>
    </p:spTree>
    <p:extLst>
      <p:ext uri="{BB962C8B-B14F-4D97-AF65-F5344CB8AC3E}">
        <p14:creationId xmlns:p14="http://schemas.microsoft.com/office/powerpoint/2010/main" val="3594419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67" name="Group 66">
            <a:extLst>
              <a:ext uri="{FF2B5EF4-FFF2-40B4-BE49-F238E27FC236}">
                <a16:creationId xmlns:a16="http://schemas.microsoft.com/office/drawing/2014/main" id="{B6DF8341-38C0-41F8-A81E-5755FB3B0A5B}"/>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68" name="Rectangle 67">
              <a:extLst>
                <a:ext uri="{FF2B5EF4-FFF2-40B4-BE49-F238E27FC236}">
                  <a16:creationId xmlns:a16="http://schemas.microsoft.com/office/drawing/2014/main" id="{1D1D2268-D2F6-4DD1-A457-46ADF34768FC}"/>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Picture 68">
              <a:extLst>
                <a:ext uri="{FF2B5EF4-FFF2-40B4-BE49-F238E27FC236}">
                  <a16:creationId xmlns:a16="http://schemas.microsoft.com/office/drawing/2014/main" id="{09E82E97-9819-4793-B871-3157EC12A93C}"/>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71" name="Rectangle 70">
            <a:extLst>
              <a:ext uri="{FF2B5EF4-FFF2-40B4-BE49-F238E27FC236}">
                <a16:creationId xmlns:a16="http://schemas.microsoft.com/office/drawing/2014/main" id="{1EF53BF8-8E50-496B-B9DB-CBBE6413A0D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3" name="Picture 72">
            <a:extLst>
              <a:ext uri="{FF2B5EF4-FFF2-40B4-BE49-F238E27FC236}">
                <a16:creationId xmlns:a16="http://schemas.microsoft.com/office/drawing/2014/main" id="{D53D81F5-9CA1-4207-86AF-72DAF1C36708}"/>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pic>
        <p:nvPicPr>
          <p:cNvPr id="22" name="Content Placeholder 5">
            <a:extLst>
              <a:ext uri="{FF2B5EF4-FFF2-40B4-BE49-F238E27FC236}">
                <a16:creationId xmlns:a16="http://schemas.microsoft.com/office/drawing/2014/main" id="{A3D03E8F-2E74-439A-A709-2B68009C41F6}"/>
              </a:ext>
            </a:extLst>
          </p:cNvPr>
          <p:cNvPicPr>
            <a:picLocks noChangeAspect="1"/>
          </p:cNvPicPr>
          <p:nvPr/>
        </p:nvPicPr>
        <p:blipFill rotWithShape="1">
          <a:blip r:embed="rId4"/>
          <a:srcRect t="5589" r="-1" b="18268"/>
          <a:stretch/>
        </p:blipFill>
        <p:spPr>
          <a:xfrm>
            <a:off x="8872145" y="2692764"/>
            <a:ext cx="3312985" cy="3676392"/>
          </a:xfrm>
          <a:prstGeom prst="rect">
            <a:avLst/>
          </a:prstGeom>
        </p:spPr>
      </p:pic>
      <p:pic>
        <p:nvPicPr>
          <p:cNvPr id="40" name="Content Placeholder 8">
            <a:extLst>
              <a:ext uri="{FF2B5EF4-FFF2-40B4-BE49-F238E27FC236}">
                <a16:creationId xmlns:a16="http://schemas.microsoft.com/office/drawing/2014/main" id="{400BF722-DBBB-4FE4-9E2C-F9F514AD5960}"/>
              </a:ext>
            </a:extLst>
          </p:cNvPr>
          <p:cNvPicPr>
            <a:picLocks noChangeAspect="1"/>
          </p:cNvPicPr>
          <p:nvPr/>
        </p:nvPicPr>
        <p:blipFill rotWithShape="1">
          <a:blip r:embed="rId5"/>
          <a:srcRect r="2" b="3789"/>
          <a:stretch/>
        </p:blipFill>
        <p:spPr>
          <a:xfrm>
            <a:off x="179798" y="0"/>
            <a:ext cx="5060838" cy="6858000"/>
          </a:xfrm>
          <a:prstGeom prst="rect">
            <a:avLst/>
          </a:prstGeom>
        </p:spPr>
      </p:pic>
      <p:sp>
        <p:nvSpPr>
          <p:cNvPr id="75" name="Rectangle 74">
            <a:extLst>
              <a:ext uri="{FF2B5EF4-FFF2-40B4-BE49-F238E27FC236}">
                <a16:creationId xmlns:a16="http://schemas.microsoft.com/office/drawing/2014/main" id="{621EF2C5-4DD0-49D0-AF0A-1C02F80AA54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67679" y="488844"/>
            <a:ext cx="2739690" cy="2022832"/>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6FD2876B-C6FB-489E-AC79-356278E6CC4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9198" y="4169238"/>
            <a:ext cx="3378077" cy="220937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5B9E6625-0DB3-4E59-AB6F-B9EED9E4843E}"/>
              </a:ext>
            </a:extLst>
          </p:cNvPr>
          <p:cNvPicPr>
            <a:picLocks noChangeAspect="1"/>
          </p:cNvPicPr>
          <p:nvPr/>
        </p:nvPicPr>
        <p:blipFill rotWithShape="1">
          <a:blip r:embed="rId6"/>
          <a:srcRect t="30433" r="-3" b="19167"/>
          <a:stretch/>
        </p:blipFill>
        <p:spPr>
          <a:xfrm>
            <a:off x="8967679" y="488844"/>
            <a:ext cx="2739690" cy="2022832"/>
          </a:xfrm>
          <a:prstGeom prst="rect">
            <a:avLst/>
          </a:prstGeom>
        </p:spPr>
      </p:pic>
      <p:pic>
        <p:nvPicPr>
          <p:cNvPr id="62" name="Content Placeholder 10">
            <a:extLst>
              <a:ext uri="{FF2B5EF4-FFF2-40B4-BE49-F238E27FC236}">
                <a16:creationId xmlns:a16="http://schemas.microsoft.com/office/drawing/2014/main" id="{EFD21E78-2B49-4CF3-B506-1566B4A284FC}"/>
              </a:ext>
            </a:extLst>
          </p:cNvPr>
          <p:cNvPicPr>
            <a:picLocks noChangeAspect="1"/>
          </p:cNvPicPr>
          <p:nvPr/>
        </p:nvPicPr>
        <p:blipFill rotWithShape="1">
          <a:blip r:embed="rId7"/>
          <a:srcRect t="25752" r="1" b="22253"/>
          <a:stretch/>
        </p:blipFill>
        <p:spPr>
          <a:xfrm>
            <a:off x="5494069" y="4212176"/>
            <a:ext cx="3277256" cy="2166442"/>
          </a:xfrm>
          <a:prstGeom prst="rect">
            <a:avLst/>
          </a:prstGeom>
        </p:spPr>
      </p:pic>
      <p:sp>
        <p:nvSpPr>
          <p:cNvPr id="2" name="Title 1">
            <a:extLst>
              <a:ext uri="{FF2B5EF4-FFF2-40B4-BE49-F238E27FC236}">
                <a16:creationId xmlns:a16="http://schemas.microsoft.com/office/drawing/2014/main" id="{0D1FD564-59AA-4539-AAB6-0BF0EAE5CEDB}"/>
              </a:ext>
            </a:extLst>
          </p:cNvPr>
          <p:cNvSpPr>
            <a:spLocks noGrp="1"/>
          </p:cNvSpPr>
          <p:nvPr>
            <p:ph type="title"/>
          </p:nvPr>
        </p:nvSpPr>
        <p:spPr>
          <a:xfrm>
            <a:off x="680322" y="753228"/>
            <a:ext cx="4196478" cy="1080938"/>
          </a:xfrm>
        </p:spPr>
        <p:txBody>
          <a:bodyPr>
            <a:normAutofit/>
          </a:bodyPr>
          <a:lstStyle/>
          <a:p>
            <a:endParaRPr lang="en-US" sz="3200"/>
          </a:p>
        </p:txBody>
      </p:sp>
      <p:pic>
        <p:nvPicPr>
          <p:cNvPr id="12" name="Content Placeholder 11">
            <a:extLst>
              <a:ext uri="{FF2B5EF4-FFF2-40B4-BE49-F238E27FC236}">
                <a16:creationId xmlns:a16="http://schemas.microsoft.com/office/drawing/2014/main" id="{0732E353-0379-4B9F-A27A-F746E7A170A8}"/>
              </a:ext>
            </a:extLst>
          </p:cNvPr>
          <p:cNvPicPr>
            <a:picLocks noGrp="1" noChangeAspect="1"/>
          </p:cNvPicPr>
          <p:nvPr>
            <p:ph idx="1"/>
          </p:nvPr>
        </p:nvPicPr>
        <p:blipFill>
          <a:blip r:embed="rId8"/>
          <a:stretch>
            <a:fillRect/>
          </a:stretch>
        </p:blipFill>
        <p:spPr>
          <a:xfrm>
            <a:off x="5420434" y="134230"/>
            <a:ext cx="3312985" cy="3884569"/>
          </a:xfrm>
        </p:spPr>
      </p:pic>
    </p:spTree>
    <p:extLst>
      <p:ext uri="{BB962C8B-B14F-4D97-AF65-F5344CB8AC3E}">
        <p14:creationId xmlns:p14="http://schemas.microsoft.com/office/powerpoint/2010/main" val="19453993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6">
            <a:extLst>
              <a:ext uri="{FF2B5EF4-FFF2-40B4-BE49-F238E27FC236}">
                <a16:creationId xmlns:a16="http://schemas.microsoft.com/office/drawing/2014/main" id="{6B9A9FA0-C7F6-41F0-A999-43810FB42387}"/>
              </a:ext>
            </a:extLst>
          </p:cNvPr>
          <p:cNvPicPr>
            <a:picLocks noChangeAspect="1"/>
          </p:cNvPicPr>
          <p:nvPr/>
        </p:nvPicPr>
        <p:blipFill rotWithShape="1">
          <a:blip r:embed="rId2">
            <a:alphaModFix amt="15000"/>
            <a:grayscl/>
          </a:blip>
          <a:srcRect t="20775"/>
          <a:stretch/>
        </p:blipFill>
        <p:spPr>
          <a:xfrm>
            <a:off x="-2" y="1"/>
            <a:ext cx="12188823" cy="6857999"/>
          </a:xfrm>
          <a:prstGeom prst="rect">
            <a:avLst/>
          </a:prstGeom>
        </p:spPr>
      </p:pic>
      <p:pic>
        <p:nvPicPr>
          <p:cNvPr id="17" name="Picture 16">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9" name="Picture 18">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1" name="Rectangle 20">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4B7FD31-0EB3-4F4A-A51D-C8CFFAB9752B}"/>
              </a:ext>
            </a:extLst>
          </p:cNvPr>
          <p:cNvSpPr>
            <a:spLocks noGrp="1"/>
          </p:cNvSpPr>
          <p:nvPr>
            <p:ph type="title"/>
          </p:nvPr>
        </p:nvSpPr>
        <p:spPr>
          <a:xfrm>
            <a:off x="680321" y="753228"/>
            <a:ext cx="9613861" cy="1080938"/>
          </a:xfrm>
        </p:spPr>
        <p:txBody>
          <a:bodyPr>
            <a:normAutofit/>
          </a:bodyPr>
          <a:lstStyle/>
          <a:p>
            <a:r>
              <a:rPr lang="en-US" dirty="0"/>
              <a:t>	     Seneca the Younger (4 BC -65 AD)</a:t>
            </a:r>
          </a:p>
        </p:txBody>
      </p:sp>
      <p:pic>
        <p:nvPicPr>
          <p:cNvPr id="8" name="Content Placeholder 7">
            <a:extLst>
              <a:ext uri="{FF2B5EF4-FFF2-40B4-BE49-F238E27FC236}">
                <a16:creationId xmlns:a16="http://schemas.microsoft.com/office/drawing/2014/main" id="{8BCF0FFA-4365-49C7-8C93-7CC2D087F22D}"/>
              </a:ext>
            </a:extLst>
          </p:cNvPr>
          <p:cNvPicPr>
            <a:picLocks noGrp="1" noChangeAspect="1"/>
          </p:cNvPicPr>
          <p:nvPr>
            <p:ph idx="1"/>
          </p:nvPr>
        </p:nvPicPr>
        <p:blipFill>
          <a:blip r:embed="rId5"/>
          <a:stretch>
            <a:fillRect/>
          </a:stretch>
        </p:blipFill>
        <p:spPr>
          <a:xfrm>
            <a:off x="3486149" y="2007151"/>
            <a:ext cx="3857625" cy="4787848"/>
          </a:xfrm>
        </p:spPr>
      </p:pic>
    </p:spTree>
    <p:extLst>
      <p:ext uri="{BB962C8B-B14F-4D97-AF65-F5344CB8AC3E}">
        <p14:creationId xmlns:p14="http://schemas.microsoft.com/office/powerpoint/2010/main" val="22805533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B988D63-FA8B-436C-902E-E5005BC0492F}"/>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4" name="Rectangle 13">
              <a:extLst>
                <a:ext uri="{FF2B5EF4-FFF2-40B4-BE49-F238E27FC236}">
                  <a16:creationId xmlns:a16="http://schemas.microsoft.com/office/drawing/2014/main" id="{2FD177FB-983E-4035-8B7A-655342A7E190}"/>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596D9C3-C0FC-4500-A696-55B9F77BB7A9}"/>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8" name="Content Placeholder 4">
            <a:extLst>
              <a:ext uri="{FF2B5EF4-FFF2-40B4-BE49-F238E27FC236}">
                <a16:creationId xmlns:a16="http://schemas.microsoft.com/office/drawing/2014/main" id="{C81DF55B-D733-4E80-B1CE-BA1BF3A227D9}"/>
              </a:ext>
            </a:extLst>
          </p:cNvPr>
          <p:cNvPicPr>
            <a:picLocks noChangeAspect="1"/>
          </p:cNvPicPr>
          <p:nvPr/>
        </p:nvPicPr>
        <p:blipFill rotWithShape="1">
          <a:blip r:embed="rId3"/>
          <a:srcRect l="4326" r="1" b="1"/>
          <a:stretch/>
        </p:blipFill>
        <p:spPr>
          <a:xfrm>
            <a:off x="7547810" y="10"/>
            <a:ext cx="4641013" cy="6856310"/>
          </a:xfrm>
          <a:prstGeom prst="rect">
            <a:avLst/>
          </a:prstGeom>
          <a:ln>
            <a:noFill/>
          </a:ln>
          <a:effectLst/>
        </p:spPr>
      </p:pic>
      <p:sp>
        <p:nvSpPr>
          <p:cNvPr id="17" name="Rectangle 16">
            <a:extLst>
              <a:ext uri="{FF2B5EF4-FFF2-40B4-BE49-F238E27FC236}">
                <a16:creationId xmlns:a16="http://schemas.microsoft.com/office/drawing/2014/main" id="{C493E730-2044-49B5-A022-B8D6F359343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9" name="Picture 18">
            <a:extLst>
              <a:ext uri="{FF2B5EF4-FFF2-40B4-BE49-F238E27FC236}">
                <a16:creationId xmlns:a16="http://schemas.microsoft.com/office/drawing/2014/main" id="{78976801-4346-4636-BA62-265C81DFE7C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2" name="Title 1">
            <a:extLst>
              <a:ext uri="{FF2B5EF4-FFF2-40B4-BE49-F238E27FC236}">
                <a16:creationId xmlns:a16="http://schemas.microsoft.com/office/drawing/2014/main" id="{F108DDD3-9F08-4DC3-8CF3-DD4B260DFB67}"/>
              </a:ext>
            </a:extLst>
          </p:cNvPr>
          <p:cNvSpPr>
            <a:spLocks noGrp="1"/>
          </p:cNvSpPr>
          <p:nvPr>
            <p:ph type="title"/>
          </p:nvPr>
        </p:nvSpPr>
        <p:spPr>
          <a:xfrm>
            <a:off x="680321" y="753228"/>
            <a:ext cx="7087552" cy="1080938"/>
          </a:xfrm>
        </p:spPr>
        <p:txBody>
          <a:bodyPr>
            <a:normAutofit/>
          </a:bodyPr>
          <a:lstStyle/>
          <a:p>
            <a:r>
              <a:rPr lang="en-US" dirty="0"/>
              <a:t>	</a:t>
            </a:r>
            <a:r>
              <a:rPr lang="en-US" dirty="0" err="1"/>
              <a:t>Assos</a:t>
            </a:r>
            <a:r>
              <a:rPr lang="en-US" dirty="0"/>
              <a:t>, Asia Minor</a:t>
            </a:r>
          </a:p>
        </p:txBody>
      </p:sp>
      <p:pic>
        <p:nvPicPr>
          <p:cNvPr id="6" name="Content Placeholder 5">
            <a:extLst>
              <a:ext uri="{FF2B5EF4-FFF2-40B4-BE49-F238E27FC236}">
                <a16:creationId xmlns:a16="http://schemas.microsoft.com/office/drawing/2014/main" id="{F3BFAA25-0C50-40DC-8083-B309777D71A9}"/>
              </a:ext>
            </a:extLst>
          </p:cNvPr>
          <p:cNvPicPr>
            <a:picLocks noGrp="1" noChangeAspect="1"/>
          </p:cNvPicPr>
          <p:nvPr>
            <p:ph idx="1"/>
          </p:nvPr>
        </p:nvPicPr>
        <p:blipFill>
          <a:blip r:embed="rId5"/>
          <a:stretch>
            <a:fillRect/>
          </a:stretch>
        </p:blipFill>
        <p:spPr>
          <a:xfrm>
            <a:off x="681038" y="2668867"/>
            <a:ext cx="6423025" cy="2934728"/>
          </a:xfrm>
        </p:spPr>
      </p:pic>
    </p:spTree>
    <p:extLst>
      <p:ext uri="{BB962C8B-B14F-4D97-AF65-F5344CB8AC3E}">
        <p14:creationId xmlns:p14="http://schemas.microsoft.com/office/powerpoint/2010/main" val="7904919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6">
            <a:extLst>
              <a:ext uri="{FF2B5EF4-FFF2-40B4-BE49-F238E27FC236}">
                <a16:creationId xmlns:a16="http://schemas.microsoft.com/office/drawing/2014/main" id="{6B9A9FA0-C7F6-41F0-A999-43810FB42387}"/>
              </a:ext>
            </a:extLst>
          </p:cNvPr>
          <p:cNvPicPr>
            <a:picLocks noChangeAspect="1"/>
          </p:cNvPicPr>
          <p:nvPr/>
        </p:nvPicPr>
        <p:blipFill rotWithShape="1">
          <a:blip r:embed="rId2">
            <a:alphaModFix amt="15000"/>
            <a:grayscl/>
          </a:blip>
          <a:srcRect t="20775"/>
          <a:stretch/>
        </p:blipFill>
        <p:spPr>
          <a:xfrm>
            <a:off x="-2" y="1"/>
            <a:ext cx="12188823" cy="6857999"/>
          </a:xfrm>
          <a:prstGeom prst="rect">
            <a:avLst/>
          </a:prstGeom>
        </p:spPr>
      </p:pic>
      <p:pic>
        <p:nvPicPr>
          <p:cNvPr id="17" name="Picture 16">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9" name="Picture 18">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1" name="Rectangle 20">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4B7FD31-0EB3-4F4A-A51D-C8CFFAB9752B}"/>
              </a:ext>
            </a:extLst>
          </p:cNvPr>
          <p:cNvSpPr>
            <a:spLocks noGrp="1"/>
          </p:cNvSpPr>
          <p:nvPr>
            <p:ph type="title"/>
          </p:nvPr>
        </p:nvSpPr>
        <p:spPr>
          <a:xfrm>
            <a:off x="680321" y="753228"/>
            <a:ext cx="9613861" cy="1080938"/>
          </a:xfrm>
        </p:spPr>
        <p:txBody>
          <a:bodyPr>
            <a:normAutofit/>
          </a:bodyPr>
          <a:lstStyle/>
          <a:p>
            <a:r>
              <a:rPr lang="pt-BR" dirty="0"/>
              <a:t>		   Inscription Classification </a:t>
            </a:r>
            <a:br>
              <a:rPr lang="pt-BR" dirty="0"/>
            </a:br>
            <a:r>
              <a:rPr lang="pt-BR" dirty="0"/>
              <a:t>IAssos 26 = IMT 573 = </a:t>
            </a:r>
            <a:r>
              <a:rPr lang="pt-BR" dirty="0">
                <a:hlinkClick r:id="rId5"/>
              </a:rPr>
              <a:t>PHI 288053</a:t>
            </a:r>
            <a:r>
              <a:rPr lang="pt-BR" dirty="0"/>
              <a:t>  = ID# 6555 </a:t>
            </a:r>
            <a:endParaRPr lang="en-US" dirty="0"/>
          </a:p>
        </p:txBody>
      </p:sp>
      <p:sp>
        <p:nvSpPr>
          <p:cNvPr id="12" name="Content Placeholder 11"/>
          <p:cNvSpPr>
            <a:spLocks noGrp="1"/>
          </p:cNvSpPr>
          <p:nvPr>
            <p:ph idx="1"/>
          </p:nvPr>
        </p:nvSpPr>
        <p:spPr>
          <a:xfrm>
            <a:off x="238125" y="2247900"/>
            <a:ext cx="11734800" cy="4610100"/>
          </a:xfrm>
        </p:spPr>
        <p:txBody>
          <a:bodyPr anchor="ctr">
            <a:normAutofit fontScale="92500" lnSpcReduction="10000"/>
          </a:bodyPr>
          <a:lstStyle/>
          <a:p>
            <a:pPr marL="0" indent="0" algn="just" fontAlgn="base">
              <a:buNone/>
            </a:pPr>
            <a:r>
              <a:rPr lang="el-GR" dirty="0">
                <a:latin typeface="Times New Roman" panose="02020603050405020304" pitchFamily="18" charset="0"/>
                <a:cs typeface="Times New Roman" panose="02020603050405020304" pitchFamily="18" charset="0"/>
              </a:rPr>
              <a:t>ἐπὶ ὑπάτων Γναίου Ἀκερρωνίου </a:t>
            </a:r>
            <a:r>
              <a:rPr lang="en-US" dirty="0">
                <a:latin typeface="Times New Roman" panose="02020603050405020304" pitchFamily="18" charset="0"/>
                <a:cs typeface="Times New Roman" panose="02020603050405020304" pitchFamily="18" charset="0"/>
              </a:rPr>
              <a:t>ǀ </a:t>
            </a:r>
            <a:r>
              <a:rPr lang="el-GR" dirty="0">
                <a:latin typeface="Times New Roman" panose="02020603050405020304" pitchFamily="18" charset="0"/>
                <a:cs typeface="Times New Roman" panose="02020603050405020304" pitchFamily="18" charset="0"/>
              </a:rPr>
              <a:t>Πρόκλου καὶ Γαΐου Ποντίου Πετρω</a:t>
            </a:r>
            <a:r>
              <a:rPr lang="en-US" dirty="0">
                <a:latin typeface="Times New Roman" panose="02020603050405020304" pitchFamily="18" charset="0"/>
                <a:cs typeface="Times New Roman" panose="02020603050405020304" pitchFamily="18" charset="0"/>
              </a:rPr>
              <a:t>ǀ</a:t>
            </a:r>
            <a:r>
              <a:rPr lang="el-GR" dirty="0">
                <a:latin typeface="Times New Roman" panose="02020603050405020304" pitchFamily="18" charset="0"/>
                <a:cs typeface="Times New Roman" panose="02020603050405020304" pitchFamily="18" charset="0"/>
              </a:rPr>
              <a:t>νίου Νιγρίνου </a:t>
            </a:r>
            <a:r>
              <a:rPr lang="en-US" dirty="0">
                <a:latin typeface="Times New Roman" panose="02020603050405020304" pitchFamily="18" charset="0"/>
                <a:cs typeface="Times New Roman" panose="02020603050405020304" pitchFamily="18" charset="0"/>
              </a:rPr>
              <a:t>ǀ </a:t>
            </a:r>
            <a:r>
              <a:rPr lang="el-GR" dirty="0">
                <a:latin typeface="Times New Roman" panose="02020603050405020304" pitchFamily="18" charset="0"/>
                <a:cs typeface="Times New Roman" panose="02020603050405020304" pitchFamily="18" charset="0"/>
              </a:rPr>
              <a:t>ψήφισμα Ἀσσίων γνώμηι τοῦ δήμου </a:t>
            </a:r>
            <a:r>
              <a:rPr lang="en-US" dirty="0" err="1">
                <a:latin typeface="Times New Roman" panose="02020603050405020304" pitchFamily="18" charset="0"/>
                <a:cs typeface="Times New Roman" panose="02020603050405020304" pitchFamily="18" charset="0"/>
              </a:rPr>
              <a:t>ǀǀ</a:t>
            </a:r>
            <a:r>
              <a:rPr lang="en-US" dirty="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ἐπεὶ ἡ κατ’ εὐχὴν πᾶσιν ἀνθρώποις ἐλπισθεῖσα Γαΐου </a:t>
            </a:r>
            <a:r>
              <a:rPr lang="en-US" dirty="0">
                <a:latin typeface="Times New Roman" panose="02020603050405020304" pitchFamily="18" charset="0"/>
                <a:cs typeface="Times New Roman" panose="02020603050405020304" pitchFamily="18" charset="0"/>
              </a:rPr>
              <a:t>ǀ </a:t>
            </a:r>
            <a:r>
              <a:rPr lang="el-GR" dirty="0">
                <a:latin typeface="Times New Roman" panose="02020603050405020304" pitchFamily="18" charset="0"/>
                <a:cs typeface="Times New Roman" panose="02020603050405020304" pitchFamily="18" charset="0"/>
              </a:rPr>
              <a:t>Καίσαρος Γερμανικοῦ Σεβαστοῦ ἡγεμονία κατήνγελται, </a:t>
            </a:r>
            <a:r>
              <a:rPr lang="en-US" dirty="0">
                <a:latin typeface="Times New Roman" panose="02020603050405020304" pitchFamily="18" charset="0"/>
                <a:cs typeface="Times New Roman" panose="02020603050405020304" pitchFamily="18" charset="0"/>
              </a:rPr>
              <a:t>ǀ </a:t>
            </a:r>
            <a:r>
              <a:rPr lang="el-GR" dirty="0">
                <a:latin typeface="Times New Roman" panose="02020603050405020304" pitchFamily="18" charset="0"/>
                <a:cs typeface="Times New Roman" panose="02020603050405020304" pitchFamily="18" charset="0"/>
              </a:rPr>
              <a:t>οὐδὲν δὲ μέτρον χαρᾶς εὕρηκε ὁ κόσμος, πᾶσα δὲ πόλις </a:t>
            </a:r>
            <a:r>
              <a:rPr lang="en-US" dirty="0">
                <a:latin typeface="Times New Roman" panose="02020603050405020304" pitchFamily="18" charset="0"/>
                <a:cs typeface="Times New Roman" panose="02020603050405020304" pitchFamily="18" charset="0"/>
              </a:rPr>
              <a:t>ǀ </a:t>
            </a:r>
            <a:r>
              <a:rPr lang="el-GR" dirty="0">
                <a:latin typeface="Times New Roman" panose="02020603050405020304" pitchFamily="18" charset="0"/>
                <a:cs typeface="Times New Roman" panose="02020603050405020304" pitchFamily="18" charset="0"/>
              </a:rPr>
              <a:t>καὶ πᾶν ἔθνος ἐπὶ τὴν τοῦ θεοῦ ὄψιν ἔσπευκεν, ὡς ἂν τοῦ </a:t>
            </a:r>
            <a:r>
              <a:rPr lang="en-US" dirty="0">
                <a:latin typeface="Times New Roman" panose="02020603050405020304" pitchFamily="18" charset="0"/>
                <a:cs typeface="Times New Roman" panose="02020603050405020304" pitchFamily="18" charset="0"/>
              </a:rPr>
              <a:t>ǀ </a:t>
            </a:r>
            <a:r>
              <a:rPr lang="el-GR" dirty="0">
                <a:latin typeface="Times New Roman" panose="02020603050405020304" pitchFamily="18" charset="0"/>
                <a:cs typeface="Times New Roman" panose="02020603050405020304" pitchFamily="18" charset="0"/>
              </a:rPr>
              <a:t>ἡδίστου ἀνθρώποις αἰῶνος νῦν ἐνεστῶτος, </a:t>
            </a:r>
            <a:r>
              <a:rPr lang="en-US" dirty="0" err="1">
                <a:latin typeface="Times New Roman" panose="02020603050405020304" pitchFamily="18" charset="0"/>
                <a:cs typeface="Times New Roman" panose="02020603050405020304" pitchFamily="18" charset="0"/>
              </a:rPr>
              <a:t>ǀǀ</a:t>
            </a:r>
            <a:r>
              <a:rPr lang="en-US" dirty="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ἔδοξεν τῆι βουλῆι καὶ τοῖς πραγματευομένοις παρ’ ἡμῖν </a:t>
            </a:r>
            <a:r>
              <a:rPr lang="en-US" dirty="0">
                <a:latin typeface="Times New Roman" panose="02020603050405020304" pitchFamily="18" charset="0"/>
                <a:cs typeface="Times New Roman" panose="02020603050405020304" pitchFamily="18" charset="0"/>
              </a:rPr>
              <a:t>ǀ </a:t>
            </a:r>
            <a:r>
              <a:rPr lang="el-GR" dirty="0">
                <a:latin typeface="Times New Roman" panose="02020603050405020304" pitchFamily="18" charset="0"/>
                <a:cs typeface="Times New Roman" panose="02020603050405020304" pitchFamily="18" charset="0"/>
              </a:rPr>
              <a:t>Ῥωμαίοις καὶ τῶι δήμωι τῶι Ἀσσίων κατασταθῆναι πρεσ</a:t>
            </a:r>
            <a:r>
              <a:rPr lang="en-US" dirty="0">
                <a:latin typeface="Times New Roman" panose="02020603050405020304" pitchFamily="18" charset="0"/>
                <a:cs typeface="Times New Roman" panose="02020603050405020304" pitchFamily="18" charset="0"/>
              </a:rPr>
              <a:t>ǀ</a:t>
            </a:r>
            <a:r>
              <a:rPr lang="el-GR" dirty="0">
                <a:latin typeface="Times New Roman" panose="02020603050405020304" pitchFamily="18" charset="0"/>
                <a:cs typeface="Times New Roman" panose="02020603050405020304" pitchFamily="18" charset="0"/>
              </a:rPr>
              <a:t>βείαν ἐκ τῶν πρώτων καὶ ἀρίστων Ῥωμαίων τε καὶ Ἑλλή</a:t>
            </a:r>
            <a:r>
              <a:rPr lang="en-US" dirty="0">
                <a:latin typeface="Times New Roman" panose="02020603050405020304" pitchFamily="18" charset="0"/>
                <a:cs typeface="Times New Roman" panose="02020603050405020304" pitchFamily="18" charset="0"/>
              </a:rPr>
              <a:t>ǀ</a:t>
            </a:r>
            <a:r>
              <a:rPr lang="el-GR" dirty="0">
                <a:latin typeface="Times New Roman" panose="02020603050405020304" pitchFamily="18" charset="0"/>
                <a:cs typeface="Times New Roman" panose="02020603050405020304" pitchFamily="18" charset="0"/>
              </a:rPr>
              <a:t>νων τὴν ἐντευξομένην καὶ συνησθησομένην αὐτῶι, </a:t>
            </a:r>
            <a:r>
              <a:rPr lang="en-US" dirty="0">
                <a:latin typeface="Times New Roman" panose="02020603050405020304" pitchFamily="18" charset="0"/>
                <a:cs typeface="Times New Roman" panose="02020603050405020304" pitchFamily="18" charset="0"/>
              </a:rPr>
              <a:t>ǀ </a:t>
            </a:r>
            <a:r>
              <a:rPr lang="el-GR" dirty="0">
                <a:latin typeface="Times New Roman" panose="02020603050405020304" pitchFamily="18" charset="0"/>
                <a:cs typeface="Times New Roman" panose="02020603050405020304" pitchFamily="18" charset="0"/>
              </a:rPr>
              <a:t>δεηθησομένην τε ἔχειν διὰ μνήμης καὶ κηδεμονίας </a:t>
            </a:r>
            <a:r>
              <a:rPr lang="en-US" dirty="0" err="1">
                <a:latin typeface="Times New Roman" panose="02020603050405020304" pitchFamily="18" charset="0"/>
                <a:cs typeface="Times New Roman" panose="02020603050405020304" pitchFamily="18" charset="0"/>
              </a:rPr>
              <a:t>ǀǀ</a:t>
            </a:r>
            <a:r>
              <a:rPr lang="en-US" dirty="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τὴν πόλιν, καθὼς καὶ αὐτὸς μετὰ τοῦ πατρὸς Γερμανικοῦ </a:t>
            </a:r>
            <a:r>
              <a:rPr lang="en-US" dirty="0">
                <a:latin typeface="Times New Roman" panose="02020603050405020304" pitchFamily="18" charset="0"/>
                <a:cs typeface="Times New Roman" panose="02020603050405020304" pitchFamily="18" charset="0"/>
              </a:rPr>
              <a:t>ǀ </a:t>
            </a:r>
            <a:r>
              <a:rPr lang="el-GR" dirty="0">
                <a:latin typeface="Times New Roman" panose="02020603050405020304" pitchFamily="18" charset="0"/>
                <a:cs typeface="Times New Roman" panose="02020603050405020304" pitchFamily="18" charset="0"/>
              </a:rPr>
              <a:t>ἐπιβὰς πρώτως τῆι ἐπαρχείαι τῆς ἡμετέρας πόλεως </a:t>
            </a:r>
            <a:r>
              <a:rPr lang="en-US" dirty="0">
                <a:latin typeface="Times New Roman" panose="02020603050405020304" pitchFamily="18" charset="0"/>
                <a:cs typeface="Times New Roman" panose="02020603050405020304" pitchFamily="18" charset="0"/>
              </a:rPr>
              <a:t>ǀ </a:t>
            </a:r>
            <a:r>
              <a:rPr lang="el-GR" dirty="0">
                <a:latin typeface="Times New Roman" panose="02020603050405020304" pitchFamily="18" charset="0"/>
                <a:cs typeface="Times New Roman" panose="02020603050405020304" pitchFamily="18" charset="0"/>
              </a:rPr>
              <a:t>ὑπέσχετο· </a:t>
            </a:r>
            <a:r>
              <a:rPr lang="en-US" dirty="0">
                <a:latin typeface="Times New Roman" panose="02020603050405020304" pitchFamily="18" charset="0"/>
                <a:cs typeface="Times New Roman" panose="02020603050405020304" pitchFamily="18" charset="0"/>
              </a:rPr>
              <a:t>ǀ </a:t>
            </a:r>
            <a:r>
              <a:rPr lang="el-GR" dirty="0">
                <a:latin typeface="Times New Roman" panose="02020603050405020304" pitchFamily="18" charset="0"/>
                <a:cs typeface="Times New Roman" panose="02020603050405020304" pitchFamily="18" charset="0"/>
              </a:rPr>
              <a:t>ὅρκος Ἀσσίων </a:t>
            </a:r>
            <a:r>
              <a:rPr lang="en-US" dirty="0">
                <a:latin typeface="Times New Roman" panose="02020603050405020304" pitchFamily="18" charset="0"/>
                <a:cs typeface="Times New Roman" panose="02020603050405020304" pitchFamily="18" charset="0"/>
              </a:rPr>
              <a:t>ǀ </a:t>
            </a:r>
            <a:r>
              <a:rPr lang="el-GR" dirty="0">
                <a:latin typeface="Times New Roman" panose="02020603050405020304" pitchFamily="18" charset="0"/>
                <a:cs typeface="Times New Roman" panose="02020603050405020304" pitchFamily="18" charset="0"/>
              </a:rPr>
              <a:t>ὄμνυμεν Δία Σωτῆρα καὶ θεὸν Καίσαρα Σεβαστὸν καὶ τὴν </a:t>
            </a:r>
            <a:r>
              <a:rPr lang="en-US" dirty="0" err="1">
                <a:latin typeface="Times New Roman" panose="02020603050405020304" pitchFamily="18" charset="0"/>
                <a:cs typeface="Times New Roman" panose="02020603050405020304" pitchFamily="18" charset="0"/>
              </a:rPr>
              <a:t>ǀǀ</a:t>
            </a:r>
            <a:r>
              <a:rPr lang="en-US" dirty="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πάτριον ἁγνὴν Παρθένον εὐνοήσειν Γαΐωι Καίσαρι Σεβασ</a:t>
            </a:r>
            <a:r>
              <a:rPr lang="en-US" dirty="0">
                <a:latin typeface="Times New Roman" panose="02020603050405020304" pitchFamily="18" charset="0"/>
                <a:cs typeface="Times New Roman" panose="02020603050405020304" pitchFamily="18" charset="0"/>
              </a:rPr>
              <a:t>ǀ</a:t>
            </a:r>
            <a:r>
              <a:rPr lang="el-GR" dirty="0">
                <a:latin typeface="Times New Roman" panose="02020603050405020304" pitchFamily="18" charset="0"/>
                <a:cs typeface="Times New Roman" panose="02020603050405020304" pitchFamily="18" charset="0"/>
              </a:rPr>
              <a:t>τῶι καὶ τῶι σύμπαντι οἴκωι αὐτοῦ, καὶ φίλους τε κρίνειν, </a:t>
            </a:r>
            <a:r>
              <a:rPr lang="en-US" dirty="0">
                <a:latin typeface="Times New Roman" panose="02020603050405020304" pitchFamily="18" charset="0"/>
                <a:cs typeface="Times New Roman" panose="02020603050405020304" pitchFamily="18" charset="0"/>
              </a:rPr>
              <a:t>ǀ </a:t>
            </a:r>
            <a:r>
              <a:rPr lang="el-GR" dirty="0">
                <a:latin typeface="Times New Roman" panose="02020603050405020304" pitchFamily="18" charset="0"/>
                <a:cs typeface="Times New Roman" panose="02020603050405020304" pitchFamily="18" charset="0"/>
              </a:rPr>
              <a:t>οὓς ἂν αὐτὸς προαιρῇται, καὶ ἐχθρούς, οὓς ἂν αὐτὸς προβά</a:t>
            </a:r>
            <a:r>
              <a:rPr lang="en-US" dirty="0">
                <a:latin typeface="Times New Roman" panose="02020603050405020304" pitchFamily="18" charset="0"/>
                <a:cs typeface="Times New Roman" panose="02020603050405020304" pitchFamily="18" charset="0"/>
              </a:rPr>
              <a:t>ǀ</a:t>
            </a:r>
            <a:r>
              <a:rPr lang="el-GR" dirty="0">
                <a:latin typeface="Times New Roman" panose="02020603050405020304" pitchFamily="18" charset="0"/>
                <a:cs typeface="Times New Roman" panose="02020603050405020304" pitchFamily="18" charset="0"/>
              </a:rPr>
              <a:t>ληται· εὐορκοῦσιν μὲν ἡμῖν εὖ εἴη, ἐφιορκοῦσιν δὲ τὰ ἐναν</a:t>
            </a:r>
            <a:r>
              <a:rPr lang="en-US" dirty="0">
                <a:latin typeface="Times New Roman" panose="02020603050405020304" pitchFamily="18" charset="0"/>
                <a:cs typeface="Times New Roman" panose="02020603050405020304" pitchFamily="18" charset="0"/>
              </a:rPr>
              <a:t>ǀ</a:t>
            </a:r>
            <a:r>
              <a:rPr lang="el-GR" dirty="0">
                <a:latin typeface="Times New Roman" panose="02020603050405020304" pitchFamily="18" charset="0"/>
                <a:cs typeface="Times New Roman" panose="02020603050405020304" pitchFamily="18" charset="0"/>
              </a:rPr>
              <a:t>τία· </a:t>
            </a:r>
            <a:r>
              <a:rPr lang="en-US" dirty="0" err="1">
                <a:latin typeface="Times New Roman" panose="02020603050405020304" pitchFamily="18" charset="0"/>
                <a:cs typeface="Times New Roman" panose="02020603050405020304" pitchFamily="18" charset="0"/>
              </a:rPr>
              <a:t>ǀǀ</a:t>
            </a:r>
            <a:r>
              <a:rPr lang="en-US" dirty="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πρεσβευταὶ ἐπηνγείλαντο ἐκ τῶν ἰδίων </a:t>
            </a:r>
            <a:r>
              <a:rPr lang="en-US" dirty="0">
                <a:latin typeface="Times New Roman" panose="02020603050405020304" pitchFamily="18" charset="0"/>
                <a:cs typeface="Times New Roman" panose="02020603050405020304" pitchFamily="18" charset="0"/>
              </a:rPr>
              <a:t>ǀ </a:t>
            </a:r>
            <a:r>
              <a:rPr lang="el-GR" dirty="0">
                <a:latin typeface="Times New Roman" panose="02020603050405020304" pitchFamily="18" charset="0"/>
                <a:cs typeface="Times New Roman" panose="02020603050405020304" pitchFamily="18" charset="0"/>
              </a:rPr>
              <a:t>Γάϊος Οὐάριος Γαΐου υἱὸς Οὐολτινία Κάστος </a:t>
            </a:r>
            <a:r>
              <a:rPr lang="en-US" dirty="0">
                <a:latin typeface="Times New Roman" panose="02020603050405020304" pitchFamily="18" charset="0"/>
                <a:cs typeface="Times New Roman" panose="02020603050405020304" pitchFamily="18" charset="0"/>
              </a:rPr>
              <a:t>ǀ </a:t>
            </a:r>
            <a:r>
              <a:rPr lang="el-GR" dirty="0">
                <a:latin typeface="Times New Roman" panose="02020603050405020304" pitchFamily="18" charset="0"/>
                <a:cs typeface="Times New Roman" panose="02020603050405020304" pitchFamily="18" charset="0"/>
              </a:rPr>
              <a:t>Ἑρμοφάνης Ζωΐλου </a:t>
            </a:r>
            <a:r>
              <a:rPr lang="en-US" dirty="0">
                <a:latin typeface="Times New Roman" panose="02020603050405020304" pitchFamily="18" charset="0"/>
                <a:cs typeface="Times New Roman" panose="02020603050405020304" pitchFamily="18" charset="0"/>
              </a:rPr>
              <a:t>ǀ </a:t>
            </a:r>
            <a:r>
              <a:rPr lang="el-GR" dirty="0">
                <a:latin typeface="Times New Roman" panose="02020603050405020304" pitchFamily="18" charset="0"/>
                <a:cs typeface="Times New Roman" panose="02020603050405020304" pitchFamily="18" charset="0"/>
              </a:rPr>
              <a:t>Κτῆτος Πισιστράτου </a:t>
            </a:r>
            <a:r>
              <a:rPr lang="en-US" dirty="0">
                <a:latin typeface="Times New Roman" panose="02020603050405020304" pitchFamily="18" charset="0"/>
                <a:cs typeface="Times New Roman" panose="02020603050405020304" pitchFamily="18" charset="0"/>
              </a:rPr>
              <a:t>ǀ </a:t>
            </a:r>
            <a:r>
              <a:rPr lang="el-GR" dirty="0">
                <a:latin typeface="Times New Roman" panose="02020603050405020304" pitchFamily="18" charset="0"/>
                <a:cs typeface="Times New Roman" panose="02020603050405020304" pitchFamily="18" charset="0"/>
              </a:rPr>
              <a:t>Αἰσχρίων Καλ&lt;λ&gt;ιφάνους </a:t>
            </a:r>
            <a:r>
              <a:rPr lang="en-US" dirty="0" err="1">
                <a:latin typeface="Times New Roman" panose="02020603050405020304" pitchFamily="18" charset="0"/>
                <a:cs typeface="Times New Roman" panose="02020603050405020304" pitchFamily="18" charset="0"/>
              </a:rPr>
              <a:t>ǀǀ</a:t>
            </a:r>
            <a:r>
              <a:rPr lang="en-US" dirty="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Ἀρτεμίδωρος Φιλομούσου </a:t>
            </a:r>
            <a:r>
              <a:rPr lang="en-US" dirty="0">
                <a:latin typeface="Times New Roman" panose="02020603050405020304" pitchFamily="18" charset="0"/>
                <a:cs typeface="Times New Roman" panose="02020603050405020304" pitchFamily="18" charset="0"/>
              </a:rPr>
              <a:t>ǀ </a:t>
            </a:r>
            <a:r>
              <a:rPr lang="el-GR" dirty="0">
                <a:latin typeface="Times New Roman" panose="02020603050405020304" pitchFamily="18" charset="0"/>
                <a:cs typeface="Times New Roman" panose="02020603050405020304" pitchFamily="18" charset="0"/>
              </a:rPr>
              <a:t>οἵτινες καὶ ὑπὲρ τῆς Γαΐου Καίσαρος Σεβαστοῦ Γερμανικοῦ </a:t>
            </a:r>
            <a:r>
              <a:rPr lang="en-US" dirty="0">
                <a:latin typeface="Times New Roman" panose="02020603050405020304" pitchFamily="18" charset="0"/>
                <a:cs typeface="Times New Roman" panose="02020603050405020304" pitchFamily="18" charset="0"/>
              </a:rPr>
              <a:t>ǀ </a:t>
            </a:r>
            <a:r>
              <a:rPr lang="el-GR" dirty="0">
                <a:latin typeface="Times New Roman" panose="02020603050405020304" pitchFamily="18" charset="0"/>
                <a:cs typeface="Times New Roman" panose="02020603050405020304" pitchFamily="18" charset="0"/>
              </a:rPr>
              <a:t>σωτηρίας εὐξάμενοι Διὶ Καπιτωλίωι ἔθυσαν τῶι τῆς πόλε</a:t>
            </a:r>
            <a:r>
              <a:rPr lang="en-US" dirty="0">
                <a:latin typeface="Times New Roman" panose="02020603050405020304" pitchFamily="18" charset="0"/>
                <a:cs typeface="Times New Roman" panose="02020603050405020304" pitchFamily="18" charset="0"/>
              </a:rPr>
              <a:t>ǀ</a:t>
            </a:r>
            <a:r>
              <a:rPr lang="el-GR" dirty="0">
                <a:latin typeface="Times New Roman" panose="02020603050405020304" pitchFamily="18" charset="0"/>
                <a:cs typeface="Times New Roman" panose="02020603050405020304" pitchFamily="18" charset="0"/>
              </a:rPr>
              <a:t>ως ὀνόματι.</a:t>
            </a:r>
            <a:r>
              <a:rPr lang="en-US" i="1" dirty="0"/>
              <a:t> </a:t>
            </a:r>
            <a:endParaRPr lang="en-US" sz="2000" dirty="0"/>
          </a:p>
        </p:txBody>
      </p:sp>
    </p:spTree>
    <p:extLst>
      <p:ext uri="{BB962C8B-B14F-4D97-AF65-F5344CB8AC3E}">
        <p14:creationId xmlns:p14="http://schemas.microsoft.com/office/powerpoint/2010/main" val="1017895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22" name="Rectangle 12">
            <a:extLst>
              <a:ext uri="{FF2B5EF4-FFF2-40B4-BE49-F238E27FC236}">
                <a16:creationId xmlns:a16="http://schemas.microsoft.com/office/drawing/2014/main" id="{3FECAD23-900F-4F1B-A441-6A68749F88D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57943801-CAEC-4F98-9332-2A4D9128463E}"/>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Rectangle 16">
            <a:extLst>
              <a:ext uri="{FF2B5EF4-FFF2-40B4-BE49-F238E27FC236}">
                <a16:creationId xmlns:a16="http://schemas.microsoft.com/office/drawing/2014/main" id="{8A233090-6C39-4F59-8A0F-86F011A7EEE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8">
            <a:extLst>
              <a:ext uri="{FF2B5EF4-FFF2-40B4-BE49-F238E27FC236}">
                <a16:creationId xmlns:a16="http://schemas.microsoft.com/office/drawing/2014/main" id="{484DCAA0-4BF1-4FB9-97BA-D6BA630419A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87603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1" name="Picture 20">
            <a:extLst>
              <a:ext uri="{FF2B5EF4-FFF2-40B4-BE49-F238E27FC236}">
                <a16:creationId xmlns:a16="http://schemas.microsoft.com/office/drawing/2014/main" id="{9BC2FEA5-B399-458A-8393-E06CE40DB89C}"/>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pic>
        <p:nvPicPr>
          <p:cNvPr id="25" name="Content Placeholder 4">
            <a:extLst>
              <a:ext uri="{FF2B5EF4-FFF2-40B4-BE49-F238E27FC236}">
                <a16:creationId xmlns:a16="http://schemas.microsoft.com/office/drawing/2014/main" id="{C3AB3180-300B-4171-B137-F851FC4CAB5E}"/>
              </a:ext>
            </a:extLst>
          </p:cNvPr>
          <p:cNvPicPr>
            <a:picLocks noChangeAspect="1"/>
          </p:cNvPicPr>
          <p:nvPr/>
        </p:nvPicPr>
        <p:blipFill>
          <a:blip r:embed="rId4"/>
          <a:stretch>
            <a:fillRect/>
          </a:stretch>
        </p:blipFill>
        <p:spPr>
          <a:xfrm>
            <a:off x="8187091" y="902840"/>
            <a:ext cx="3358478" cy="5052319"/>
          </a:xfrm>
          <a:prstGeom prst="rect">
            <a:avLst/>
          </a:prstGeom>
          <a:ln>
            <a:noFill/>
          </a:ln>
          <a:effectLst>
            <a:outerShdw blurRad="76200" dist="63500" dir="5040000" algn="tl" rotWithShape="0">
              <a:srgbClr val="000000">
                <a:alpha val="41000"/>
              </a:srgbClr>
            </a:outerShdw>
          </a:effectLst>
        </p:spPr>
      </p:pic>
      <p:sp>
        <p:nvSpPr>
          <p:cNvPr id="2" name="Title 1">
            <a:extLst>
              <a:ext uri="{FF2B5EF4-FFF2-40B4-BE49-F238E27FC236}">
                <a16:creationId xmlns:a16="http://schemas.microsoft.com/office/drawing/2014/main" id="{EAAEC00F-9E39-4505-82A8-126B8055D54F}"/>
              </a:ext>
            </a:extLst>
          </p:cNvPr>
          <p:cNvSpPr>
            <a:spLocks noGrp="1"/>
          </p:cNvSpPr>
          <p:nvPr>
            <p:ph type="title"/>
          </p:nvPr>
        </p:nvSpPr>
        <p:spPr>
          <a:xfrm>
            <a:off x="680321" y="753228"/>
            <a:ext cx="7087552" cy="1080938"/>
          </a:xfrm>
        </p:spPr>
        <p:txBody>
          <a:bodyPr>
            <a:normAutofit/>
          </a:bodyPr>
          <a:lstStyle/>
          <a:p>
            <a:r>
              <a:rPr lang="en-US" dirty="0"/>
              <a:t>Peter Brown (b.1935)</a:t>
            </a:r>
          </a:p>
        </p:txBody>
      </p:sp>
      <p:pic>
        <p:nvPicPr>
          <p:cNvPr id="6" name="Content Placeholder 5">
            <a:extLst>
              <a:ext uri="{FF2B5EF4-FFF2-40B4-BE49-F238E27FC236}">
                <a16:creationId xmlns:a16="http://schemas.microsoft.com/office/drawing/2014/main" id="{F05175E6-F3A6-4C54-9829-BF12EFD52FFA}"/>
              </a:ext>
            </a:extLst>
          </p:cNvPr>
          <p:cNvPicPr>
            <a:picLocks noGrp="1" noChangeAspect="1"/>
          </p:cNvPicPr>
          <p:nvPr>
            <p:ph idx="1"/>
          </p:nvPr>
        </p:nvPicPr>
        <p:blipFill>
          <a:blip r:embed="rId5"/>
          <a:stretch>
            <a:fillRect/>
          </a:stretch>
        </p:blipFill>
        <p:spPr>
          <a:xfrm>
            <a:off x="2000250" y="2113872"/>
            <a:ext cx="3234758" cy="4528662"/>
          </a:xfrm>
        </p:spPr>
      </p:pic>
    </p:spTree>
    <p:extLst>
      <p:ext uri="{BB962C8B-B14F-4D97-AF65-F5344CB8AC3E}">
        <p14:creationId xmlns:p14="http://schemas.microsoft.com/office/powerpoint/2010/main" val="6075681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6">
            <a:extLst>
              <a:ext uri="{FF2B5EF4-FFF2-40B4-BE49-F238E27FC236}">
                <a16:creationId xmlns:a16="http://schemas.microsoft.com/office/drawing/2014/main" id="{6B9A9FA0-C7F6-41F0-A999-43810FB42387}"/>
              </a:ext>
            </a:extLst>
          </p:cNvPr>
          <p:cNvPicPr>
            <a:picLocks noChangeAspect="1"/>
          </p:cNvPicPr>
          <p:nvPr/>
        </p:nvPicPr>
        <p:blipFill rotWithShape="1">
          <a:blip r:embed="rId2">
            <a:alphaModFix amt="15000"/>
            <a:grayscl/>
          </a:blip>
          <a:srcRect t="20775"/>
          <a:stretch/>
        </p:blipFill>
        <p:spPr>
          <a:xfrm>
            <a:off x="-2" y="1"/>
            <a:ext cx="12188823" cy="6857999"/>
          </a:xfrm>
          <a:prstGeom prst="rect">
            <a:avLst/>
          </a:prstGeom>
        </p:spPr>
      </p:pic>
      <p:pic>
        <p:nvPicPr>
          <p:cNvPr id="17" name="Picture 16">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9" name="Picture 18">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1" name="Rectangle 20">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4B7FD31-0EB3-4F4A-A51D-C8CFFAB9752B}"/>
              </a:ext>
            </a:extLst>
          </p:cNvPr>
          <p:cNvSpPr>
            <a:spLocks noGrp="1"/>
          </p:cNvSpPr>
          <p:nvPr>
            <p:ph type="title"/>
          </p:nvPr>
        </p:nvSpPr>
        <p:spPr>
          <a:xfrm>
            <a:off x="680321" y="753228"/>
            <a:ext cx="9613861" cy="1080938"/>
          </a:xfrm>
        </p:spPr>
        <p:txBody>
          <a:bodyPr>
            <a:normAutofit/>
          </a:bodyPr>
          <a:lstStyle/>
          <a:p>
            <a:r>
              <a:rPr lang="pt-BR" dirty="0"/>
              <a:t>IAssos 26 = IMT 573 = </a:t>
            </a:r>
            <a:r>
              <a:rPr lang="pt-BR" dirty="0">
                <a:hlinkClick r:id="rId5"/>
              </a:rPr>
              <a:t>PHI 288053</a:t>
            </a:r>
            <a:r>
              <a:rPr lang="pt-BR" dirty="0"/>
              <a:t>  = ID# 6555 </a:t>
            </a:r>
            <a:endParaRPr lang="en-US" dirty="0"/>
          </a:p>
        </p:txBody>
      </p:sp>
      <p:sp>
        <p:nvSpPr>
          <p:cNvPr id="12" name="Content Placeholder 11"/>
          <p:cNvSpPr>
            <a:spLocks noGrp="1"/>
          </p:cNvSpPr>
          <p:nvPr>
            <p:ph idx="1"/>
          </p:nvPr>
        </p:nvSpPr>
        <p:spPr>
          <a:xfrm>
            <a:off x="238125" y="2247900"/>
            <a:ext cx="11734800" cy="4610100"/>
          </a:xfrm>
        </p:spPr>
        <p:txBody>
          <a:bodyPr anchor="ctr">
            <a:normAutofit fontScale="92500" lnSpcReduction="20000"/>
          </a:bodyPr>
          <a:lstStyle/>
          <a:p>
            <a:pPr marL="0" indent="0" algn="just" fontAlgn="base">
              <a:buNone/>
            </a:pPr>
            <a:r>
              <a:rPr lang="en-US" i="1" dirty="0"/>
              <a:t> Since the rule of Gaius Caesar Germanicus Augustus, which all men had hoped and prayed for, has been proclaimed and the joy of the world knows no bounds, and since every city (polis) and every people has been eager for the sight of the god, as if the happiest age of humanity had now begun, it was resolved by the Council, the Romans engaged in business  among us, and the People of </a:t>
            </a:r>
            <a:r>
              <a:rPr lang="en-US" i="1" dirty="0" err="1"/>
              <a:t>Assos</a:t>
            </a:r>
            <a:r>
              <a:rPr lang="en-US" i="1" dirty="0"/>
              <a:t> to arrange an embassy consisting of the foremost distinguished Romans and Greeks to visit him (i.e. Caligula) and express joy, and to beg him to remember and care for the city, just as he also promised our city on his first visit to the province with his father Germanicus.</a:t>
            </a:r>
          </a:p>
          <a:p>
            <a:pPr marL="0" indent="0" algn="just" fontAlgn="base">
              <a:buNone/>
            </a:pPr>
            <a:r>
              <a:rPr lang="en-US" i="1" dirty="0"/>
              <a:t>We swear to Zeus </a:t>
            </a:r>
            <a:r>
              <a:rPr lang="en-US" i="1" dirty="0" err="1"/>
              <a:t>Soter</a:t>
            </a:r>
            <a:r>
              <a:rPr lang="en-US" i="1" dirty="0"/>
              <a:t> (“</a:t>
            </a:r>
            <a:r>
              <a:rPr lang="en-US" i="1" dirty="0" err="1"/>
              <a:t>Saviour</a:t>
            </a:r>
            <a:r>
              <a:rPr lang="en-US" i="1" dirty="0"/>
              <a:t>”), god Caesar Augustus, and the ancestral holy Maiden (i.e. Athena) to have good will towards Gaius Caesar Augustus and his whole household and to consider as friends whomever he may choose as friends and to consider as enemies whomever he accuses.  If we swear truly, may it go well for us, but if we swear falsely, the opposite will happen.  The ambassadors offered themselves at their own expense: Gaius </a:t>
            </a:r>
            <a:r>
              <a:rPr lang="en-US" i="1" dirty="0" err="1"/>
              <a:t>Varius</a:t>
            </a:r>
            <a:r>
              <a:rPr lang="en-US" i="1" dirty="0"/>
              <a:t> </a:t>
            </a:r>
            <a:r>
              <a:rPr lang="en-US" i="1" dirty="0" err="1"/>
              <a:t>Castus</a:t>
            </a:r>
            <a:r>
              <a:rPr lang="en-US" i="1" dirty="0"/>
              <a:t> son of Gaius of </a:t>
            </a:r>
            <a:r>
              <a:rPr lang="en-US" i="1" dirty="0" err="1"/>
              <a:t>Voltinia</a:t>
            </a:r>
            <a:r>
              <a:rPr lang="en-US" i="1" dirty="0"/>
              <a:t> tribe, </a:t>
            </a:r>
            <a:r>
              <a:rPr lang="en-US" i="1" dirty="0" err="1"/>
              <a:t>Hermophanes</a:t>
            </a:r>
            <a:r>
              <a:rPr lang="en-US" i="1" dirty="0"/>
              <a:t> son of </a:t>
            </a:r>
            <a:r>
              <a:rPr lang="en-US" i="1" dirty="0" err="1"/>
              <a:t>Zoilos</a:t>
            </a:r>
            <a:r>
              <a:rPr lang="en-US" i="1" dirty="0"/>
              <a:t>, </a:t>
            </a:r>
            <a:r>
              <a:rPr lang="en-US" i="1" dirty="0" err="1"/>
              <a:t>Ktetos</a:t>
            </a:r>
            <a:r>
              <a:rPr lang="en-US" i="1" dirty="0"/>
              <a:t> son of </a:t>
            </a:r>
            <a:r>
              <a:rPr lang="en-US" i="1" dirty="0" err="1"/>
              <a:t>Pisistratos</a:t>
            </a:r>
            <a:r>
              <a:rPr lang="en-US" i="1" dirty="0"/>
              <a:t>, </a:t>
            </a:r>
            <a:r>
              <a:rPr lang="en-US" i="1" dirty="0" err="1"/>
              <a:t>Aischrion</a:t>
            </a:r>
            <a:r>
              <a:rPr lang="en-US" i="1" dirty="0"/>
              <a:t> son of </a:t>
            </a:r>
            <a:r>
              <a:rPr lang="en-US" i="1" dirty="0" err="1"/>
              <a:t>Kalliphanes</a:t>
            </a:r>
            <a:r>
              <a:rPr lang="en-US" i="1" dirty="0"/>
              <a:t>, and </a:t>
            </a:r>
            <a:r>
              <a:rPr lang="en-US" i="1" dirty="0" err="1"/>
              <a:t>Artemidoros</a:t>
            </a:r>
            <a:r>
              <a:rPr lang="en-US" i="1" dirty="0"/>
              <a:t> son of </a:t>
            </a:r>
            <a:r>
              <a:rPr lang="en-US" i="1" dirty="0" err="1"/>
              <a:t>Philomousos</a:t>
            </a:r>
            <a:r>
              <a:rPr lang="en-US" i="1" dirty="0"/>
              <a:t>.  The ambassadors prayed to </a:t>
            </a:r>
            <a:r>
              <a:rPr lang="en-US" i="1" dirty="0" err="1"/>
              <a:t>Capitolinian</a:t>
            </a:r>
            <a:r>
              <a:rPr lang="en-US" i="1" dirty="0"/>
              <a:t> Zeus (i.e. Jupiter) for the safety of Gaius Caesar Augustus Germanicus and they sacrificed in the name of the city.</a:t>
            </a:r>
          </a:p>
          <a:p>
            <a:endParaRPr lang="en-US" sz="2000" dirty="0"/>
          </a:p>
        </p:txBody>
      </p:sp>
    </p:spTree>
    <p:extLst>
      <p:ext uri="{BB962C8B-B14F-4D97-AF65-F5344CB8AC3E}">
        <p14:creationId xmlns:p14="http://schemas.microsoft.com/office/powerpoint/2010/main" val="11310485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D959F-3ECC-4C17-BBD0-B38B98DECBAF}"/>
              </a:ext>
            </a:extLst>
          </p:cNvPr>
          <p:cNvSpPr>
            <a:spLocks noGrp="1"/>
          </p:cNvSpPr>
          <p:nvPr>
            <p:ph type="title"/>
          </p:nvPr>
        </p:nvSpPr>
        <p:spPr/>
        <p:txBody>
          <a:bodyPr/>
          <a:lstStyle/>
          <a:p>
            <a:r>
              <a:rPr lang="en-US" dirty="0"/>
              <a:t> </a:t>
            </a:r>
          </a:p>
        </p:txBody>
      </p:sp>
      <p:pic>
        <p:nvPicPr>
          <p:cNvPr id="5" name="Content Placeholder 4">
            <a:extLst>
              <a:ext uri="{FF2B5EF4-FFF2-40B4-BE49-F238E27FC236}">
                <a16:creationId xmlns:a16="http://schemas.microsoft.com/office/drawing/2014/main" id="{3E3E05BE-15B2-438A-B1C6-F327A1B2521E}"/>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12398992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E967-75B0-4ECE-AA99-DA14CF65A06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F5AF8DA-35E0-42B8-9F6E-84DCC50A33D8}"/>
              </a:ext>
            </a:extLst>
          </p:cNvPr>
          <p:cNvPicPr>
            <a:picLocks noGrp="1" noChangeAspect="1"/>
          </p:cNvPicPr>
          <p:nvPr>
            <p:ph idx="1"/>
          </p:nvPr>
        </p:nvPicPr>
        <p:blipFill>
          <a:blip r:embed="rId2"/>
          <a:stretch>
            <a:fillRect/>
          </a:stretch>
        </p:blipFill>
        <p:spPr>
          <a:xfrm>
            <a:off x="0" y="11422"/>
            <a:ext cx="12192000" cy="6846578"/>
          </a:xfrm>
        </p:spPr>
      </p:pic>
    </p:spTree>
    <p:extLst>
      <p:ext uri="{BB962C8B-B14F-4D97-AF65-F5344CB8AC3E}">
        <p14:creationId xmlns:p14="http://schemas.microsoft.com/office/powerpoint/2010/main" val="7494903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DCEC5F88-DCB0-4DE1-B6DD-00B597E59E86}"/>
              </a:ext>
            </a:extLst>
          </p:cNvPr>
          <p:cNvPicPr>
            <a:picLocks noChangeAspect="1"/>
          </p:cNvPicPr>
          <p:nvPr/>
        </p:nvPicPr>
        <p:blipFill rotWithShape="1">
          <a:blip r:embed="rId2">
            <a:alphaModFix amt="15000"/>
            <a:grayscl/>
          </a:blip>
          <a:srcRect t="22820" r="9091" b="20519"/>
          <a:stretch/>
        </p:blipFill>
        <p:spPr>
          <a:xfrm>
            <a:off x="-3177" y="-2"/>
            <a:ext cx="12192000" cy="6858001"/>
          </a:xfrm>
          <a:prstGeom prst="rect">
            <a:avLst/>
          </a:prstGeom>
        </p:spPr>
      </p:pic>
      <p:pic>
        <p:nvPicPr>
          <p:cNvPr id="15" name="Picture 14">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7" name="Picture 16">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5ED959F-3ECC-4C17-BBD0-B38B98DECBAF}"/>
              </a:ext>
            </a:extLst>
          </p:cNvPr>
          <p:cNvSpPr>
            <a:spLocks noGrp="1"/>
          </p:cNvSpPr>
          <p:nvPr>
            <p:ph type="title"/>
          </p:nvPr>
        </p:nvSpPr>
        <p:spPr>
          <a:xfrm>
            <a:off x="680321" y="753228"/>
            <a:ext cx="9613861" cy="1080938"/>
          </a:xfrm>
        </p:spPr>
        <p:txBody>
          <a:bodyPr>
            <a:normAutofit/>
          </a:bodyPr>
          <a:lstStyle/>
          <a:p>
            <a:r>
              <a:rPr lang="en-US" dirty="0"/>
              <a:t>   </a:t>
            </a:r>
            <a:r>
              <a:rPr lang="en-US" dirty="0" err="1"/>
              <a:t>Lugdunum</a:t>
            </a:r>
            <a:r>
              <a:rPr lang="en-US" dirty="0"/>
              <a:t>, “Sanctuary of the Three </a:t>
            </a:r>
            <a:r>
              <a:rPr lang="en-US" dirty="0" err="1"/>
              <a:t>Gauls</a:t>
            </a:r>
            <a:r>
              <a:rPr lang="en-US" dirty="0"/>
              <a:t>”</a:t>
            </a:r>
          </a:p>
        </p:txBody>
      </p:sp>
      <p:pic>
        <p:nvPicPr>
          <p:cNvPr id="6" name="Content Placeholder 5">
            <a:extLst>
              <a:ext uri="{FF2B5EF4-FFF2-40B4-BE49-F238E27FC236}">
                <a16:creationId xmlns:a16="http://schemas.microsoft.com/office/drawing/2014/main" id="{9F82FB4E-020D-4BBF-A3A5-31029D5B19AD}"/>
              </a:ext>
            </a:extLst>
          </p:cNvPr>
          <p:cNvPicPr>
            <a:picLocks noGrp="1" noChangeAspect="1"/>
          </p:cNvPicPr>
          <p:nvPr>
            <p:ph idx="1"/>
          </p:nvPr>
        </p:nvPicPr>
        <p:blipFill>
          <a:blip r:embed="rId2"/>
          <a:stretch>
            <a:fillRect/>
          </a:stretch>
        </p:blipFill>
        <p:spPr>
          <a:xfrm>
            <a:off x="3040756" y="2130822"/>
            <a:ext cx="5061326" cy="4571999"/>
          </a:xfrm>
        </p:spPr>
      </p:pic>
    </p:spTree>
    <p:extLst>
      <p:ext uri="{BB962C8B-B14F-4D97-AF65-F5344CB8AC3E}">
        <p14:creationId xmlns:p14="http://schemas.microsoft.com/office/powerpoint/2010/main" val="19993611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8">
            <a:extLst>
              <a:ext uri="{FF2B5EF4-FFF2-40B4-BE49-F238E27FC236}">
                <a16:creationId xmlns:a16="http://schemas.microsoft.com/office/drawing/2014/main" id="{C1BFF84C-7F03-4749-A882-F51079E0142A}"/>
              </a:ext>
            </a:extLst>
          </p:cNvPr>
          <p:cNvPicPr>
            <a:picLocks noChangeAspect="1"/>
          </p:cNvPicPr>
          <p:nvPr/>
        </p:nvPicPr>
        <p:blipFill rotWithShape="1">
          <a:blip r:embed="rId2">
            <a:alphaModFix amt="15000"/>
            <a:grayscl/>
          </a:blip>
          <a:srcRect l="45954" t="7471" r="31428"/>
          <a:stretch/>
        </p:blipFill>
        <p:spPr>
          <a:xfrm>
            <a:off x="0" y="-2"/>
            <a:ext cx="12192000" cy="6858001"/>
          </a:xfrm>
          <a:prstGeom prst="rect">
            <a:avLst/>
          </a:prstGeom>
        </p:spPr>
      </p:pic>
      <p:pic>
        <p:nvPicPr>
          <p:cNvPr id="19" name="Picture 18">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1" name="Picture 20">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3" name="Rectangle 22">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73895E1-34F1-44FE-B31C-850C2F461F92}"/>
              </a:ext>
            </a:extLst>
          </p:cNvPr>
          <p:cNvSpPr>
            <a:spLocks noGrp="1"/>
          </p:cNvSpPr>
          <p:nvPr>
            <p:ph type="title"/>
          </p:nvPr>
        </p:nvSpPr>
        <p:spPr>
          <a:xfrm>
            <a:off x="680321" y="753228"/>
            <a:ext cx="9613861" cy="1080938"/>
          </a:xfrm>
        </p:spPr>
        <p:txBody>
          <a:bodyPr>
            <a:normAutofit/>
          </a:bodyPr>
          <a:lstStyle/>
          <a:p>
            <a:r>
              <a:rPr lang="en-US" dirty="0"/>
              <a:t>			    Mystery Cults</a:t>
            </a:r>
          </a:p>
        </p:txBody>
      </p:sp>
      <p:pic>
        <p:nvPicPr>
          <p:cNvPr id="10" name="Content Placeholder 9">
            <a:extLst>
              <a:ext uri="{FF2B5EF4-FFF2-40B4-BE49-F238E27FC236}">
                <a16:creationId xmlns:a16="http://schemas.microsoft.com/office/drawing/2014/main" id="{2EAFDA45-8758-4331-A719-CABC7160253D}"/>
              </a:ext>
            </a:extLst>
          </p:cNvPr>
          <p:cNvPicPr>
            <a:picLocks noGrp="1" noChangeAspect="1"/>
          </p:cNvPicPr>
          <p:nvPr>
            <p:ph idx="1"/>
          </p:nvPr>
        </p:nvPicPr>
        <p:blipFill>
          <a:blip r:embed="rId5"/>
          <a:stretch>
            <a:fillRect/>
          </a:stretch>
        </p:blipFill>
        <p:spPr>
          <a:xfrm>
            <a:off x="763511" y="2193832"/>
            <a:ext cx="9977088" cy="4134527"/>
          </a:xfrm>
        </p:spPr>
      </p:pic>
    </p:spTree>
    <p:extLst>
      <p:ext uri="{BB962C8B-B14F-4D97-AF65-F5344CB8AC3E}">
        <p14:creationId xmlns:p14="http://schemas.microsoft.com/office/powerpoint/2010/main" val="38560371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8">
            <a:extLst>
              <a:ext uri="{FF2B5EF4-FFF2-40B4-BE49-F238E27FC236}">
                <a16:creationId xmlns:a16="http://schemas.microsoft.com/office/drawing/2014/main" id="{C1BFF84C-7F03-4749-A882-F51079E0142A}"/>
              </a:ext>
            </a:extLst>
          </p:cNvPr>
          <p:cNvPicPr>
            <a:picLocks noChangeAspect="1"/>
          </p:cNvPicPr>
          <p:nvPr/>
        </p:nvPicPr>
        <p:blipFill rotWithShape="1">
          <a:blip r:embed="rId2">
            <a:alphaModFix amt="15000"/>
            <a:grayscl/>
          </a:blip>
          <a:srcRect l="45954" t="7471" r="31428"/>
          <a:stretch/>
        </p:blipFill>
        <p:spPr>
          <a:xfrm>
            <a:off x="0" y="-2"/>
            <a:ext cx="12192000" cy="6858001"/>
          </a:xfrm>
          <a:prstGeom prst="rect">
            <a:avLst/>
          </a:prstGeom>
        </p:spPr>
      </p:pic>
      <p:pic>
        <p:nvPicPr>
          <p:cNvPr id="19" name="Picture 18">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1" name="Picture 20">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3" name="Rectangle 22">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73895E1-34F1-44FE-B31C-850C2F461F92}"/>
              </a:ext>
            </a:extLst>
          </p:cNvPr>
          <p:cNvSpPr>
            <a:spLocks noGrp="1"/>
          </p:cNvSpPr>
          <p:nvPr>
            <p:ph type="title"/>
          </p:nvPr>
        </p:nvSpPr>
        <p:spPr>
          <a:xfrm>
            <a:off x="680321" y="753228"/>
            <a:ext cx="9613861" cy="1080938"/>
          </a:xfrm>
        </p:spPr>
        <p:txBody>
          <a:bodyPr>
            <a:normAutofit/>
          </a:bodyPr>
          <a:lstStyle/>
          <a:p>
            <a:r>
              <a:rPr lang="en-US" dirty="0"/>
              <a:t>			     </a:t>
            </a:r>
            <a:r>
              <a:rPr lang="en-US" dirty="0" err="1"/>
              <a:t>Taurobolium</a:t>
            </a:r>
            <a:endParaRPr lang="en-US" dirty="0"/>
          </a:p>
        </p:txBody>
      </p:sp>
      <p:pic>
        <p:nvPicPr>
          <p:cNvPr id="6" name="Content Placeholder 5">
            <a:extLst>
              <a:ext uri="{FF2B5EF4-FFF2-40B4-BE49-F238E27FC236}">
                <a16:creationId xmlns:a16="http://schemas.microsoft.com/office/drawing/2014/main" id="{62A6AD6F-7B1E-46D1-82A8-946B82AAA320}"/>
              </a:ext>
            </a:extLst>
          </p:cNvPr>
          <p:cNvPicPr>
            <a:picLocks noGrp="1" noChangeAspect="1"/>
          </p:cNvPicPr>
          <p:nvPr>
            <p:ph idx="1"/>
          </p:nvPr>
        </p:nvPicPr>
        <p:blipFill>
          <a:blip r:embed="rId5"/>
          <a:stretch>
            <a:fillRect/>
          </a:stretch>
        </p:blipFill>
        <p:spPr>
          <a:xfrm>
            <a:off x="3615928" y="2193040"/>
            <a:ext cx="3946922" cy="4449717"/>
          </a:xfrm>
        </p:spPr>
      </p:pic>
    </p:spTree>
    <p:extLst>
      <p:ext uri="{BB962C8B-B14F-4D97-AF65-F5344CB8AC3E}">
        <p14:creationId xmlns:p14="http://schemas.microsoft.com/office/powerpoint/2010/main" val="562627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8">
            <a:extLst>
              <a:ext uri="{FF2B5EF4-FFF2-40B4-BE49-F238E27FC236}">
                <a16:creationId xmlns:a16="http://schemas.microsoft.com/office/drawing/2014/main" id="{C1BFF84C-7F03-4749-A882-F51079E0142A}"/>
              </a:ext>
            </a:extLst>
          </p:cNvPr>
          <p:cNvPicPr>
            <a:picLocks noChangeAspect="1"/>
          </p:cNvPicPr>
          <p:nvPr/>
        </p:nvPicPr>
        <p:blipFill rotWithShape="1">
          <a:blip r:embed="rId3">
            <a:alphaModFix amt="15000"/>
            <a:grayscl/>
          </a:blip>
          <a:srcRect l="45954" t="7471" r="31428"/>
          <a:stretch/>
        </p:blipFill>
        <p:spPr>
          <a:xfrm>
            <a:off x="0" y="-2"/>
            <a:ext cx="12192000" cy="6858001"/>
          </a:xfrm>
          <a:prstGeom prst="rect">
            <a:avLst/>
          </a:prstGeom>
        </p:spPr>
      </p:pic>
      <p:pic>
        <p:nvPicPr>
          <p:cNvPr id="19" name="Picture 18">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1" name="Picture 20">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3" name="Rectangle 22">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73895E1-34F1-44FE-B31C-850C2F461F92}"/>
              </a:ext>
            </a:extLst>
          </p:cNvPr>
          <p:cNvSpPr>
            <a:spLocks noGrp="1"/>
          </p:cNvSpPr>
          <p:nvPr>
            <p:ph type="title"/>
          </p:nvPr>
        </p:nvSpPr>
        <p:spPr>
          <a:xfrm>
            <a:off x="680321" y="753228"/>
            <a:ext cx="9613861" cy="1080938"/>
          </a:xfrm>
        </p:spPr>
        <p:txBody>
          <a:bodyPr>
            <a:normAutofit/>
          </a:bodyPr>
          <a:lstStyle/>
          <a:p>
            <a:r>
              <a:rPr lang="en-US" dirty="0"/>
              <a:t>			     </a:t>
            </a:r>
            <a:r>
              <a:rPr lang="en-US" dirty="0" err="1"/>
              <a:t>Taurobolium</a:t>
            </a:r>
            <a:endParaRPr lang="en-US" dirty="0"/>
          </a:p>
        </p:txBody>
      </p:sp>
      <p:pic>
        <p:nvPicPr>
          <p:cNvPr id="5" name="Online Media 4">
            <a:hlinkClick r:id="" action="ppaction://media"/>
            <a:extLst>
              <a:ext uri="{FF2B5EF4-FFF2-40B4-BE49-F238E27FC236}">
                <a16:creationId xmlns:a16="http://schemas.microsoft.com/office/drawing/2014/main" id="{A9C82B8F-2BB2-4D34-9976-40CD010C926D}"/>
              </a:ext>
            </a:extLst>
          </p:cNvPr>
          <p:cNvPicPr>
            <a:picLocks noGrp="1" noRot="1" noChangeAspect="1"/>
          </p:cNvPicPr>
          <p:nvPr>
            <p:ph idx="1"/>
            <a:videoFile r:link="rId1"/>
          </p:nvPr>
        </p:nvPicPr>
        <p:blipFill>
          <a:blip r:embed="rId6"/>
          <a:stretch>
            <a:fillRect/>
          </a:stretch>
        </p:blipFill>
        <p:spPr>
          <a:xfrm>
            <a:off x="2596243" y="2587394"/>
            <a:ext cx="5902778" cy="3716853"/>
          </a:xfrm>
          <a:prstGeom prst="rect">
            <a:avLst/>
          </a:prstGeom>
        </p:spPr>
      </p:pic>
    </p:spTree>
    <p:extLst>
      <p:ext uri="{BB962C8B-B14F-4D97-AF65-F5344CB8AC3E}">
        <p14:creationId xmlns:p14="http://schemas.microsoft.com/office/powerpoint/2010/main" val="2193200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321D838-2C7E-4177-9DD3-DAC78324A2B2}"/>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Picture 29">
            <a:extLst>
              <a:ext uri="{FF2B5EF4-FFF2-40B4-BE49-F238E27FC236}">
                <a16:creationId xmlns:a16="http://schemas.microsoft.com/office/drawing/2014/main" id="{0146E45C-1450-4186-B501-74F221F897A8}"/>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32" name="Picture 31">
            <a:extLst>
              <a:ext uri="{FF2B5EF4-FFF2-40B4-BE49-F238E27FC236}">
                <a16:creationId xmlns:a16="http://schemas.microsoft.com/office/drawing/2014/main" id="{EEDDA48B-BC04-4915-ADA3-A1A9522EB0D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34" name="Rectangle 33">
            <a:extLst>
              <a:ext uri="{FF2B5EF4-FFF2-40B4-BE49-F238E27FC236}">
                <a16:creationId xmlns:a16="http://schemas.microsoft.com/office/drawing/2014/main" id="{78C9D07A-5A22-4E55-B18A-47CF07E5080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3D71E629-0739-4A59-972B-A9E9A4500E3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a:extLst>
              <a:ext uri="{FF2B5EF4-FFF2-40B4-BE49-F238E27FC236}">
                <a16:creationId xmlns:a16="http://schemas.microsoft.com/office/drawing/2014/main" id="{DEDF2838-61BD-4552-A6C3-E3D6763CF3F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E7876ED4-577B-4724-914E-42A0567A381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2" name="Rectangle 41">
            <a:extLst>
              <a:ext uri="{FF2B5EF4-FFF2-40B4-BE49-F238E27FC236}">
                <a16:creationId xmlns:a16="http://schemas.microsoft.com/office/drawing/2014/main" id="{5A35B073-543D-4B7C-85CE-3F6F3F51919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9176" y="0"/>
            <a:ext cx="6092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56C9C24B-A8AA-4E20-9A75-455D96E2008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688333"/>
            <a:ext cx="6400800" cy="185701"/>
          </a:xfrm>
          <a:prstGeom prst="rect">
            <a:avLst/>
          </a:prstGeom>
        </p:spPr>
      </p:pic>
      <p:sp>
        <p:nvSpPr>
          <p:cNvPr id="46" name="Rectangle 45">
            <a:extLst>
              <a:ext uri="{FF2B5EF4-FFF2-40B4-BE49-F238E27FC236}">
                <a16:creationId xmlns:a16="http://schemas.microsoft.com/office/drawing/2014/main" id="{0505B119-A4E9-4F97-9673-6F51C1C35B9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162908"/>
            <a:ext cx="6411743" cy="2532185"/>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48" name="Rectangle 47">
            <a:extLst>
              <a:ext uri="{FF2B5EF4-FFF2-40B4-BE49-F238E27FC236}">
                <a16:creationId xmlns:a16="http://schemas.microsoft.com/office/drawing/2014/main" id="{3DF5FFB9-6D81-4F3A-AF5B-6F9EC3428A0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163" y="642795"/>
            <a:ext cx="4812406" cy="5575125"/>
          </a:xfrm>
          <a:prstGeom prst="rect">
            <a:avLst/>
          </a:prstGeom>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ABE29F27-D73F-4DA0-B703-63EB4C176203}"/>
              </a:ext>
            </a:extLst>
          </p:cNvPr>
          <p:cNvPicPr>
            <a:picLocks noChangeAspect="1"/>
          </p:cNvPicPr>
          <p:nvPr/>
        </p:nvPicPr>
        <p:blipFill>
          <a:blip r:embed="rId5"/>
          <a:stretch>
            <a:fillRect/>
          </a:stretch>
        </p:blipFill>
        <p:spPr>
          <a:xfrm>
            <a:off x="7300553" y="955591"/>
            <a:ext cx="3665179" cy="4940024"/>
          </a:xfrm>
          <a:prstGeom prst="rect">
            <a:avLst/>
          </a:prstGeom>
          <a:ln>
            <a:noFill/>
          </a:ln>
          <a:effectLst/>
        </p:spPr>
      </p:pic>
      <p:sp>
        <p:nvSpPr>
          <p:cNvPr id="2" name="Title 1">
            <a:extLst>
              <a:ext uri="{FF2B5EF4-FFF2-40B4-BE49-F238E27FC236}">
                <a16:creationId xmlns:a16="http://schemas.microsoft.com/office/drawing/2014/main" id="{9F090229-A3C5-409C-B5E9-3D36C6FA15ED}"/>
              </a:ext>
            </a:extLst>
          </p:cNvPr>
          <p:cNvSpPr>
            <a:spLocks noGrp="1"/>
          </p:cNvSpPr>
          <p:nvPr>
            <p:ph type="title"/>
          </p:nvPr>
        </p:nvSpPr>
        <p:spPr>
          <a:xfrm>
            <a:off x="680322" y="2403231"/>
            <a:ext cx="5192940" cy="2133600"/>
          </a:xfrm>
        </p:spPr>
        <p:txBody>
          <a:bodyPr vert="horz" lIns="91440" tIns="45720" rIns="91440" bIns="45720" rtlCol="0" anchor="ctr">
            <a:normAutofit/>
          </a:bodyPr>
          <a:lstStyle/>
          <a:p>
            <a:pPr algn="r"/>
            <a:r>
              <a:rPr lang="en-US" sz="5400" dirty="0">
                <a:solidFill>
                  <a:srgbClr val="FFFFFF"/>
                </a:solidFill>
              </a:rPr>
              <a:t>Franz </a:t>
            </a:r>
            <a:r>
              <a:rPr lang="en-US" sz="5400" dirty="0" err="1">
                <a:solidFill>
                  <a:srgbClr val="FFFFFF"/>
                </a:solidFill>
              </a:rPr>
              <a:t>Cumont</a:t>
            </a:r>
            <a:r>
              <a:rPr lang="en-US" sz="5400" dirty="0">
                <a:solidFill>
                  <a:srgbClr val="FFFFFF"/>
                </a:solidFill>
              </a:rPr>
              <a:t> </a:t>
            </a:r>
            <a:r>
              <a:rPr lang="en-US" dirty="0">
                <a:solidFill>
                  <a:srgbClr val="FFFFFF"/>
                </a:solidFill>
              </a:rPr>
              <a:t>(1868-1947)</a:t>
            </a:r>
          </a:p>
        </p:txBody>
      </p:sp>
      <p:sp>
        <p:nvSpPr>
          <p:cNvPr id="10" name="Content Placeholder 9"/>
          <p:cNvSpPr>
            <a:spLocks noGrp="1"/>
          </p:cNvSpPr>
          <p:nvPr>
            <p:ph idx="1"/>
          </p:nvPr>
        </p:nvSpPr>
        <p:spPr>
          <a:xfrm>
            <a:off x="680323" y="4831173"/>
            <a:ext cx="5192940" cy="1117687"/>
          </a:xfrm>
        </p:spPr>
        <p:txBody>
          <a:bodyPr vert="horz" lIns="91440" tIns="45720" rIns="91440" bIns="45720" rtlCol="0">
            <a:normAutofit/>
          </a:bodyPr>
          <a:lstStyle/>
          <a:p>
            <a:pPr marL="0" indent="0" algn="r">
              <a:buNone/>
            </a:pPr>
            <a:r>
              <a:rPr lang="en-US" sz="2000" i="1" dirty="0">
                <a:solidFill>
                  <a:srgbClr val="FFFFFF"/>
                </a:solidFill>
              </a:rPr>
              <a:t>The Mysteries of Mithra </a:t>
            </a:r>
            <a:r>
              <a:rPr lang="en-US" sz="2000" dirty="0">
                <a:solidFill>
                  <a:srgbClr val="FFFFFF"/>
                </a:solidFill>
              </a:rPr>
              <a:t>(1894)</a:t>
            </a:r>
            <a:endParaRPr lang="en-US" sz="2000" i="1" dirty="0">
              <a:solidFill>
                <a:srgbClr val="FFFFFF"/>
              </a:solidFill>
            </a:endParaRPr>
          </a:p>
        </p:txBody>
      </p:sp>
    </p:spTree>
    <p:extLst>
      <p:ext uri="{BB962C8B-B14F-4D97-AF65-F5344CB8AC3E}">
        <p14:creationId xmlns:p14="http://schemas.microsoft.com/office/powerpoint/2010/main" val="2344808815"/>
      </p:ext>
    </p:extLst>
  </p:cSld>
  <p:clrMapOvr>
    <a:overrideClrMapping bg1="lt1" tx1="dk1" bg2="lt2" tx2="dk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Content Placeholder 3">
            <a:extLst>
              <a:ext uri="{FF2B5EF4-FFF2-40B4-BE49-F238E27FC236}">
                <a16:creationId xmlns:a16="http://schemas.microsoft.com/office/drawing/2014/main" id="{D2128F6E-1602-4059-81B6-6C67FE18FD17}"/>
              </a:ext>
            </a:extLst>
          </p:cNvPr>
          <p:cNvPicPr>
            <a:picLocks noChangeAspect="1"/>
          </p:cNvPicPr>
          <p:nvPr/>
        </p:nvPicPr>
        <p:blipFill rotWithShape="1">
          <a:blip r:embed="rId2">
            <a:alphaModFix amt="15000"/>
            <a:grayscl/>
            <a:extLst/>
          </a:blip>
          <a:srcRect t="17964" r="-1" b="43646"/>
          <a:stretch/>
        </p:blipFill>
        <p:spPr>
          <a:xfrm>
            <a:off x="-3177" y="-1"/>
            <a:ext cx="12192000" cy="6858001"/>
          </a:xfrm>
          <a:prstGeom prst="rect">
            <a:avLst/>
          </a:prstGeom>
        </p:spPr>
      </p:pic>
      <p:pic>
        <p:nvPicPr>
          <p:cNvPr id="65" name="Picture 64">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67" name="Picture 66">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9" name="Rectangle 68">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 name="Rectangle 70">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B8A2822-0C8E-47E1-B435-938652EF2DC1}"/>
              </a:ext>
            </a:extLst>
          </p:cNvPr>
          <p:cNvSpPr>
            <a:spLocks noGrp="1"/>
          </p:cNvSpPr>
          <p:nvPr>
            <p:ph type="title"/>
          </p:nvPr>
        </p:nvSpPr>
        <p:spPr>
          <a:xfrm>
            <a:off x="680321" y="753228"/>
            <a:ext cx="9613861" cy="1080938"/>
          </a:xfrm>
        </p:spPr>
        <p:txBody>
          <a:bodyPr vert="horz" lIns="91440" tIns="45720" rIns="91440" bIns="45720" rtlCol="0">
            <a:normAutofit/>
          </a:bodyPr>
          <a:lstStyle/>
          <a:p>
            <a:r>
              <a:rPr lang="en-US" dirty="0"/>
              <a:t>		E.R. </a:t>
            </a:r>
            <a:r>
              <a:rPr lang="en-US" dirty="0" err="1"/>
              <a:t>Dodds</a:t>
            </a:r>
            <a:r>
              <a:rPr lang="en-US" dirty="0"/>
              <a:t> (1851-1930)</a:t>
            </a:r>
          </a:p>
        </p:txBody>
      </p:sp>
      <p:sp>
        <p:nvSpPr>
          <p:cNvPr id="47" name="Content Placeholder 46"/>
          <p:cNvSpPr>
            <a:spLocks noGrp="1"/>
          </p:cNvSpPr>
          <p:nvPr>
            <p:ph idx="1"/>
          </p:nvPr>
        </p:nvSpPr>
        <p:spPr>
          <a:xfrm>
            <a:off x="680321" y="2336873"/>
            <a:ext cx="9613861" cy="3395060"/>
          </a:xfrm>
        </p:spPr>
        <p:txBody>
          <a:bodyPr anchor="ctr">
            <a:normAutofit/>
          </a:bodyPr>
          <a:lstStyle/>
          <a:p>
            <a:pPr marL="0" indent="0">
              <a:buNone/>
            </a:pPr>
            <a:r>
              <a:rPr lang="en-US" sz="2000" i="1" dirty="0"/>
              <a:t>The Greeks and the Irrational </a:t>
            </a:r>
            <a:r>
              <a:rPr lang="en-US" sz="2000" dirty="0"/>
              <a:t>(1951)</a:t>
            </a:r>
          </a:p>
          <a:p>
            <a:pPr marL="0" indent="0">
              <a:buNone/>
            </a:pPr>
            <a:r>
              <a:rPr lang="en-US" sz="2000" i="1" dirty="0"/>
              <a:t>Pagan and Christian in an age of Anxiety </a:t>
            </a:r>
            <a:r>
              <a:rPr lang="en-US" sz="2000" dirty="0"/>
              <a:t>(1965)</a:t>
            </a:r>
          </a:p>
          <a:p>
            <a:pPr marL="0" indent="0">
              <a:buNone/>
            </a:pPr>
            <a:endParaRPr lang="en-US" sz="2000" dirty="0"/>
          </a:p>
        </p:txBody>
      </p:sp>
      <p:pic>
        <p:nvPicPr>
          <p:cNvPr id="4" name="Picture 3">
            <a:extLst>
              <a:ext uri="{FF2B5EF4-FFF2-40B4-BE49-F238E27FC236}">
                <a16:creationId xmlns:a16="http://schemas.microsoft.com/office/drawing/2014/main" id="{18286BFD-41D7-461B-BCAC-1F67B803099A}"/>
              </a:ext>
            </a:extLst>
          </p:cNvPr>
          <p:cNvPicPr>
            <a:picLocks noChangeAspect="1"/>
          </p:cNvPicPr>
          <p:nvPr/>
        </p:nvPicPr>
        <p:blipFill>
          <a:blip r:embed="rId2"/>
          <a:stretch>
            <a:fillRect/>
          </a:stretch>
        </p:blipFill>
        <p:spPr>
          <a:xfrm>
            <a:off x="8258175" y="1992973"/>
            <a:ext cx="3544151" cy="4887761"/>
          </a:xfrm>
          <a:prstGeom prst="rect">
            <a:avLst/>
          </a:prstGeom>
        </p:spPr>
      </p:pic>
    </p:spTree>
    <p:extLst>
      <p:ext uri="{BB962C8B-B14F-4D97-AF65-F5344CB8AC3E}">
        <p14:creationId xmlns:p14="http://schemas.microsoft.com/office/powerpoint/2010/main" val="35966759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8">
            <a:extLst>
              <a:ext uri="{FF2B5EF4-FFF2-40B4-BE49-F238E27FC236}">
                <a16:creationId xmlns:a16="http://schemas.microsoft.com/office/drawing/2014/main" id="{C1BFF84C-7F03-4749-A882-F51079E0142A}"/>
              </a:ext>
            </a:extLst>
          </p:cNvPr>
          <p:cNvPicPr>
            <a:picLocks noChangeAspect="1"/>
          </p:cNvPicPr>
          <p:nvPr/>
        </p:nvPicPr>
        <p:blipFill rotWithShape="1">
          <a:blip r:embed="rId2">
            <a:alphaModFix amt="15000"/>
            <a:grayscl/>
          </a:blip>
          <a:srcRect l="45954" t="7471" r="31428"/>
          <a:stretch/>
        </p:blipFill>
        <p:spPr>
          <a:xfrm>
            <a:off x="-1" y="0"/>
            <a:ext cx="12188824" cy="6858000"/>
          </a:xfrm>
          <a:prstGeom prst="rect">
            <a:avLst/>
          </a:prstGeom>
        </p:spPr>
      </p:pic>
      <p:pic>
        <p:nvPicPr>
          <p:cNvPr id="19" name="Picture 18">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1" name="Picture 20">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3" name="Rectangle 22">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73895E1-34F1-44FE-B31C-850C2F461F92}"/>
              </a:ext>
            </a:extLst>
          </p:cNvPr>
          <p:cNvSpPr>
            <a:spLocks noGrp="1"/>
          </p:cNvSpPr>
          <p:nvPr>
            <p:ph type="title"/>
          </p:nvPr>
        </p:nvSpPr>
        <p:spPr>
          <a:xfrm>
            <a:off x="680321" y="753228"/>
            <a:ext cx="9613861" cy="1080938"/>
          </a:xfrm>
        </p:spPr>
        <p:txBody>
          <a:bodyPr>
            <a:normAutofit/>
          </a:bodyPr>
          <a:lstStyle/>
          <a:p>
            <a:r>
              <a:rPr lang="en-US" dirty="0"/>
              <a:t>				      </a:t>
            </a:r>
            <a:r>
              <a:rPr lang="en-US" dirty="0" err="1"/>
              <a:t>Sistrum</a:t>
            </a:r>
            <a:r>
              <a:rPr lang="en-US" dirty="0"/>
              <a:t> </a:t>
            </a:r>
          </a:p>
        </p:txBody>
      </p:sp>
      <p:pic>
        <p:nvPicPr>
          <p:cNvPr id="7" name="Content Placeholder 6">
            <a:extLst>
              <a:ext uri="{FF2B5EF4-FFF2-40B4-BE49-F238E27FC236}">
                <a16:creationId xmlns:a16="http://schemas.microsoft.com/office/drawing/2014/main" id="{406586C9-0F9D-4204-A4FF-E9EF9E41D4E7}"/>
              </a:ext>
            </a:extLst>
          </p:cNvPr>
          <p:cNvPicPr>
            <a:picLocks noGrp="1" noChangeAspect="1"/>
          </p:cNvPicPr>
          <p:nvPr>
            <p:ph idx="1"/>
          </p:nvPr>
        </p:nvPicPr>
        <p:blipFill>
          <a:blip r:embed="rId5"/>
          <a:stretch>
            <a:fillRect/>
          </a:stretch>
        </p:blipFill>
        <p:spPr>
          <a:xfrm>
            <a:off x="2236786" y="1992995"/>
            <a:ext cx="2651125" cy="4794250"/>
          </a:xfrm>
        </p:spPr>
      </p:pic>
      <p:pic>
        <p:nvPicPr>
          <p:cNvPr id="9" name="Picture 8">
            <a:extLst>
              <a:ext uri="{FF2B5EF4-FFF2-40B4-BE49-F238E27FC236}">
                <a16:creationId xmlns:a16="http://schemas.microsoft.com/office/drawing/2014/main" id="{8FD9CC8A-2D9D-42E4-B13B-EDA68E1029E2}"/>
              </a:ext>
            </a:extLst>
          </p:cNvPr>
          <p:cNvPicPr>
            <a:picLocks noChangeAspect="1"/>
          </p:cNvPicPr>
          <p:nvPr/>
        </p:nvPicPr>
        <p:blipFill>
          <a:blip r:embed="rId6"/>
          <a:stretch>
            <a:fillRect/>
          </a:stretch>
        </p:blipFill>
        <p:spPr>
          <a:xfrm>
            <a:off x="7304090" y="1977794"/>
            <a:ext cx="2447924" cy="4809451"/>
          </a:xfrm>
          <a:prstGeom prst="rect">
            <a:avLst/>
          </a:prstGeom>
        </p:spPr>
      </p:pic>
    </p:spTree>
    <p:extLst>
      <p:ext uri="{BB962C8B-B14F-4D97-AF65-F5344CB8AC3E}">
        <p14:creationId xmlns:p14="http://schemas.microsoft.com/office/powerpoint/2010/main" val="3315377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53EA6B31-ED2E-487D-BA79-2F7094A449C4}"/>
              </a:ext>
            </a:extLst>
          </p:cNvPr>
          <p:cNvPicPr>
            <a:picLocks noChangeAspect="1"/>
          </p:cNvPicPr>
          <p:nvPr/>
        </p:nvPicPr>
        <p:blipFill rotWithShape="1">
          <a:blip r:embed="rId2"/>
          <a:srcRect r="1" b="33732"/>
          <a:stretch/>
        </p:blipFill>
        <p:spPr>
          <a:xfrm>
            <a:off x="4636008" y="10"/>
            <a:ext cx="7552815" cy="6856310"/>
          </a:xfrm>
          <a:prstGeom prst="rect">
            <a:avLst/>
          </a:prstGeom>
          <a:ln>
            <a:noFill/>
          </a:ln>
          <a:effectLst/>
        </p:spPr>
      </p:pic>
      <p:sp>
        <p:nvSpPr>
          <p:cNvPr id="2" name="Title 1">
            <a:extLst>
              <a:ext uri="{FF2B5EF4-FFF2-40B4-BE49-F238E27FC236}">
                <a16:creationId xmlns:a16="http://schemas.microsoft.com/office/drawing/2014/main" id="{AE3F40C6-77A2-4899-9752-684C5FDFC487}"/>
              </a:ext>
            </a:extLst>
          </p:cNvPr>
          <p:cNvSpPr>
            <a:spLocks noGrp="1"/>
          </p:cNvSpPr>
          <p:nvPr>
            <p:ph type="title"/>
          </p:nvPr>
        </p:nvSpPr>
        <p:spPr>
          <a:xfrm>
            <a:off x="497348" y="753228"/>
            <a:ext cx="3920206" cy="1080938"/>
          </a:xfrm>
        </p:spPr>
        <p:txBody>
          <a:bodyPr>
            <a:normAutofit/>
          </a:bodyPr>
          <a:lstStyle/>
          <a:p>
            <a:r>
              <a:rPr lang="en-US" sz="3200" dirty="0"/>
              <a:t>Julian the Apostate</a:t>
            </a:r>
            <a:br>
              <a:rPr lang="en-US" sz="3200" dirty="0"/>
            </a:br>
            <a:r>
              <a:rPr lang="en-US" sz="2000" dirty="0"/>
              <a:t>(330-363 AD)</a:t>
            </a:r>
          </a:p>
        </p:txBody>
      </p:sp>
      <p:sp>
        <p:nvSpPr>
          <p:cNvPr id="10" name="Content Placeholder 9">
            <a:extLst>
              <a:ext uri="{FF2B5EF4-FFF2-40B4-BE49-F238E27FC236}">
                <a16:creationId xmlns:a16="http://schemas.microsoft.com/office/drawing/2014/main" id="{CF59021D-E016-4FE7-AD33-CC8B1EDB17A9}"/>
              </a:ext>
            </a:extLst>
          </p:cNvPr>
          <p:cNvSpPr>
            <a:spLocks noGrp="1"/>
          </p:cNvSpPr>
          <p:nvPr>
            <p:ph idx="1"/>
          </p:nvPr>
        </p:nvSpPr>
        <p:spPr>
          <a:xfrm>
            <a:off x="74645" y="2948473"/>
            <a:ext cx="4561362" cy="3704254"/>
          </a:xfrm>
        </p:spPr>
        <p:txBody>
          <a:bodyPr>
            <a:normAutofit/>
          </a:bodyPr>
          <a:lstStyle/>
          <a:p>
            <a:pPr marL="0" indent="0" algn="just">
              <a:buNone/>
            </a:pPr>
            <a:r>
              <a:rPr lang="en-US" sz="1600" i="1" dirty="0"/>
              <a:t>O thou mother of gods and of men, who </a:t>
            </a:r>
            <a:r>
              <a:rPr lang="en-US" sz="1600" i="1" dirty="0" err="1"/>
              <a:t>sharest</a:t>
            </a:r>
            <a:r>
              <a:rPr lang="en-US" sz="1600" i="1" dirty="0"/>
              <a:t> the throne of the great </a:t>
            </a:r>
            <a:r>
              <a:rPr lang="en-US" sz="1600" i="1" dirty="0" err="1"/>
              <a:t>Zeu</a:t>
            </a:r>
            <a:r>
              <a:rPr lang="en-US" sz="1600" i="1" dirty="0"/>
              <a:t>…O life-giving goddess, who art the wisdom and the providence and the creator of our very souls…grant to all men happiness, and that highest happiness of all which is the knowledge of the gods; and grant to the Roman people that they may cleanse themselves of the stain of impiety.</a:t>
            </a:r>
          </a:p>
          <a:p>
            <a:pPr marL="0" indent="0">
              <a:buNone/>
            </a:pPr>
            <a:r>
              <a:rPr lang="en-US" sz="1600" dirty="0"/>
              <a:t>—Julian, </a:t>
            </a:r>
            <a:r>
              <a:rPr lang="en-US" sz="1600" i="1" dirty="0"/>
              <a:t>Hymn to Cybele, Mother of the Gods</a:t>
            </a:r>
          </a:p>
        </p:txBody>
      </p:sp>
    </p:spTree>
    <p:extLst>
      <p:ext uri="{BB962C8B-B14F-4D97-AF65-F5344CB8AC3E}">
        <p14:creationId xmlns:p14="http://schemas.microsoft.com/office/powerpoint/2010/main" val="14220843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321D838-2C7E-4177-9DD3-DAC78324A2B2}"/>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Picture 29">
            <a:extLst>
              <a:ext uri="{FF2B5EF4-FFF2-40B4-BE49-F238E27FC236}">
                <a16:creationId xmlns:a16="http://schemas.microsoft.com/office/drawing/2014/main" id="{0146E45C-1450-4186-B501-74F221F897A8}"/>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32" name="Picture 31">
            <a:extLst>
              <a:ext uri="{FF2B5EF4-FFF2-40B4-BE49-F238E27FC236}">
                <a16:creationId xmlns:a16="http://schemas.microsoft.com/office/drawing/2014/main" id="{EEDDA48B-BC04-4915-ADA3-A1A9522EB0D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34" name="Rectangle 33">
            <a:extLst>
              <a:ext uri="{FF2B5EF4-FFF2-40B4-BE49-F238E27FC236}">
                <a16:creationId xmlns:a16="http://schemas.microsoft.com/office/drawing/2014/main" id="{78C9D07A-5A22-4E55-B18A-47CF07E5080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3D71E629-0739-4A59-972B-A9E9A4500E3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a:extLst>
              <a:ext uri="{FF2B5EF4-FFF2-40B4-BE49-F238E27FC236}">
                <a16:creationId xmlns:a16="http://schemas.microsoft.com/office/drawing/2014/main" id="{DEDF2838-61BD-4552-A6C3-E3D6763CF3F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E7876ED4-577B-4724-914E-42A0567A381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2" name="Rectangle 41">
            <a:extLst>
              <a:ext uri="{FF2B5EF4-FFF2-40B4-BE49-F238E27FC236}">
                <a16:creationId xmlns:a16="http://schemas.microsoft.com/office/drawing/2014/main" id="{5A35B073-543D-4B7C-85CE-3F6F3F51919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9176" y="0"/>
            <a:ext cx="6092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56C9C24B-A8AA-4E20-9A75-455D96E2008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688333"/>
            <a:ext cx="6400800" cy="185701"/>
          </a:xfrm>
          <a:prstGeom prst="rect">
            <a:avLst/>
          </a:prstGeom>
        </p:spPr>
      </p:pic>
      <p:sp>
        <p:nvSpPr>
          <p:cNvPr id="46" name="Rectangle 45">
            <a:extLst>
              <a:ext uri="{FF2B5EF4-FFF2-40B4-BE49-F238E27FC236}">
                <a16:creationId xmlns:a16="http://schemas.microsoft.com/office/drawing/2014/main" id="{0505B119-A4E9-4F97-9673-6F51C1C35B9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162908"/>
            <a:ext cx="6411743" cy="2532185"/>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48" name="Rectangle 47">
            <a:extLst>
              <a:ext uri="{FF2B5EF4-FFF2-40B4-BE49-F238E27FC236}">
                <a16:creationId xmlns:a16="http://schemas.microsoft.com/office/drawing/2014/main" id="{3DF5FFB9-6D81-4F3A-AF5B-6F9EC3428A0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163" y="642795"/>
            <a:ext cx="4812406" cy="5575125"/>
          </a:xfrm>
          <a:prstGeom prst="rect">
            <a:avLst/>
          </a:prstGeom>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ABE29F27-D73F-4DA0-B703-63EB4C176203}"/>
              </a:ext>
            </a:extLst>
          </p:cNvPr>
          <p:cNvPicPr>
            <a:picLocks noChangeAspect="1"/>
          </p:cNvPicPr>
          <p:nvPr/>
        </p:nvPicPr>
        <p:blipFill>
          <a:blip r:embed="rId5"/>
          <a:stretch>
            <a:fillRect/>
          </a:stretch>
        </p:blipFill>
        <p:spPr>
          <a:xfrm>
            <a:off x="7300553" y="955591"/>
            <a:ext cx="3665179" cy="4940024"/>
          </a:xfrm>
          <a:prstGeom prst="rect">
            <a:avLst/>
          </a:prstGeom>
          <a:ln>
            <a:noFill/>
          </a:ln>
          <a:effectLst/>
        </p:spPr>
      </p:pic>
      <p:sp>
        <p:nvSpPr>
          <p:cNvPr id="2" name="Title 1">
            <a:extLst>
              <a:ext uri="{FF2B5EF4-FFF2-40B4-BE49-F238E27FC236}">
                <a16:creationId xmlns:a16="http://schemas.microsoft.com/office/drawing/2014/main" id="{9F090229-A3C5-409C-B5E9-3D36C6FA15ED}"/>
              </a:ext>
            </a:extLst>
          </p:cNvPr>
          <p:cNvSpPr>
            <a:spLocks noGrp="1"/>
          </p:cNvSpPr>
          <p:nvPr>
            <p:ph type="title"/>
          </p:nvPr>
        </p:nvSpPr>
        <p:spPr>
          <a:xfrm>
            <a:off x="680322" y="2403231"/>
            <a:ext cx="5192940" cy="2133600"/>
          </a:xfrm>
        </p:spPr>
        <p:txBody>
          <a:bodyPr vert="horz" lIns="91440" tIns="45720" rIns="91440" bIns="45720" rtlCol="0" anchor="ctr">
            <a:normAutofit/>
          </a:bodyPr>
          <a:lstStyle/>
          <a:p>
            <a:pPr algn="r"/>
            <a:r>
              <a:rPr lang="en-US" sz="5400" dirty="0">
                <a:solidFill>
                  <a:srgbClr val="FFFFFF"/>
                </a:solidFill>
              </a:rPr>
              <a:t>Franz </a:t>
            </a:r>
            <a:r>
              <a:rPr lang="en-US" sz="5400" dirty="0" err="1">
                <a:solidFill>
                  <a:srgbClr val="FFFFFF"/>
                </a:solidFill>
              </a:rPr>
              <a:t>Cumont</a:t>
            </a:r>
            <a:r>
              <a:rPr lang="en-US" sz="5400" dirty="0">
                <a:solidFill>
                  <a:srgbClr val="FFFFFF"/>
                </a:solidFill>
              </a:rPr>
              <a:t> </a:t>
            </a:r>
            <a:r>
              <a:rPr lang="en-US" dirty="0">
                <a:solidFill>
                  <a:srgbClr val="FFFFFF"/>
                </a:solidFill>
              </a:rPr>
              <a:t>(1868-1947)</a:t>
            </a:r>
          </a:p>
        </p:txBody>
      </p:sp>
      <p:sp>
        <p:nvSpPr>
          <p:cNvPr id="10" name="Content Placeholder 9"/>
          <p:cNvSpPr>
            <a:spLocks noGrp="1"/>
          </p:cNvSpPr>
          <p:nvPr>
            <p:ph idx="1"/>
          </p:nvPr>
        </p:nvSpPr>
        <p:spPr>
          <a:xfrm>
            <a:off x="680323" y="4831173"/>
            <a:ext cx="5192940" cy="1117687"/>
          </a:xfrm>
        </p:spPr>
        <p:txBody>
          <a:bodyPr vert="horz" lIns="91440" tIns="45720" rIns="91440" bIns="45720" rtlCol="0">
            <a:normAutofit/>
          </a:bodyPr>
          <a:lstStyle/>
          <a:p>
            <a:pPr marL="0" indent="0" algn="r">
              <a:buNone/>
            </a:pPr>
            <a:r>
              <a:rPr lang="en-US" sz="2000" i="1" dirty="0">
                <a:solidFill>
                  <a:srgbClr val="FFFFFF"/>
                </a:solidFill>
              </a:rPr>
              <a:t>The Mysteries of Mithra </a:t>
            </a:r>
            <a:r>
              <a:rPr lang="en-US" sz="2000" dirty="0">
                <a:solidFill>
                  <a:srgbClr val="FFFFFF"/>
                </a:solidFill>
              </a:rPr>
              <a:t>(1894)</a:t>
            </a:r>
            <a:endParaRPr lang="en-US" sz="2000" i="1" dirty="0">
              <a:solidFill>
                <a:srgbClr val="FFFFFF"/>
              </a:solidFill>
            </a:endParaRPr>
          </a:p>
        </p:txBody>
      </p:sp>
    </p:spTree>
    <p:extLst>
      <p:ext uri="{BB962C8B-B14F-4D97-AF65-F5344CB8AC3E}">
        <p14:creationId xmlns:p14="http://schemas.microsoft.com/office/powerpoint/2010/main" val="1466996285"/>
      </p:ext>
    </p:extLst>
  </p:cSld>
  <p:clrMapOvr>
    <a:overrideClrMapping bg1="lt1" tx1="dk1" bg2="lt2" tx2="dk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8">
            <a:extLst>
              <a:ext uri="{FF2B5EF4-FFF2-40B4-BE49-F238E27FC236}">
                <a16:creationId xmlns:a16="http://schemas.microsoft.com/office/drawing/2014/main" id="{C1BFF84C-7F03-4749-A882-F51079E0142A}"/>
              </a:ext>
            </a:extLst>
          </p:cNvPr>
          <p:cNvPicPr>
            <a:picLocks noChangeAspect="1"/>
          </p:cNvPicPr>
          <p:nvPr/>
        </p:nvPicPr>
        <p:blipFill rotWithShape="1">
          <a:blip r:embed="rId2">
            <a:alphaModFix amt="15000"/>
            <a:grayscl/>
          </a:blip>
          <a:srcRect l="45954" t="7471" r="31428"/>
          <a:stretch/>
        </p:blipFill>
        <p:spPr>
          <a:xfrm>
            <a:off x="-1" y="0"/>
            <a:ext cx="12188824" cy="6858000"/>
          </a:xfrm>
          <a:prstGeom prst="rect">
            <a:avLst/>
          </a:prstGeom>
        </p:spPr>
      </p:pic>
      <p:pic>
        <p:nvPicPr>
          <p:cNvPr id="19" name="Picture 18">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1" name="Picture 20">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3" name="Rectangle 22">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73895E1-34F1-44FE-B31C-850C2F461F92}"/>
              </a:ext>
            </a:extLst>
          </p:cNvPr>
          <p:cNvSpPr>
            <a:spLocks noGrp="1"/>
          </p:cNvSpPr>
          <p:nvPr>
            <p:ph type="title"/>
          </p:nvPr>
        </p:nvSpPr>
        <p:spPr>
          <a:xfrm>
            <a:off x="680321" y="753228"/>
            <a:ext cx="9613861" cy="1080938"/>
          </a:xfrm>
        </p:spPr>
        <p:txBody>
          <a:bodyPr>
            <a:normAutofit/>
          </a:bodyPr>
          <a:lstStyle/>
          <a:p>
            <a:r>
              <a:rPr lang="en-US" dirty="0"/>
              <a:t>				 Mithras</a:t>
            </a:r>
          </a:p>
        </p:txBody>
      </p:sp>
      <p:pic>
        <p:nvPicPr>
          <p:cNvPr id="7" name="Content Placeholder 6">
            <a:extLst>
              <a:ext uri="{FF2B5EF4-FFF2-40B4-BE49-F238E27FC236}">
                <a16:creationId xmlns:a16="http://schemas.microsoft.com/office/drawing/2014/main" id="{B80EA86B-67BD-44AF-BF5D-2A303222664A}"/>
              </a:ext>
            </a:extLst>
          </p:cNvPr>
          <p:cNvPicPr>
            <a:picLocks noGrp="1" noChangeAspect="1"/>
          </p:cNvPicPr>
          <p:nvPr>
            <p:ph idx="1"/>
          </p:nvPr>
        </p:nvPicPr>
        <p:blipFill>
          <a:blip r:embed="rId5"/>
          <a:stretch>
            <a:fillRect/>
          </a:stretch>
        </p:blipFill>
        <p:spPr>
          <a:xfrm>
            <a:off x="1754187" y="1834166"/>
            <a:ext cx="7094538" cy="4919059"/>
          </a:xfrm>
        </p:spPr>
      </p:pic>
    </p:spTree>
    <p:extLst>
      <p:ext uri="{BB962C8B-B14F-4D97-AF65-F5344CB8AC3E}">
        <p14:creationId xmlns:p14="http://schemas.microsoft.com/office/powerpoint/2010/main" val="16471283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8">
            <a:extLst>
              <a:ext uri="{FF2B5EF4-FFF2-40B4-BE49-F238E27FC236}">
                <a16:creationId xmlns:a16="http://schemas.microsoft.com/office/drawing/2014/main" id="{C1BFF84C-7F03-4749-A882-F51079E0142A}"/>
              </a:ext>
            </a:extLst>
          </p:cNvPr>
          <p:cNvPicPr>
            <a:picLocks noChangeAspect="1"/>
          </p:cNvPicPr>
          <p:nvPr/>
        </p:nvPicPr>
        <p:blipFill rotWithShape="1">
          <a:blip r:embed="rId2">
            <a:alphaModFix amt="15000"/>
            <a:grayscl/>
          </a:blip>
          <a:srcRect l="45954" t="7471" r="31428"/>
          <a:stretch/>
        </p:blipFill>
        <p:spPr>
          <a:xfrm>
            <a:off x="-1" y="0"/>
            <a:ext cx="12188824" cy="6858000"/>
          </a:xfrm>
          <a:prstGeom prst="rect">
            <a:avLst/>
          </a:prstGeom>
        </p:spPr>
      </p:pic>
      <p:pic>
        <p:nvPicPr>
          <p:cNvPr id="19" name="Picture 18">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1" name="Picture 20">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3" name="Rectangle 22">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73895E1-34F1-44FE-B31C-850C2F461F92}"/>
              </a:ext>
            </a:extLst>
          </p:cNvPr>
          <p:cNvSpPr>
            <a:spLocks noGrp="1"/>
          </p:cNvSpPr>
          <p:nvPr>
            <p:ph type="title"/>
          </p:nvPr>
        </p:nvSpPr>
        <p:spPr>
          <a:xfrm>
            <a:off x="680321" y="753228"/>
            <a:ext cx="9613861" cy="1080938"/>
          </a:xfrm>
        </p:spPr>
        <p:txBody>
          <a:bodyPr>
            <a:normAutofit/>
          </a:bodyPr>
          <a:lstStyle/>
          <a:p>
            <a:r>
              <a:rPr lang="en-US" dirty="0"/>
              <a:t>				 Persephone</a:t>
            </a:r>
          </a:p>
        </p:txBody>
      </p:sp>
      <p:pic>
        <p:nvPicPr>
          <p:cNvPr id="6" name="Content Placeholder 5">
            <a:extLst>
              <a:ext uri="{FF2B5EF4-FFF2-40B4-BE49-F238E27FC236}">
                <a16:creationId xmlns:a16="http://schemas.microsoft.com/office/drawing/2014/main" id="{D3B5105B-0C46-49D6-B1F7-A2C21FB1AF8E}"/>
              </a:ext>
            </a:extLst>
          </p:cNvPr>
          <p:cNvPicPr>
            <a:picLocks noGrp="1" noChangeAspect="1"/>
          </p:cNvPicPr>
          <p:nvPr>
            <p:ph idx="1"/>
          </p:nvPr>
        </p:nvPicPr>
        <p:blipFill>
          <a:blip r:embed="rId5"/>
          <a:stretch>
            <a:fillRect/>
          </a:stretch>
        </p:blipFill>
        <p:spPr>
          <a:xfrm>
            <a:off x="3848431" y="1725434"/>
            <a:ext cx="3824578" cy="5408792"/>
          </a:xfrm>
        </p:spPr>
      </p:pic>
    </p:spTree>
    <p:extLst>
      <p:ext uri="{BB962C8B-B14F-4D97-AF65-F5344CB8AC3E}">
        <p14:creationId xmlns:p14="http://schemas.microsoft.com/office/powerpoint/2010/main" val="21134955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8">
            <a:extLst>
              <a:ext uri="{FF2B5EF4-FFF2-40B4-BE49-F238E27FC236}">
                <a16:creationId xmlns:a16="http://schemas.microsoft.com/office/drawing/2014/main" id="{C1BFF84C-7F03-4749-A882-F51079E0142A}"/>
              </a:ext>
            </a:extLst>
          </p:cNvPr>
          <p:cNvPicPr>
            <a:picLocks noChangeAspect="1"/>
          </p:cNvPicPr>
          <p:nvPr/>
        </p:nvPicPr>
        <p:blipFill rotWithShape="1">
          <a:blip r:embed="rId2">
            <a:alphaModFix amt="15000"/>
            <a:grayscl/>
          </a:blip>
          <a:srcRect l="45954" t="7471" r="31428"/>
          <a:stretch/>
        </p:blipFill>
        <p:spPr>
          <a:xfrm>
            <a:off x="-1" y="0"/>
            <a:ext cx="12188824" cy="6858000"/>
          </a:xfrm>
          <a:prstGeom prst="rect">
            <a:avLst/>
          </a:prstGeom>
        </p:spPr>
      </p:pic>
      <p:pic>
        <p:nvPicPr>
          <p:cNvPr id="19" name="Picture 18">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1" name="Picture 20">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3" name="Rectangle 22">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73895E1-34F1-44FE-B31C-850C2F461F92}"/>
              </a:ext>
            </a:extLst>
          </p:cNvPr>
          <p:cNvSpPr>
            <a:spLocks noGrp="1"/>
          </p:cNvSpPr>
          <p:nvPr>
            <p:ph type="title"/>
          </p:nvPr>
        </p:nvSpPr>
        <p:spPr>
          <a:xfrm>
            <a:off x="680321" y="753228"/>
            <a:ext cx="9613861" cy="1080938"/>
          </a:xfrm>
        </p:spPr>
        <p:txBody>
          <a:bodyPr>
            <a:normAutofit/>
          </a:bodyPr>
          <a:lstStyle/>
          <a:p>
            <a:r>
              <a:rPr lang="en-US" dirty="0"/>
              <a:t>			     Bacchantes</a:t>
            </a:r>
          </a:p>
        </p:txBody>
      </p:sp>
      <p:pic>
        <p:nvPicPr>
          <p:cNvPr id="13" name="Content Placeholder 12">
            <a:extLst>
              <a:ext uri="{FF2B5EF4-FFF2-40B4-BE49-F238E27FC236}">
                <a16:creationId xmlns:a16="http://schemas.microsoft.com/office/drawing/2014/main" id="{CCBFC7BE-E273-43D2-B169-01CE3B9406BA}"/>
              </a:ext>
            </a:extLst>
          </p:cNvPr>
          <p:cNvPicPr>
            <a:picLocks noGrp="1" noChangeAspect="1"/>
          </p:cNvPicPr>
          <p:nvPr>
            <p:ph idx="1"/>
          </p:nvPr>
        </p:nvPicPr>
        <p:blipFill>
          <a:blip r:embed="rId5"/>
          <a:stretch>
            <a:fillRect/>
          </a:stretch>
        </p:blipFill>
        <p:spPr>
          <a:xfrm>
            <a:off x="2683667" y="1638300"/>
            <a:ext cx="5753100" cy="5219700"/>
          </a:xfrm>
        </p:spPr>
      </p:pic>
    </p:spTree>
    <p:extLst>
      <p:ext uri="{BB962C8B-B14F-4D97-AF65-F5344CB8AC3E}">
        <p14:creationId xmlns:p14="http://schemas.microsoft.com/office/powerpoint/2010/main" val="24248218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8">
            <a:extLst>
              <a:ext uri="{FF2B5EF4-FFF2-40B4-BE49-F238E27FC236}">
                <a16:creationId xmlns:a16="http://schemas.microsoft.com/office/drawing/2014/main" id="{C1BFF84C-7F03-4749-A882-F51079E0142A}"/>
              </a:ext>
            </a:extLst>
          </p:cNvPr>
          <p:cNvPicPr>
            <a:picLocks noChangeAspect="1"/>
          </p:cNvPicPr>
          <p:nvPr/>
        </p:nvPicPr>
        <p:blipFill rotWithShape="1">
          <a:blip r:embed="rId2">
            <a:alphaModFix amt="15000"/>
            <a:grayscl/>
          </a:blip>
          <a:srcRect l="45954" t="7471" r="31428"/>
          <a:stretch/>
        </p:blipFill>
        <p:spPr>
          <a:xfrm>
            <a:off x="-1" y="0"/>
            <a:ext cx="12188824" cy="6858000"/>
          </a:xfrm>
          <a:prstGeom prst="rect">
            <a:avLst/>
          </a:prstGeom>
        </p:spPr>
      </p:pic>
      <p:pic>
        <p:nvPicPr>
          <p:cNvPr id="19" name="Picture 18">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1" name="Picture 20">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3" name="Rectangle 22">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73895E1-34F1-44FE-B31C-850C2F461F92}"/>
              </a:ext>
            </a:extLst>
          </p:cNvPr>
          <p:cNvSpPr>
            <a:spLocks noGrp="1"/>
          </p:cNvSpPr>
          <p:nvPr>
            <p:ph type="title"/>
          </p:nvPr>
        </p:nvSpPr>
        <p:spPr>
          <a:xfrm>
            <a:off x="680321" y="753228"/>
            <a:ext cx="9613861" cy="1080938"/>
          </a:xfrm>
        </p:spPr>
        <p:txBody>
          <a:bodyPr>
            <a:normAutofit/>
          </a:bodyPr>
          <a:lstStyle/>
          <a:p>
            <a:r>
              <a:rPr lang="en-US" dirty="0"/>
              <a:t>				 Mithras</a:t>
            </a:r>
          </a:p>
        </p:txBody>
      </p:sp>
      <p:pic>
        <p:nvPicPr>
          <p:cNvPr id="7" name="Content Placeholder 6">
            <a:extLst>
              <a:ext uri="{FF2B5EF4-FFF2-40B4-BE49-F238E27FC236}">
                <a16:creationId xmlns:a16="http://schemas.microsoft.com/office/drawing/2014/main" id="{B80EA86B-67BD-44AF-BF5D-2A303222664A}"/>
              </a:ext>
            </a:extLst>
          </p:cNvPr>
          <p:cNvPicPr>
            <a:picLocks noGrp="1" noChangeAspect="1"/>
          </p:cNvPicPr>
          <p:nvPr>
            <p:ph idx="1"/>
          </p:nvPr>
        </p:nvPicPr>
        <p:blipFill>
          <a:blip r:embed="rId5"/>
          <a:stretch>
            <a:fillRect/>
          </a:stretch>
        </p:blipFill>
        <p:spPr>
          <a:xfrm>
            <a:off x="1754187" y="1834166"/>
            <a:ext cx="7094538" cy="4919059"/>
          </a:xfrm>
        </p:spPr>
      </p:pic>
    </p:spTree>
    <p:extLst>
      <p:ext uri="{BB962C8B-B14F-4D97-AF65-F5344CB8AC3E}">
        <p14:creationId xmlns:p14="http://schemas.microsoft.com/office/powerpoint/2010/main" val="34946060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8">
            <a:extLst>
              <a:ext uri="{FF2B5EF4-FFF2-40B4-BE49-F238E27FC236}">
                <a16:creationId xmlns:a16="http://schemas.microsoft.com/office/drawing/2014/main" id="{C1BFF84C-7F03-4749-A882-F51079E0142A}"/>
              </a:ext>
            </a:extLst>
          </p:cNvPr>
          <p:cNvPicPr>
            <a:picLocks noChangeAspect="1"/>
          </p:cNvPicPr>
          <p:nvPr/>
        </p:nvPicPr>
        <p:blipFill rotWithShape="1">
          <a:blip r:embed="rId2">
            <a:alphaModFix amt="15000"/>
            <a:grayscl/>
          </a:blip>
          <a:srcRect l="45954" t="7471" r="31428"/>
          <a:stretch/>
        </p:blipFill>
        <p:spPr>
          <a:xfrm>
            <a:off x="-1" y="0"/>
            <a:ext cx="12188824" cy="6858000"/>
          </a:xfrm>
          <a:prstGeom prst="rect">
            <a:avLst/>
          </a:prstGeom>
        </p:spPr>
      </p:pic>
      <p:pic>
        <p:nvPicPr>
          <p:cNvPr id="19" name="Picture 18">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1" name="Picture 20">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3" name="Rectangle 22">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73895E1-34F1-44FE-B31C-850C2F461F92}"/>
              </a:ext>
            </a:extLst>
          </p:cNvPr>
          <p:cNvSpPr>
            <a:spLocks noGrp="1"/>
          </p:cNvSpPr>
          <p:nvPr>
            <p:ph type="title"/>
          </p:nvPr>
        </p:nvSpPr>
        <p:spPr>
          <a:xfrm>
            <a:off x="680321" y="753228"/>
            <a:ext cx="9613861" cy="1080938"/>
          </a:xfrm>
        </p:spPr>
        <p:txBody>
          <a:bodyPr>
            <a:normAutofit/>
          </a:bodyPr>
          <a:lstStyle/>
          <a:p>
            <a:r>
              <a:rPr lang="en-US" dirty="0"/>
              <a:t>				 Cybele</a:t>
            </a:r>
          </a:p>
        </p:txBody>
      </p:sp>
      <p:pic>
        <p:nvPicPr>
          <p:cNvPr id="6" name="Content Placeholder 5">
            <a:extLst>
              <a:ext uri="{FF2B5EF4-FFF2-40B4-BE49-F238E27FC236}">
                <a16:creationId xmlns:a16="http://schemas.microsoft.com/office/drawing/2014/main" id="{AA606655-46E3-4B5C-A1EA-DFD4891F41A4}"/>
              </a:ext>
            </a:extLst>
          </p:cNvPr>
          <p:cNvPicPr>
            <a:picLocks noGrp="1" noChangeAspect="1"/>
          </p:cNvPicPr>
          <p:nvPr>
            <p:ph idx="1"/>
          </p:nvPr>
        </p:nvPicPr>
        <p:blipFill>
          <a:blip r:embed="rId5"/>
          <a:stretch>
            <a:fillRect/>
          </a:stretch>
        </p:blipFill>
        <p:spPr>
          <a:xfrm>
            <a:off x="3713405" y="1640532"/>
            <a:ext cx="3725620" cy="5217468"/>
          </a:xfrm>
        </p:spPr>
      </p:pic>
    </p:spTree>
    <p:extLst>
      <p:ext uri="{BB962C8B-B14F-4D97-AF65-F5344CB8AC3E}">
        <p14:creationId xmlns:p14="http://schemas.microsoft.com/office/powerpoint/2010/main" val="40220000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6">
            <a:extLst>
              <a:ext uri="{FF2B5EF4-FFF2-40B4-BE49-F238E27FC236}">
                <a16:creationId xmlns:a16="http://schemas.microsoft.com/office/drawing/2014/main" id="{6B9A9FA0-C7F6-41F0-A999-43810FB42387}"/>
              </a:ext>
            </a:extLst>
          </p:cNvPr>
          <p:cNvPicPr>
            <a:picLocks noChangeAspect="1"/>
          </p:cNvPicPr>
          <p:nvPr/>
        </p:nvPicPr>
        <p:blipFill rotWithShape="1">
          <a:blip r:embed="rId2">
            <a:alphaModFix amt="15000"/>
            <a:grayscl/>
          </a:blip>
          <a:srcRect t="20775"/>
          <a:stretch/>
        </p:blipFill>
        <p:spPr>
          <a:xfrm>
            <a:off x="-2" y="1"/>
            <a:ext cx="12188823" cy="6857999"/>
          </a:xfrm>
          <a:prstGeom prst="rect">
            <a:avLst/>
          </a:prstGeom>
        </p:spPr>
      </p:pic>
      <p:pic>
        <p:nvPicPr>
          <p:cNvPr id="17" name="Picture 16">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9" name="Picture 18">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1" name="Rectangle 20">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4B7FD31-0EB3-4F4A-A51D-C8CFFAB9752B}"/>
              </a:ext>
            </a:extLst>
          </p:cNvPr>
          <p:cNvSpPr>
            <a:spLocks noGrp="1"/>
          </p:cNvSpPr>
          <p:nvPr>
            <p:ph type="title"/>
          </p:nvPr>
        </p:nvSpPr>
        <p:spPr>
          <a:xfrm>
            <a:off x="680321" y="753228"/>
            <a:ext cx="9613861" cy="1080938"/>
          </a:xfrm>
        </p:spPr>
        <p:txBody>
          <a:bodyPr>
            <a:normAutofit/>
          </a:bodyPr>
          <a:lstStyle/>
          <a:p>
            <a:r>
              <a:rPr lang="en-US" dirty="0"/>
              <a:t>             </a:t>
            </a:r>
            <a:r>
              <a:rPr lang="en-US" dirty="0" err="1"/>
              <a:t>Pessinus</a:t>
            </a:r>
            <a:r>
              <a:rPr lang="en-US" dirty="0"/>
              <a:t>, Phrygia, Asia Minor</a:t>
            </a:r>
          </a:p>
        </p:txBody>
      </p:sp>
      <p:pic>
        <p:nvPicPr>
          <p:cNvPr id="4" name="Content Placeholder 3">
            <a:extLst>
              <a:ext uri="{FF2B5EF4-FFF2-40B4-BE49-F238E27FC236}">
                <a16:creationId xmlns:a16="http://schemas.microsoft.com/office/drawing/2014/main" id="{030F07A5-6370-446A-9D82-D167509C9C00}"/>
              </a:ext>
            </a:extLst>
          </p:cNvPr>
          <p:cNvPicPr>
            <a:picLocks noGrp="1" noChangeAspect="1"/>
          </p:cNvPicPr>
          <p:nvPr>
            <p:ph idx="1"/>
          </p:nvPr>
        </p:nvPicPr>
        <p:blipFill>
          <a:blip r:embed="rId5"/>
          <a:stretch>
            <a:fillRect/>
          </a:stretch>
        </p:blipFill>
        <p:spPr>
          <a:xfrm>
            <a:off x="2838773" y="2121049"/>
            <a:ext cx="5476551" cy="4593699"/>
          </a:xfrm>
        </p:spPr>
      </p:pic>
    </p:spTree>
    <p:extLst>
      <p:ext uri="{BB962C8B-B14F-4D97-AF65-F5344CB8AC3E}">
        <p14:creationId xmlns:p14="http://schemas.microsoft.com/office/powerpoint/2010/main" val="37344579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8">
            <a:extLst>
              <a:ext uri="{FF2B5EF4-FFF2-40B4-BE49-F238E27FC236}">
                <a16:creationId xmlns:a16="http://schemas.microsoft.com/office/drawing/2014/main" id="{C1BFF84C-7F03-4749-A882-F51079E0142A}"/>
              </a:ext>
            </a:extLst>
          </p:cNvPr>
          <p:cNvPicPr>
            <a:picLocks noChangeAspect="1"/>
          </p:cNvPicPr>
          <p:nvPr/>
        </p:nvPicPr>
        <p:blipFill rotWithShape="1">
          <a:blip r:embed="rId2">
            <a:alphaModFix amt="15000"/>
            <a:grayscl/>
          </a:blip>
          <a:srcRect l="45954" t="7471" r="31428"/>
          <a:stretch/>
        </p:blipFill>
        <p:spPr>
          <a:xfrm>
            <a:off x="-1" y="0"/>
            <a:ext cx="12188824" cy="6858000"/>
          </a:xfrm>
          <a:prstGeom prst="rect">
            <a:avLst/>
          </a:prstGeom>
        </p:spPr>
      </p:pic>
      <p:pic>
        <p:nvPicPr>
          <p:cNvPr id="19" name="Picture 18">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1" name="Picture 20">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3" name="Rectangle 22">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73895E1-34F1-44FE-B31C-850C2F461F92}"/>
              </a:ext>
            </a:extLst>
          </p:cNvPr>
          <p:cNvSpPr>
            <a:spLocks noGrp="1"/>
          </p:cNvSpPr>
          <p:nvPr>
            <p:ph type="title"/>
          </p:nvPr>
        </p:nvSpPr>
        <p:spPr>
          <a:xfrm>
            <a:off x="680321" y="753228"/>
            <a:ext cx="9613861" cy="1080938"/>
          </a:xfrm>
        </p:spPr>
        <p:txBody>
          <a:bodyPr>
            <a:normAutofit/>
          </a:bodyPr>
          <a:lstStyle/>
          <a:p>
            <a:r>
              <a:rPr lang="en-US" dirty="0"/>
              <a:t>				 Cybele</a:t>
            </a:r>
          </a:p>
        </p:txBody>
      </p:sp>
      <p:pic>
        <p:nvPicPr>
          <p:cNvPr id="6" name="Content Placeholder 5">
            <a:extLst>
              <a:ext uri="{FF2B5EF4-FFF2-40B4-BE49-F238E27FC236}">
                <a16:creationId xmlns:a16="http://schemas.microsoft.com/office/drawing/2014/main" id="{AA606655-46E3-4B5C-A1EA-DFD4891F41A4}"/>
              </a:ext>
            </a:extLst>
          </p:cNvPr>
          <p:cNvPicPr>
            <a:picLocks noGrp="1" noChangeAspect="1"/>
          </p:cNvPicPr>
          <p:nvPr>
            <p:ph idx="1"/>
          </p:nvPr>
        </p:nvPicPr>
        <p:blipFill>
          <a:blip r:embed="rId5"/>
          <a:stretch>
            <a:fillRect/>
          </a:stretch>
        </p:blipFill>
        <p:spPr>
          <a:xfrm>
            <a:off x="3713405" y="1640532"/>
            <a:ext cx="3725620" cy="5217468"/>
          </a:xfrm>
        </p:spPr>
      </p:pic>
    </p:spTree>
    <p:extLst>
      <p:ext uri="{BB962C8B-B14F-4D97-AF65-F5344CB8AC3E}">
        <p14:creationId xmlns:p14="http://schemas.microsoft.com/office/powerpoint/2010/main" val="14606764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8">
            <a:extLst>
              <a:ext uri="{FF2B5EF4-FFF2-40B4-BE49-F238E27FC236}">
                <a16:creationId xmlns:a16="http://schemas.microsoft.com/office/drawing/2014/main" id="{C1BFF84C-7F03-4749-A882-F51079E0142A}"/>
              </a:ext>
            </a:extLst>
          </p:cNvPr>
          <p:cNvPicPr>
            <a:picLocks noChangeAspect="1"/>
          </p:cNvPicPr>
          <p:nvPr/>
        </p:nvPicPr>
        <p:blipFill rotWithShape="1">
          <a:blip r:embed="rId2">
            <a:alphaModFix amt="15000"/>
            <a:grayscl/>
          </a:blip>
          <a:srcRect l="45954" t="7471" r="31428"/>
          <a:stretch/>
        </p:blipFill>
        <p:spPr>
          <a:xfrm>
            <a:off x="-1" y="0"/>
            <a:ext cx="12188824" cy="6858000"/>
          </a:xfrm>
          <a:prstGeom prst="rect">
            <a:avLst/>
          </a:prstGeom>
        </p:spPr>
      </p:pic>
      <p:pic>
        <p:nvPicPr>
          <p:cNvPr id="19" name="Picture 18">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1" name="Picture 20">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3" name="Rectangle 22">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73895E1-34F1-44FE-B31C-850C2F461F92}"/>
              </a:ext>
            </a:extLst>
          </p:cNvPr>
          <p:cNvSpPr>
            <a:spLocks noGrp="1"/>
          </p:cNvSpPr>
          <p:nvPr>
            <p:ph type="title"/>
          </p:nvPr>
        </p:nvSpPr>
        <p:spPr>
          <a:xfrm>
            <a:off x="680321" y="753228"/>
            <a:ext cx="9613861" cy="1080938"/>
          </a:xfrm>
        </p:spPr>
        <p:txBody>
          <a:bodyPr>
            <a:normAutofit/>
          </a:bodyPr>
          <a:lstStyle/>
          <a:p>
            <a:r>
              <a:rPr lang="en-US" dirty="0"/>
              <a:t>				 Serapis and Isis</a:t>
            </a:r>
          </a:p>
        </p:txBody>
      </p:sp>
      <p:pic>
        <p:nvPicPr>
          <p:cNvPr id="7" name="Content Placeholder 6">
            <a:extLst>
              <a:ext uri="{FF2B5EF4-FFF2-40B4-BE49-F238E27FC236}">
                <a16:creationId xmlns:a16="http://schemas.microsoft.com/office/drawing/2014/main" id="{5F7A84E2-DB0B-4532-97E2-234C8D1B4E39}"/>
              </a:ext>
            </a:extLst>
          </p:cNvPr>
          <p:cNvPicPr>
            <a:picLocks noGrp="1" noChangeAspect="1"/>
          </p:cNvPicPr>
          <p:nvPr>
            <p:ph idx="1"/>
          </p:nvPr>
        </p:nvPicPr>
        <p:blipFill>
          <a:blip r:embed="rId5"/>
          <a:stretch>
            <a:fillRect/>
          </a:stretch>
        </p:blipFill>
        <p:spPr>
          <a:xfrm>
            <a:off x="2228850" y="1641107"/>
            <a:ext cx="8356975" cy="5104663"/>
          </a:xfrm>
        </p:spPr>
      </p:pic>
    </p:spTree>
    <p:extLst>
      <p:ext uri="{BB962C8B-B14F-4D97-AF65-F5344CB8AC3E}">
        <p14:creationId xmlns:p14="http://schemas.microsoft.com/office/powerpoint/2010/main" val="7986653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8">
            <a:extLst>
              <a:ext uri="{FF2B5EF4-FFF2-40B4-BE49-F238E27FC236}">
                <a16:creationId xmlns:a16="http://schemas.microsoft.com/office/drawing/2014/main" id="{C1BFF84C-7F03-4749-A882-F51079E0142A}"/>
              </a:ext>
            </a:extLst>
          </p:cNvPr>
          <p:cNvPicPr>
            <a:picLocks noChangeAspect="1"/>
          </p:cNvPicPr>
          <p:nvPr/>
        </p:nvPicPr>
        <p:blipFill rotWithShape="1">
          <a:blip r:embed="rId2">
            <a:alphaModFix amt="15000"/>
            <a:grayscl/>
          </a:blip>
          <a:srcRect l="45954" t="7471" r="31428"/>
          <a:stretch/>
        </p:blipFill>
        <p:spPr>
          <a:xfrm>
            <a:off x="-1" y="0"/>
            <a:ext cx="12188824" cy="6858000"/>
          </a:xfrm>
          <a:prstGeom prst="rect">
            <a:avLst/>
          </a:prstGeom>
        </p:spPr>
      </p:pic>
      <p:pic>
        <p:nvPicPr>
          <p:cNvPr id="19" name="Picture 18">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1" name="Picture 20">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3" name="Rectangle 22">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73895E1-34F1-44FE-B31C-850C2F461F92}"/>
              </a:ext>
            </a:extLst>
          </p:cNvPr>
          <p:cNvSpPr>
            <a:spLocks noGrp="1"/>
          </p:cNvSpPr>
          <p:nvPr>
            <p:ph type="title"/>
          </p:nvPr>
        </p:nvSpPr>
        <p:spPr>
          <a:xfrm>
            <a:off x="680321" y="753228"/>
            <a:ext cx="9613861" cy="1080938"/>
          </a:xfrm>
        </p:spPr>
        <p:txBody>
          <a:bodyPr>
            <a:normAutofit/>
          </a:bodyPr>
          <a:lstStyle/>
          <a:p>
            <a:r>
              <a:rPr lang="en-US" dirty="0"/>
              <a:t>				 Serapis and Horus</a:t>
            </a:r>
          </a:p>
        </p:txBody>
      </p:sp>
      <p:pic>
        <p:nvPicPr>
          <p:cNvPr id="6" name="Content Placeholder 5">
            <a:extLst>
              <a:ext uri="{FF2B5EF4-FFF2-40B4-BE49-F238E27FC236}">
                <a16:creationId xmlns:a16="http://schemas.microsoft.com/office/drawing/2014/main" id="{D4F32BC5-C20B-4C45-B660-532515D3B408}"/>
              </a:ext>
            </a:extLst>
          </p:cNvPr>
          <p:cNvPicPr>
            <a:picLocks noGrp="1" noChangeAspect="1"/>
          </p:cNvPicPr>
          <p:nvPr>
            <p:ph idx="1"/>
          </p:nvPr>
        </p:nvPicPr>
        <p:blipFill>
          <a:blip r:embed="rId5"/>
          <a:stretch>
            <a:fillRect/>
          </a:stretch>
        </p:blipFill>
        <p:spPr>
          <a:xfrm>
            <a:off x="3533775" y="1543190"/>
            <a:ext cx="4991100" cy="5351931"/>
          </a:xfrm>
        </p:spPr>
      </p:pic>
    </p:spTree>
    <p:extLst>
      <p:ext uri="{BB962C8B-B14F-4D97-AF65-F5344CB8AC3E}">
        <p14:creationId xmlns:p14="http://schemas.microsoft.com/office/powerpoint/2010/main" val="3670852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34" name="Group 12">
            <a:extLst>
              <a:ext uri="{FF2B5EF4-FFF2-40B4-BE49-F238E27FC236}">
                <a16:creationId xmlns:a16="http://schemas.microsoft.com/office/drawing/2014/main" id="{7A865E47-4365-4F21-B8EA-13B2C12BCB98}"/>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4" name="Rectangle 13">
              <a:extLst>
                <a:ext uri="{FF2B5EF4-FFF2-40B4-BE49-F238E27FC236}">
                  <a16:creationId xmlns:a16="http://schemas.microsoft.com/office/drawing/2014/main" id="{0CE24988-BB27-40E5-A961-9FA7ED0DB9B3}"/>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14">
              <a:extLst>
                <a:ext uri="{FF2B5EF4-FFF2-40B4-BE49-F238E27FC236}">
                  <a16:creationId xmlns:a16="http://schemas.microsoft.com/office/drawing/2014/main" id="{80BDE80E-ADE0-4E16-8F80-306A15F4D3FB}"/>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36" name="Content Placeholder 4">
            <a:extLst>
              <a:ext uri="{FF2B5EF4-FFF2-40B4-BE49-F238E27FC236}">
                <a16:creationId xmlns:a16="http://schemas.microsoft.com/office/drawing/2014/main" id="{BF4CD938-855C-49EA-99BA-A5907DC5C5FC}"/>
              </a:ext>
            </a:extLst>
          </p:cNvPr>
          <p:cNvPicPr>
            <a:picLocks noChangeAspect="1"/>
          </p:cNvPicPr>
          <p:nvPr/>
        </p:nvPicPr>
        <p:blipFill rotWithShape="1">
          <a:blip r:embed="rId3"/>
          <a:srcRect r="2" b="24887"/>
          <a:stretch/>
        </p:blipFill>
        <p:spPr>
          <a:xfrm>
            <a:off x="6096000" y="10"/>
            <a:ext cx="6092823" cy="6856310"/>
          </a:xfrm>
          <a:prstGeom prst="rect">
            <a:avLst/>
          </a:prstGeom>
          <a:ln>
            <a:noFill/>
          </a:ln>
          <a:effectLst/>
        </p:spPr>
      </p:pic>
      <p:sp>
        <p:nvSpPr>
          <p:cNvPr id="37" name="Rectangle 16">
            <a:extLst>
              <a:ext uri="{FF2B5EF4-FFF2-40B4-BE49-F238E27FC236}">
                <a16:creationId xmlns:a16="http://schemas.microsoft.com/office/drawing/2014/main" id="{13BC1C09-8FD1-4619-B317-E9EED5E55DD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8" name="Picture 18">
            <a:extLst>
              <a:ext uri="{FF2B5EF4-FFF2-40B4-BE49-F238E27FC236}">
                <a16:creationId xmlns:a16="http://schemas.microsoft.com/office/drawing/2014/main" id="{D3143E80-C928-46DB-9299-0BD06348A928}"/>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2" name="Title 1">
            <a:extLst>
              <a:ext uri="{FF2B5EF4-FFF2-40B4-BE49-F238E27FC236}">
                <a16:creationId xmlns:a16="http://schemas.microsoft.com/office/drawing/2014/main" id="{12D7DE89-BA56-439E-A3CF-70A8AB3E29BA}"/>
              </a:ext>
            </a:extLst>
          </p:cNvPr>
          <p:cNvSpPr>
            <a:spLocks noGrp="1"/>
          </p:cNvSpPr>
          <p:nvPr>
            <p:ph type="title"/>
          </p:nvPr>
        </p:nvSpPr>
        <p:spPr>
          <a:xfrm>
            <a:off x="680321" y="753228"/>
            <a:ext cx="5041629" cy="1080938"/>
          </a:xfrm>
        </p:spPr>
        <p:txBody>
          <a:bodyPr>
            <a:normAutofit/>
          </a:bodyPr>
          <a:lstStyle/>
          <a:p>
            <a:r>
              <a:rPr lang="en-US"/>
              <a:t>Augustus (63 BC-14 AD)</a:t>
            </a:r>
            <a:endParaRPr lang="en-US" dirty="0"/>
          </a:p>
        </p:txBody>
      </p:sp>
      <p:sp>
        <p:nvSpPr>
          <p:cNvPr id="39" name="Content Placeholder 9"/>
          <p:cNvSpPr>
            <a:spLocks noGrp="1"/>
          </p:cNvSpPr>
          <p:nvPr>
            <p:ph idx="1"/>
          </p:nvPr>
        </p:nvSpPr>
        <p:spPr>
          <a:xfrm>
            <a:off x="680322" y="2336873"/>
            <a:ext cx="5041628" cy="3599316"/>
          </a:xfrm>
        </p:spPr>
        <p:txBody>
          <a:bodyPr>
            <a:normAutofit/>
          </a:bodyPr>
          <a:lstStyle/>
          <a:p>
            <a:endParaRPr lang="en-US" sz="2000"/>
          </a:p>
        </p:txBody>
      </p:sp>
    </p:spTree>
    <p:extLst>
      <p:ext uri="{BB962C8B-B14F-4D97-AF65-F5344CB8AC3E}">
        <p14:creationId xmlns:p14="http://schemas.microsoft.com/office/powerpoint/2010/main" val="16570675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8">
            <a:extLst>
              <a:ext uri="{FF2B5EF4-FFF2-40B4-BE49-F238E27FC236}">
                <a16:creationId xmlns:a16="http://schemas.microsoft.com/office/drawing/2014/main" id="{C1BFF84C-7F03-4749-A882-F51079E0142A}"/>
              </a:ext>
            </a:extLst>
          </p:cNvPr>
          <p:cNvPicPr>
            <a:picLocks noChangeAspect="1"/>
          </p:cNvPicPr>
          <p:nvPr/>
        </p:nvPicPr>
        <p:blipFill rotWithShape="1">
          <a:blip r:embed="rId2">
            <a:alphaModFix amt="15000"/>
            <a:grayscl/>
          </a:blip>
          <a:srcRect l="45954" t="7471" r="31428"/>
          <a:stretch/>
        </p:blipFill>
        <p:spPr>
          <a:xfrm>
            <a:off x="-1" y="0"/>
            <a:ext cx="12188824" cy="6858000"/>
          </a:xfrm>
          <a:prstGeom prst="rect">
            <a:avLst/>
          </a:prstGeom>
        </p:spPr>
      </p:pic>
      <p:pic>
        <p:nvPicPr>
          <p:cNvPr id="19" name="Picture 18">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1" name="Picture 20">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3" name="Rectangle 22">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73895E1-34F1-44FE-B31C-850C2F461F92}"/>
              </a:ext>
            </a:extLst>
          </p:cNvPr>
          <p:cNvSpPr>
            <a:spLocks noGrp="1"/>
          </p:cNvSpPr>
          <p:nvPr>
            <p:ph type="title"/>
          </p:nvPr>
        </p:nvSpPr>
        <p:spPr>
          <a:xfrm>
            <a:off x="680321" y="753228"/>
            <a:ext cx="9613861" cy="1080938"/>
          </a:xfrm>
        </p:spPr>
        <p:txBody>
          <a:bodyPr>
            <a:normAutofit/>
          </a:bodyPr>
          <a:lstStyle/>
          <a:p>
            <a:r>
              <a:rPr lang="en-US" dirty="0"/>
              <a:t>				 </a:t>
            </a:r>
            <a:r>
              <a:rPr lang="en-US" u="sng" dirty="0" err="1">
                <a:hlinkClick r:id="rId5"/>
              </a:rPr>
              <a:t>Kızıl</a:t>
            </a:r>
            <a:r>
              <a:rPr lang="en-US" u="sng" dirty="0">
                <a:hlinkClick r:id="rId5"/>
              </a:rPr>
              <a:t> </a:t>
            </a:r>
            <a:r>
              <a:rPr lang="en-US" u="sng" dirty="0" err="1">
                <a:hlinkClick r:id="rId5"/>
              </a:rPr>
              <a:t>Avlu</a:t>
            </a:r>
            <a:endParaRPr lang="en-US" u="sng" dirty="0"/>
          </a:p>
        </p:txBody>
      </p:sp>
      <p:pic>
        <p:nvPicPr>
          <p:cNvPr id="7" name="Content Placeholder 6">
            <a:extLst>
              <a:ext uri="{FF2B5EF4-FFF2-40B4-BE49-F238E27FC236}">
                <a16:creationId xmlns:a16="http://schemas.microsoft.com/office/drawing/2014/main" id="{A356B4E3-AF2C-44A2-9A29-D26CA7F25F35}"/>
              </a:ext>
            </a:extLst>
          </p:cNvPr>
          <p:cNvPicPr>
            <a:picLocks noGrp="1" noChangeAspect="1"/>
          </p:cNvPicPr>
          <p:nvPr>
            <p:ph idx="1"/>
          </p:nvPr>
        </p:nvPicPr>
        <p:blipFill>
          <a:blip r:embed="rId6"/>
          <a:stretch>
            <a:fillRect/>
          </a:stretch>
        </p:blipFill>
        <p:spPr>
          <a:xfrm>
            <a:off x="1419225" y="1977795"/>
            <a:ext cx="9166599" cy="4861622"/>
          </a:xfrm>
        </p:spPr>
      </p:pic>
    </p:spTree>
    <p:extLst>
      <p:ext uri="{BB962C8B-B14F-4D97-AF65-F5344CB8AC3E}">
        <p14:creationId xmlns:p14="http://schemas.microsoft.com/office/powerpoint/2010/main" val="26869616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8">
            <a:extLst>
              <a:ext uri="{FF2B5EF4-FFF2-40B4-BE49-F238E27FC236}">
                <a16:creationId xmlns:a16="http://schemas.microsoft.com/office/drawing/2014/main" id="{C1BFF84C-7F03-4749-A882-F51079E0142A}"/>
              </a:ext>
            </a:extLst>
          </p:cNvPr>
          <p:cNvPicPr>
            <a:picLocks noChangeAspect="1"/>
          </p:cNvPicPr>
          <p:nvPr/>
        </p:nvPicPr>
        <p:blipFill rotWithShape="1">
          <a:blip r:embed="rId2">
            <a:alphaModFix amt="15000"/>
            <a:grayscl/>
          </a:blip>
          <a:srcRect l="45954" t="7471" r="31428"/>
          <a:stretch/>
        </p:blipFill>
        <p:spPr>
          <a:xfrm>
            <a:off x="-3177" y="0"/>
            <a:ext cx="12192000" cy="6858001"/>
          </a:xfrm>
          <a:prstGeom prst="rect">
            <a:avLst/>
          </a:prstGeom>
        </p:spPr>
      </p:pic>
      <p:pic>
        <p:nvPicPr>
          <p:cNvPr id="19" name="Picture 18">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1" name="Picture 20">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3" name="Rectangle 22">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73895E1-34F1-44FE-B31C-850C2F461F92}"/>
              </a:ext>
            </a:extLst>
          </p:cNvPr>
          <p:cNvSpPr>
            <a:spLocks noGrp="1"/>
          </p:cNvSpPr>
          <p:nvPr>
            <p:ph type="title"/>
          </p:nvPr>
        </p:nvSpPr>
        <p:spPr>
          <a:xfrm>
            <a:off x="680321" y="753228"/>
            <a:ext cx="9613861" cy="1080938"/>
          </a:xfrm>
        </p:spPr>
        <p:txBody>
          <a:bodyPr>
            <a:normAutofit/>
          </a:bodyPr>
          <a:lstStyle/>
          <a:p>
            <a:r>
              <a:rPr lang="en-US" dirty="0"/>
              <a:t>	 Villa of the Mysteries, Pompeii, Italy</a:t>
            </a:r>
          </a:p>
        </p:txBody>
      </p:sp>
      <p:pic>
        <p:nvPicPr>
          <p:cNvPr id="10" name="Content Placeholder 9">
            <a:extLst>
              <a:ext uri="{FF2B5EF4-FFF2-40B4-BE49-F238E27FC236}">
                <a16:creationId xmlns:a16="http://schemas.microsoft.com/office/drawing/2014/main" id="{2EAFDA45-8758-4331-A719-CABC7160253D}"/>
              </a:ext>
            </a:extLst>
          </p:cNvPr>
          <p:cNvPicPr>
            <a:picLocks noGrp="1" noChangeAspect="1"/>
          </p:cNvPicPr>
          <p:nvPr>
            <p:ph idx="1"/>
          </p:nvPr>
        </p:nvPicPr>
        <p:blipFill>
          <a:blip r:embed="rId5"/>
          <a:stretch>
            <a:fillRect/>
          </a:stretch>
        </p:blipFill>
        <p:spPr>
          <a:xfrm>
            <a:off x="763511" y="2193832"/>
            <a:ext cx="9977088" cy="4134527"/>
          </a:xfrm>
        </p:spPr>
      </p:pic>
    </p:spTree>
    <p:extLst>
      <p:ext uri="{BB962C8B-B14F-4D97-AF65-F5344CB8AC3E}">
        <p14:creationId xmlns:p14="http://schemas.microsoft.com/office/powerpoint/2010/main" val="14989952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321D838-2C7E-4177-9DD3-DAC78324A2B2}"/>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Picture 29">
            <a:extLst>
              <a:ext uri="{FF2B5EF4-FFF2-40B4-BE49-F238E27FC236}">
                <a16:creationId xmlns:a16="http://schemas.microsoft.com/office/drawing/2014/main" id="{0146E45C-1450-4186-B501-74F221F897A8}"/>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32" name="Picture 31">
            <a:extLst>
              <a:ext uri="{FF2B5EF4-FFF2-40B4-BE49-F238E27FC236}">
                <a16:creationId xmlns:a16="http://schemas.microsoft.com/office/drawing/2014/main" id="{EEDDA48B-BC04-4915-ADA3-A1A9522EB0D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34" name="Rectangle 33">
            <a:extLst>
              <a:ext uri="{FF2B5EF4-FFF2-40B4-BE49-F238E27FC236}">
                <a16:creationId xmlns:a16="http://schemas.microsoft.com/office/drawing/2014/main" id="{78C9D07A-5A22-4E55-B18A-47CF07E5080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3D71E629-0739-4A59-972B-A9E9A4500E3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a:extLst>
              <a:ext uri="{FF2B5EF4-FFF2-40B4-BE49-F238E27FC236}">
                <a16:creationId xmlns:a16="http://schemas.microsoft.com/office/drawing/2014/main" id="{DEDF2838-61BD-4552-A6C3-E3D6763CF3F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E7876ED4-577B-4724-914E-42A0567A381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2" name="Rectangle 41">
            <a:extLst>
              <a:ext uri="{FF2B5EF4-FFF2-40B4-BE49-F238E27FC236}">
                <a16:creationId xmlns:a16="http://schemas.microsoft.com/office/drawing/2014/main" id="{5A35B073-543D-4B7C-85CE-3F6F3F51919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9176" y="0"/>
            <a:ext cx="6092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56C9C24B-A8AA-4E20-9A75-455D96E2008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688333"/>
            <a:ext cx="6400800" cy="185701"/>
          </a:xfrm>
          <a:prstGeom prst="rect">
            <a:avLst/>
          </a:prstGeom>
        </p:spPr>
      </p:pic>
      <p:sp>
        <p:nvSpPr>
          <p:cNvPr id="46" name="Rectangle 45">
            <a:extLst>
              <a:ext uri="{FF2B5EF4-FFF2-40B4-BE49-F238E27FC236}">
                <a16:creationId xmlns:a16="http://schemas.microsoft.com/office/drawing/2014/main" id="{0505B119-A4E9-4F97-9673-6F51C1C35B9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162908"/>
            <a:ext cx="6411743" cy="2532185"/>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48" name="Rectangle 47">
            <a:extLst>
              <a:ext uri="{FF2B5EF4-FFF2-40B4-BE49-F238E27FC236}">
                <a16:creationId xmlns:a16="http://schemas.microsoft.com/office/drawing/2014/main" id="{3DF5FFB9-6D81-4F3A-AF5B-6F9EC3428A0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163" y="642795"/>
            <a:ext cx="4812406" cy="5575125"/>
          </a:xfrm>
          <a:prstGeom prst="rect">
            <a:avLst/>
          </a:prstGeom>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ABE29F27-D73F-4DA0-B703-63EB4C176203}"/>
              </a:ext>
            </a:extLst>
          </p:cNvPr>
          <p:cNvPicPr>
            <a:picLocks noChangeAspect="1"/>
          </p:cNvPicPr>
          <p:nvPr/>
        </p:nvPicPr>
        <p:blipFill>
          <a:blip r:embed="rId5"/>
          <a:stretch>
            <a:fillRect/>
          </a:stretch>
        </p:blipFill>
        <p:spPr>
          <a:xfrm>
            <a:off x="7300553" y="955591"/>
            <a:ext cx="3665179" cy="4940024"/>
          </a:xfrm>
          <a:prstGeom prst="rect">
            <a:avLst/>
          </a:prstGeom>
          <a:ln>
            <a:noFill/>
          </a:ln>
          <a:effectLst/>
        </p:spPr>
      </p:pic>
      <p:sp>
        <p:nvSpPr>
          <p:cNvPr id="2" name="Title 1">
            <a:extLst>
              <a:ext uri="{FF2B5EF4-FFF2-40B4-BE49-F238E27FC236}">
                <a16:creationId xmlns:a16="http://schemas.microsoft.com/office/drawing/2014/main" id="{9F090229-A3C5-409C-B5E9-3D36C6FA15ED}"/>
              </a:ext>
            </a:extLst>
          </p:cNvPr>
          <p:cNvSpPr>
            <a:spLocks noGrp="1"/>
          </p:cNvSpPr>
          <p:nvPr>
            <p:ph type="title"/>
          </p:nvPr>
        </p:nvSpPr>
        <p:spPr>
          <a:xfrm>
            <a:off x="680322" y="2403231"/>
            <a:ext cx="5192940" cy="2133600"/>
          </a:xfrm>
        </p:spPr>
        <p:txBody>
          <a:bodyPr vert="horz" lIns="91440" tIns="45720" rIns="91440" bIns="45720" rtlCol="0" anchor="ctr">
            <a:normAutofit/>
          </a:bodyPr>
          <a:lstStyle/>
          <a:p>
            <a:pPr algn="r"/>
            <a:r>
              <a:rPr lang="en-US" sz="5400" dirty="0">
                <a:solidFill>
                  <a:srgbClr val="FFFFFF"/>
                </a:solidFill>
              </a:rPr>
              <a:t>Franz </a:t>
            </a:r>
            <a:r>
              <a:rPr lang="en-US" sz="5400" dirty="0" err="1">
                <a:solidFill>
                  <a:srgbClr val="FFFFFF"/>
                </a:solidFill>
              </a:rPr>
              <a:t>Cumont</a:t>
            </a:r>
            <a:r>
              <a:rPr lang="en-US" sz="5400" dirty="0">
                <a:solidFill>
                  <a:srgbClr val="FFFFFF"/>
                </a:solidFill>
              </a:rPr>
              <a:t> </a:t>
            </a:r>
            <a:r>
              <a:rPr lang="en-US" dirty="0">
                <a:solidFill>
                  <a:srgbClr val="FFFFFF"/>
                </a:solidFill>
              </a:rPr>
              <a:t>(1868-1947)</a:t>
            </a:r>
          </a:p>
        </p:txBody>
      </p:sp>
      <p:sp>
        <p:nvSpPr>
          <p:cNvPr id="10" name="Content Placeholder 9"/>
          <p:cNvSpPr>
            <a:spLocks noGrp="1"/>
          </p:cNvSpPr>
          <p:nvPr>
            <p:ph idx="1"/>
          </p:nvPr>
        </p:nvSpPr>
        <p:spPr>
          <a:xfrm>
            <a:off x="680323" y="4831173"/>
            <a:ext cx="5192940" cy="1117687"/>
          </a:xfrm>
        </p:spPr>
        <p:txBody>
          <a:bodyPr vert="horz" lIns="91440" tIns="45720" rIns="91440" bIns="45720" rtlCol="0">
            <a:normAutofit/>
          </a:bodyPr>
          <a:lstStyle/>
          <a:p>
            <a:pPr marL="0" indent="0" algn="r">
              <a:buNone/>
            </a:pPr>
            <a:r>
              <a:rPr lang="en-US" sz="2000" i="1" dirty="0">
                <a:solidFill>
                  <a:srgbClr val="FFFFFF"/>
                </a:solidFill>
              </a:rPr>
              <a:t>The Mysteries of Mithra </a:t>
            </a:r>
            <a:r>
              <a:rPr lang="en-US" sz="2000" dirty="0">
                <a:solidFill>
                  <a:srgbClr val="FFFFFF"/>
                </a:solidFill>
              </a:rPr>
              <a:t>(1894)</a:t>
            </a:r>
            <a:endParaRPr lang="en-US" sz="2000" i="1" dirty="0">
              <a:solidFill>
                <a:srgbClr val="FFFFFF"/>
              </a:solidFill>
            </a:endParaRPr>
          </a:p>
        </p:txBody>
      </p:sp>
    </p:spTree>
    <p:extLst>
      <p:ext uri="{BB962C8B-B14F-4D97-AF65-F5344CB8AC3E}">
        <p14:creationId xmlns:p14="http://schemas.microsoft.com/office/powerpoint/2010/main" val="3075284159"/>
      </p:ext>
    </p:extLst>
  </p:cSld>
  <p:clrMapOvr>
    <a:overrideClrMapping bg1="lt1" tx1="dk1" bg2="lt2" tx2="dk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13C41218-D5BD-4B89-8B03-9024C24ADAB5}"/>
              </a:ext>
            </a:extLst>
          </p:cNvPr>
          <p:cNvPicPr>
            <a:picLocks noChangeAspect="1"/>
          </p:cNvPicPr>
          <p:nvPr/>
        </p:nvPicPr>
        <p:blipFill rotWithShape="1">
          <a:blip r:embed="rId2">
            <a:alphaModFix amt="15000"/>
            <a:grayscl/>
          </a:blip>
          <a:srcRect t="6309" r="9091" b="25509"/>
          <a:stretch/>
        </p:blipFill>
        <p:spPr>
          <a:xfrm>
            <a:off x="-3177" y="0"/>
            <a:ext cx="12192000" cy="6858001"/>
          </a:xfrm>
          <a:prstGeom prst="rect">
            <a:avLst/>
          </a:prstGeom>
        </p:spPr>
      </p:pic>
      <p:pic>
        <p:nvPicPr>
          <p:cNvPr id="15" name="Picture 14">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7" name="Picture 16">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77BD2DA-4A34-4203-8720-CB1F7F003B55}"/>
              </a:ext>
            </a:extLst>
          </p:cNvPr>
          <p:cNvSpPr>
            <a:spLocks noGrp="1"/>
          </p:cNvSpPr>
          <p:nvPr>
            <p:ph type="title"/>
          </p:nvPr>
        </p:nvSpPr>
        <p:spPr>
          <a:xfrm>
            <a:off x="680321" y="753228"/>
            <a:ext cx="9613861" cy="1080938"/>
          </a:xfrm>
        </p:spPr>
        <p:txBody>
          <a:bodyPr>
            <a:normAutofit/>
          </a:bodyPr>
          <a:lstStyle/>
          <a:p>
            <a:r>
              <a:rPr lang="en-US" i="1" dirty="0"/>
              <a:t>               Res Gestae </a:t>
            </a:r>
            <a:r>
              <a:rPr lang="en-US" i="1" dirty="0" err="1"/>
              <a:t>Divi</a:t>
            </a:r>
            <a:r>
              <a:rPr lang="en-US" i="1" dirty="0"/>
              <a:t> </a:t>
            </a:r>
            <a:r>
              <a:rPr lang="en-US" i="1" dirty="0" err="1"/>
              <a:t>Augusti</a:t>
            </a:r>
            <a:endParaRPr lang="en-US" i="1" dirty="0"/>
          </a:p>
        </p:txBody>
      </p:sp>
      <p:pic>
        <p:nvPicPr>
          <p:cNvPr id="6" name="Content Placeholder 5">
            <a:extLst>
              <a:ext uri="{FF2B5EF4-FFF2-40B4-BE49-F238E27FC236}">
                <a16:creationId xmlns:a16="http://schemas.microsoft.com/office/drawing/2014/main" id="{4D99FECF-9470-4873-9D09-FA8630023C95}"/>
              </a:ext>
            </a:extLst>
          </p:cNvPr>
          <p:cNvPicPr>
            <a:picLocks noGrp="1" noChangeAspect="1"/>
          </p:cNvPicPr>
          <p:nvPr>
            <p:ph idx="1"/>
          </p:nvPr>
        </p:nvPicPr>
        <p:blipFill>
          <a:blip r:embed="rId2"/>
          <a:stretch>
            <a:fillRect/>
          </a:stretch>
        </p:blipFill>
        <p:spPr>
          <a:xfrm>
            <a:off x="523876" y="1977794"/>
            <a:ext cx="10658474" cy="4880206"/>
          </a:xfrm>
        </p:spPr>
      </p:pic>
    </p:spTree>
    <p:extLst>
      <p:ext uri="{BB962C8B-B14F-4D97-AF65-F5344CB8AC3E}">
        <p14:creationId xmlns:p14="http://schemas.microsoft.com/office/powerpoint/2010/main" val="40408174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Content Placeholder 3">
            <a:extLst>
              <a:ext uri="{FF2B5EF4-FFF2-40B4-BE49-F238E27FC236}">
                <a16:creationId xmlns:a16="http://schemas.microsoft.com/office/drawing/2014/main" id="{D2128F6E-1602-4059-81B6-6C67FE18FD17}"/>
              </a:ext>
            </a:extLst>
          </p:cNvPr>
          <p:cNvPicPr>
            <a:picLocks noChangeAspect="1"/>
          </p:cNvPicPr>
          <p:nvPr/>
        </p:nvPicPr>
        <p:blipFill rotWithShape="1">
          <a:blip r:embed="rId2">
            <a:alphaModFix amt="15000"/>
            <a:grayscl/>
            <a:extLst/>
          </a:blip>
          <a:srcRect t="17964" r="-1" b="43646"/>
          <a:stretch/>
        </p:blipFill>
        <p:spPr>
          <a:xfrm>
            <a:off x="-608749" y="753227"/>
            <a:ext cx="12192000" cy="6858001"/>
          </a:xfrm>
          <a:prstGeom prst="rect">
            <a:avLst/>
          </a:prstGeom>
        </p:spPr>
      </p:pic>
      <p:pic>
        <p:nvPicPr>
          <p:cNvPr id="65" name="Picture 64">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67" name="Picture 66">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9" name="Rectangle 68">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 name="Rectangle 70">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B8A2822-0C8E-47E1-B435-938652EF2DC1}"/>
              </a:ext>
            </a:extLst>
          </p:cNvPr>
          <p:cNvSpPr>
            <a:spLocks noGrp="1"/>
          </p:cNvSpPr>
          <p:nvPr>
            <p:ph type="title"/>
          </p:nvPr>
        </p:nvSpPr>
        <p:spPr>
          <a:xfrm>
            <a:off x="680321" y="753228"/>
            <a:ext cx="9613861" cy="1080938"/>
          </a:xfrm>
        </p:spPr>
        <p:txBody>
          <a:bodyPr vert="horz" lIns="91440" tIns="45720" rIns="91440" bIns="45720" rtlCol="0">
            <a:normAutofit/>
          </a:bodyPr>
          <a:lstStyle/>
          <a:p>
            <a:r>
              <a:rPr lang="en-US" dirty="0"/>
              <a:t>		E.R. </a:t>
            </a:r>
            <a:r>
              <a:rPr lang="en-US" dirty="0" err="1"/>
              <a:t>Dodds</a:t>
            </a:r>
            <a:r>
              <a:rPr lang="en-US" dirty="0"/>
              <a:t> (1851-1930)</a:t>
            </a:r>
          </a:p>
        </p:txBody>
      </p:sp>
      <p:sp>
        <p:nvSpPr>
          <p:cNvPr id="47" name="Content Placeholder 46"/>
          <p:cNvSpPr>
            <a:spLocks noGrp="1"/>
          </p:cNvSpPr>
          <p:nvPr>
            <p:ph idx="1"/>
          </p:nvPr>
        </p:nvSpPr>
        <p:spPr>
          <a:xfrm>
            <a:off x="680321" y="2336873"/>
            <a:ext cx="9613861" cy="3395060"/>
          </a:xfrm>
        </p:spPr>
        <p:txBody>
          <a:bodyPr anchor="ctr">
            <a:normAutofit/>
          </a:bodyPr>
          <a:lstStyle/>
          <a:p>
            <a:pPr marL="0" indent="0">
              <a:buNone/>
            </a:pPr>
            <a:r>
              <a:rPr lang="en-US" sz="2000" i="1" dirty="0"/>
              <a:t>The Greeks and the Irrational </a:t>
            </a:r>
            <a:r>
              <a:rPr lang="en-US" sz="2000" dirty="0"/>
              <a:t>(1951)</a:t>
            </a:r>
          </a:p>
          <a:p>
            <a:pPr marL="0" indent="0">
              <a:buNone/>
            </a:pPr>
            <a:r>
              <a:rPr lang="en-US" sz="2000" i="1" dirty="0"/>
              <a:t>Pagan and Christian in an age of Anxiety </a:t>
            </a:r>
            <a:r>
              <a:rPr lang="en-US" sz="2000" dirty="0"/>
              <a:t>(1965)</a:t>
            </a:r>
          </a:p>
          <a:p>
            <a:pPr marL="0" indent="0">
              <a:buNone/>
            </a:pPr>
            <a:endParaRPr lang="en-US" sz="2000" dirty="0"/>
          </a:p>
        </p:txBody>
      </p:sp>
      <p:pic>
        <p:nvPicPr>
          <p:cNvPr id="4" name="Picture 3">
            <a:extLst>
              <a:ext uri="{FF2B5EF4-FFF2-40B4-BE49-F238E27FC236}">
                <a16:creationId xmlns:a16="http://schemas.microsoft.com/office/drawing/2014/main" id="{18286BFD-41D7-461B-BCAC-1F67B803099A}"/>
              </a:ext>
            </a:extLst>
          </p:cNvPr>
          <p:cNvPicPr>
            <a:picLocks noChangeAspect="1"/>
          </p:cNvPicPr>
          <p:nvPr/>
        </p:nvPicPr>
        <p:blipFill>
          <a:blip r:embed="rId2"/>
          <a:stretch>
            <a:fillRect/>
          </a:stretch>
        </p:blipFill>
        <p:spPr>
          <a:xfrm>
            <a:off x="8258175" y="1992973"/>
            <a:ext cx="3544151" cy="4887761"/>
          </a:xfrm>
          <a:prstGeom prst="rect">
            <a:avLst/>
          </a:prstGeom>
        </p:spPr>
      </p:pic>
    </p:spTree>
    <p:extLst>
      <p:ext uri="{BB962C8B-B14F-4D97-AF65-F5344CB8AC3E}">
        <p14:creationId xmlns:p14="http://schemas.microsoft.com/office/powerpoint/2010/main" val="9069348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8">
            <a:extLst>
              <a:ext uri="{FF2B5EF4-FFF2-40B4-BE49-F238E27FC236}">
                <a16:creationId xmlns:a16="http://schemas.microsoft.com/office/drawing/2014/main" id="{C1BFF84C-7F03-4749-A882-F51079E0142A}"/>
              </a:ext>
            </a:extLst>
          </p:cNvPr>
          <p:cNvPicPr>
            <a:picLocks noChangeAspect="1"/>
          </p:cNvPicPr>
          <p:nvPr/>
        </p:nvPicPr>
        <p:blipFill rotWithShape="1">
          <a:blip r:embed="rId2">
            <a:alphaModFix amt="15000"/>
            <a:grayscl/>
          </a:blip>
          <a:srcRect l="45954" t="7471" r="31428"/>
          <a:stretch/>
        </p:blipFill>
        <p:spPr>
          <a:xfrm>
            <a:off x="-1" y="0"/>
            <a:ext cx="12188824" cy="6858000"/>
          </a:xfrm>
          <a:prstGeom prst="rect">
            <a:avLst/>
          </a:prstGeom>
        </p:spPr>
      </p:pic>
      <p:pic>
        <p:nvPicPr>
          <p:cNvPr id="19" name="Picture 18">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1" name="Picture 20">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3" name="Rectangle 22">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73895E1-34F1-44FE-B31C-850C2F461F92}"/>
              </a:ext>
            </a:extLst>
          </p:cNvPr>
          <p:cNvSpPr>
            <a:spLocks noGrp="1"/>
          </p:cNvSpPr>
          <p:nvPr>
            <p:ph type="title"/>
          </p:nvPr>
        </p:nvSpPr>
        <p:spPr>
          <a:xfrm>
            <a:off x="680321" y="753228"/>
            <a:ext cx="9613861" cy="1080938"/>
          </a:xfrm>
        </p:spPr>
        <p:txBody>
          <a:bodyPr>
            <a:normAutofit/>
          </a:bodyPr>
          <a:lstStyle/>
          <a:p>
            <a:r>
              <a:rPr lang="en-US" dirty="0"/>
              <a:t>				 </a:t>
            </a:r>
            <a:r>
              <a:rPr lang="en-US" dirty="0" err="1"/>
              <a:t>Glycon</a:t>
            </a:r>
            <a:endParaRPr lang="en-US" dirty="0"/>
          </a:p>
        </p:txBody>
      </p:sp>
      <p:pic>
        <p:nvPicPr>
          <p:cNvPr id="7" name="Content Placeholder 6">
            <a:extLst>
              <a:ext uri="{FF2B5EF4-FFF2-40B4-BE49-F238E27FC236}">
                <a16:creationId xmlns:a16="http://schemas.microsoft.com/office/drawing/2014/main" id="{D8BA62E9-A905-45B5-B1DC-4D4A43313A91}"/>
              </a:ext>
            </a:extLst>
          </p:cNvPr>
          <p:cNvPicPr>
            <a:picLocks noGrp="1" noChangeAspect="1"/>
          </p:cNvPicPr>
          <p:nvPr>
            <p:ph idx="1"/>
          </p:nvPr>
        </p:nvPicPr>
        <p:blipFill>
          <a:blip r:embed="rId5"/>
          <a:stretch>
            <a:fillRect/>
          </a:stretch>
        </p:blipFill>
        <p:spPr>
          <a:xfrm>
            <a:off x="3057526" y="1904711"/>
            <a:ext cx="4400550" cy="4984509"/>
          </a:xfrm>
        </p:spPr>
      </p:pic>
    </p:spTree>
    <p:extLst>
      <p:ext uri="{BB962C8B-B14F-4D97-AF65-F5344CB8AC3E}">
        <p14:creationId xmlns:p14="http://schemas.microsoft.com/office/powerpoint/2010/main" val="13008316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4CA2AF49-E935-41E4-B488-577C4BECF6BC}"/>
              </a:ext>
            </a:extLst>
          </p:cNvPr>
          <p:cNvPicPr>
            <a:picLocks noChangeAspect="1"/>
          </p:cNvPicPr>
          <p:nvPr/>
        </p:nvPicPr>
        <p:blipFill rotWithShape="1">
          <a:blip r:embed="rId2">
            <a:alphaModFix amt="15000"/>
            <a:grayscl/>
          </a:blip>
          <a:srcRect t="25646" b="18104"/>
          <a:stretch/>
        </p:blipFill>
        <p:spPr>
          <a:xfrm>
            <a:off x="0" y="-19050"/>
            <a:ext cx="12192000" cy="6877050"/>
          </a:xfrm>
          <a:prstGeom prst="rect">
            <a:avLst/>
          </a:prstGeom>
        </p:spPr>
      </p:pic>
      <p:pic>
        <p:nvPicPr>
          <p:cNvPr id="15" name="Picture 14">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7" name="Picture 16">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413ECC3-E382-4AA4-9A47-8C63A2E82C60}"/>
              </a:ext>
            </a:extLst>
          </p:cNvPr>
          <p:cNvSpPr>
            <a:spLocks noGrp="1"/>
          </p:cNvSpPr>
          <p:nvPr>
            <p:ph type="title"/>
          </p:nvPr>
        </p:nvSpPr>
        <p:spPr>
          <a:xfrm>
            <a:off x="222637" y="753228"/>
            <a:ext cx="10071545" cy="1080938"/>
          </a:xfrm>
        </p:spPr>
        <p:txBody>
          <a:bodyPr>
            <a:normAutofit fontScale="90000"/>
          </a:bodyPr>
          <a:lstStyle/>
          <a:p>
            <a:r>
              <a:rPr lang="en-US" dirty="0"/>
              <a:t>Nash, R.H. (2003) </a:t>
            </a:r>
            <a:r>
              <a:rPr lang="en-US" i="1" dirty="0"/>
              <a:t>The Gospel and the Greeks: Did the New Testament Borrow from Pagan Thought</a:t>
            </a:r>
            <a:r>
              <a:rPr lang="en-US" dirty="0"/>
              <a:t>, pg. 1</a:t>
            </a:r>
          </a:p>
        </p:txBody>
      </p:sp>
      <p:sp>
        <p:nvSpPr>
          <p:cNvPr id="10" name="Content Placeholder 9"/>
          <p:cNvSpPr>
            <a:spLocks noGrp="1"/>
          </p:cNvSpPr>
          <p:nvPr>
            <p:ph idx="1"/>
          </p:nvPr>
        </p:nvSpPr>
        <p:spPr>
          <a:xfrm>
            <a:off x="680321" y="2336872"/>
            <a:ext cx="11168779" cy="4406827"/>
          </a:xfrm>
        </p:spPr>
        <p:txBody>
          <a:bodyPr anchor="ctr">
            <a:normAutofit/>
          </a:bodyPr>
          <a:lstStyle/>
          <a:p>
            <a:pPr marL="0" indent="0">
              <a:buNone/>
            </a:pPr>
            <a:r>
              <a:rPr lang="en-US" sz="2800" dirty="0"/>
              <a:t>“During the period of time running roughly from about 1890-1940, scholars often alleged that primitive Christianity had been heavily influenced by Platonism, Stoicism, the pagan mystery religions, or other movements in the Hellenistic world.  Largely as a result of a series of scholarly books and articles written in rebuttal, allegations of early Christianity’s dependence on its Hellenistic environment began to appear much less frequently in the publications of Bible scholars and classical authors.  Today most Bible scholars regard the question as a dead issue.”</a:t>
            </a:r>
          </a:p>
          <a:p>
            <a:endParaRPr lang="en-US" sz="2000" dirty="0"/>
          </a:p>
        </p:txBody>
      </p:sp>
    </p:spTree>
    <p:extLst>
      <p:ext uri="{BB962C8B-B14F-4D97-AF65-F5344CB8AC3E}">
        <p14:creationId xmlns:p14="http://schemas.microsoft.com/office/powerpoint/2010/main" val="22177408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4CA2AF49-E935-41E4-B488-577C4BECF6BC}"/>
              </a:ext>
            </a:extLst>
          </p:cNvPr>
          <p:cNvPicPr>
            <a:picLocks noChangeAspect="1"/>
          </p:cNvPicPr>
          <p:nvPr/>
        </p:nvPicPr>
        <p:blipFill rotWithShape="1">
          <a:blip r:embed="rId2">
            <a:alphaModFix amt="15000"/>
            <a:grayscl/>
          </a:blip>
          <a:srcRect t="25646" b="18104"/>
          <a:stretch/>
        </p:blipFill>
        <p:spPr>
          <a:xfrm>
            <a:off x="0" y="-19050"/>
            <a:ext cx="12192000" cy="6877050"/>
          </a:xfrm>
          <a:prstGeom prst="rect">
            <a:avLst/>
          </a:prstGeom>
        </p:spPr>
      </p:pic>
      <p:pic>
        <p:nvPicPr>
          <p:cNvPr id="15" name="Picture 14">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7" name="Picture 16">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413ECC3-E382-4AA4-9A47-8C63A2E82C60}"/>
              </a:ext>
            </a:extLst>
          </p:cNvPr>
          <p:cNvSpPr>
            <a:spLocks noGrp="1"/>
          </p:cNvSpPr>
          <p:nvPr>
            <p:ph type="title"/>
          </p:nvPr>
        </p:nvSpPr>
        <p:spPr>
          <a:xfrm>
            <a:off x="680321" y="753228"/>
            <a:ext cx="9613861" cy="1080938"/>
          </a:xfrm>
        </p:spPr>
        <p:txBody>
          <a:bodyPr>
            <a:normAutofit/>
          </a:bodyPr>
          <a:lstStyle/>
          <a:p>
            <a:r>
              <a:rPr lang="en-US" dirty="0"/>
              <a:t>	Key Feature of Mystery Religions:				Cyclical View of Time</a:t>
            </a:r>
          </a:p>
        </p:txBody>
      </p:sp>
      <p:sp>
        <p:nvSpPr>
          <p:cNvPr id="10" name="Content Placeholder 9"/>
          <p:cNvSpPr>
            <a:spLocks noGrp="1"/>
          </p:cNvSpPr>
          <p:nvPr>
            <p:ph idx="1"/>
          </p:nvPr>
        </p:nvSpPr>
        <p:spPr>
          <a:xfrm>
            <a:off x="680321" y="2336872"/>
            <a:ext cx="11168779" cy="4406827"/>
          </a:xfrm>
        </p:spPr>
        <p:txBody>
          <a:bodyPr anchor="ctr">
            <a:normAutofit/>
          </a:bodyPr>
          <a:lstStyle/>
          <a:p>
            <a:pPr marL="0" indent="0">
              <a:buNone/>
            </a:pPr>
            <a:r>
              <a:rPr lang="en-US" sz="3200" dirty="0"/>
              <a:t>“Central to the mysteries was their use of the annual vegetation cycle, in which life renews each spring and dies each fall.  Followers of the mystery cults found deep symbolic significance in the natural process of growth, death, decay, and rebirth.”</a:t>
            </a:r>
          </a:p>
          <a:p>
            <a:pPr marL="0" indent="0">
              <a:buNone/>
            </a:pPr>
            <a:r>
              <a:rPr lang="en-US" sz="1600" dirty="0"/>
              <a:t>—Nash, R.H. (2003) </a:t>
            </a:r>
            <a:r>
              <a:rPr lang="en-US" sz="1600" i="1" dirty="0"/>
              <a:t>The Gospel and the Greeks: Did the New Testament Borrow from Pagan Thought</a:t>
            </a:r>
            <a:r>
              <a:rPr lang="en-US" sz="1600" dirty="0"/>
              <a:t>, pg. 113.</a:t>
            </a:r>
          </a:p>
          <a:p>
            <a:pPr marL="0" indent="0">
              <a:buNone/>
            </a:pPr>
            <a:endParaRPr lang="en-US" sz="2000" dirty="0"/>
          </a:p>
        </p:txBody>
      </p:sp>
    </p:spTree>
    <p:extLst>
      <p:ext uri="{BB962C8B-B14F-4D97-AF65-F5344CB8AC3E}">
        <p14:creationId xmlns:p14="http://schemas.microsoft.com/office/powerpoint/2010/main" val="40347060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4CA2AF49-E935-41E4-B488-577C4BECF6BC}"/>
              </a:ext>
            </a:extLst>
          </p:cNvPr>
          <p:cNvPicPr>
            <a:picLocks noChangeAspect="1"/>
          </p:cNvPicPr>
          <p:nvPr/>
        </p:nvPicPr>
        <p:blipFill rotWithShape="1">
          <a:blip r:embed="rId2">
            <a:alphaModFix amt="15000"/>
            <a:grayscl/>
          </a:blip>
          <a:srcRect t="25646" b="18104"/>
          <a:stretch/>
        </p:blipFill>
        <p:spPr>
          <a:xfrm>
            <a:off x="0" y="-19050"/>
            <a:ext cx="12192000" cy="6877050"/>
          </a:xfrm>
          <a:prstGeom prst="rect">
            <a:avLst/>
          </a:prstGeom>
        </p:spPr>
      </p:pic>
      <p:pic>
        <p:nvPicPr>
          <p:cNvPr id="15" name="Picture 14">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7" name="Picture 16">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413ECC3-E382-4AA4-9A47-8C63A2E82C60}"/>
              </a:ext>
            </a:extLst>
          </p:cNvPr>
          <p:cNvSpPr>
            <a:spLocks noGrp="1"/>
          </p:cNvSpPr>
          <p:nvPr>
            <p:ph type="title"/>
          </p:nvPr>
        </p:nvSpPr>
        <p:spPr>
          <a:xfrm>
            <a:off x="680321" y="753228"/>
            <a:ext cx="9613861" cy="1080938"/>
          </a:xfrm>
        </p:spPr>
        <p:txBody>
          <a:bodyPr>
            <a:normAutofit/>
          </a:bodyPr>
          <a:lstStyle/>
          <a:p>
            <a:r>
              <a:rPr lang="en-US" dirty="0"/>
              <a:t>	 	Key Feature of Mystery Religions:				  Secret Ceremonies</a:t>
            </a:r>
          </a:p>
        </p:txBody>
      </p:sp>
      <p:sp>
        <p:nvSpPr>
          <p:cNvPr id="10" name="Content Placeholder 9"/>
          <p:cNvSpPr>
            <a:spLocks noGrp="1"/>
          </p:cNvSpPr>
          <p:nvPr>
            <p:ph idx="1"/>
          </p:nvPr>
        </p:nvSpPr>
        <p:spPr>
          <a:xfrm>
            <a:off x="680321" y="2336872"/>
            <a:ext cx="11168779" cy="4406827"/>
          </a:xfrm>
        </p:spPr>
        <p:txBody>
          <a:bodyPr anchor="ctr">
            <a:normAutofit/>
          </a:bodyPr>
          <a:lstStyle/>
          <a:p>
            <a:pPr marL="0" indent="0" algn="just">
              <a:buNone/>
            </a:pPr>
            <a:r>
              <a:rPr lang="en-US" dirty="0">
                <a:latin typeface="Times New Roman" panose="02020603050405020304" pitchFamily="18" charset="0"/>
                <a:cs typeface="Times New Roman" panose="02020603050405020304" pitchFamily="18" charset="0"/>
              </a:rPr>
              <a:t>“[Each] mystery religion made important use of secret ceremonies, often in connection with an initiation rite.  The mystery rites tied the initiates together at the same time they separated them from outsiders…Whatever place particular mysteries allowed knowledge to have in their cult, it was a secret, or esoteric, knowledge, attainable only by the initiated and never revealed to those outside the circle of the religion. While several cults did stress the role of knowledge (gnosis) in achieving redemption, the term referred not so much to the cognizance of a set of truths as to a “higher knowledge” associated with their secret ceremonies.”</a:t>
            </a:r>
          </a:p>
          <a:p>
            <a:pPr marL="0" indent="0">
              <a:buNone/>
            </a:pPr>
            <a:r>
              <a:rPr lang="en-US" sz="1800" dirty="0">
                <a:latin typeface="Times New Roman" panose="02020603050405020304" pitchFamily="18" charset="0"/>
                <a:cs typeface="Times New Roman" panose="02020603050405020304" pitchFamily="18" charset="0"/>
              </a:rPr>
              <a:t>—Nash, R.H. (2003) </a:t>
            </a:r>
            <a:r>
              <a:rPr lang="en-US" sz="1800" i="1" dirty="0">
                <a:latin typeface="Times New Roman" panose="02020603050405020304" pitchFamily="18" charset="0"/>
                <a:cs typeface="Times New Roman" panose="02020603050405020304" pitchFamily="18" charset="0"/>
              </a:rPr>
              <a:t>The Gospel and the Greeks: Did the New Testament Borrow from Pagan Thought</a:t>
            </a:r>
            <a:r>
              <a:rPr lang="en-US" sz="1800" dirty="0">
                <a:latin typeface="Times New Roman" panose="02020603050405020304" pitchFamily="18" charset="0"/>
                <a:cs typeface="Times New Roman" panose="02020603050405020304" pitchFamily="18" charset="0"/>
              </a:rPr>
              <a:t>, pg. 113.</a:t>
            </a:r>
          </a:p>
          <a:p>
            <a:pPr marL="0" indent="0">
              <a:buNone/>
            </a:pPr>
            <a:endParaRPr lang="en-US" sz="2000" dirty="0"/>
          </a:p>
        </p:txBody>
      </p:sp>
    </p:spTree>
    <p:extLst>
      <p:ext uri="{BB962C8B-B14F-4D97-AF65-F5344CB8AC3E}">
        <p14:creationId xmlns:p14="http://schemas.microsoft.com/office/powerpoint/2010/main" val="11724944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4CA2AF49-E935-41E4-B488-577C4BECF6BC}"/>
              </a:ext>
            </a:extLst>
          </p:cNvPr>
          <p:cNvPicPr>
            <a:picLocks noChangeAspect="1"/>
          </p:cNvPicPr>
          <p:nvPr/>
        </p:nvPicPr>
        <p:blipFill rotWithShape="1">
          <a:blip r:embed="rId2">
            <a:alphaModFix amt="15000"/>
            <a:grayscl/>
          </a:blip>
          <a:srcRect t="25646" b="18104"/>
          <a:stretch/>
        </p:blipFill>
        <p:spPr>
          <a:xfrm>
            <a:off x="0" y="-19050"/>
            <a:ext cx="12192000" cy="6877050"/>
          </a:xfrm>
          <a:prstGeom prst="rect">
            <a:avLst/>
          </a:prstGeom>
        </p:spPr>
      </p:pic>
      <p:pic>
        <p:nvPicPr>
          <p:cNvPr id="15" name="Picture 14">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7" name="Picture 16">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413ECC3-E382-4AA4-9A47-8C63A2E82C60}"/>
              </a:ext>
            </a:extLst>
          </p:cNvPr>
          <p:cNvSpPr>
            <a:spLocks noGrp="1"/>
          </p:cNvSpPr>
          <p:nvPr>
            <p:ph type="title"/>
          </p:nvPr>
        </p:nvSpPr>
        <p:spPr>
          <a:xfrm>
            <a:off x="680321" y="753228"/>
            <a:ext cx="9613861" cy="1080938"/>
          </a:xfrm>
        </p:spPr>
        <p:txBody>
          <a:bodyPr>
            <a:normAutofit/>
          </a:bodyPr>
          <a:lstStyle/>
          <a:p>
            <a:r>
              <a:rPr lang="en-US" dirty="0"/>
              <a:t>		Key Feature of Mystery Religions:				 Doctrine Minimized </a:t>
            </a:r>
          </a:p>
        </p:txBody>
      </p:sp>
      <p:sp>
        <p:nvSpPr>
          <p:cNvPr id="10" name="Content Placeholder 9"/>
          <p:cNvSpPr>
            <a:spLocks noGrp="1"/>
          </p:cNvSpPr>
          <p:nvPr>
            <p:ph idx="1"/>
          </p:nvPr>
        </p:nvSpPr>
        <p:spPr>
          <a:xfrm>
            <a:off x="680321" y="2336872"/>
            <a:ext cx="11168779" cy="4406827"/>
          </a:xfrm>
        </p:spPr>
        <p:txBody>
          <a:bodyPr anchor="ctr">
            <a:normAutofit/>
          </a:bodyPr>
          <a:lstStyle/>
          <a:p>
            <a:pPr marL="0" indent="0">
              <a:buNone/>
            </a:pPr>
            <a:r>
              <a:rPr lang="en-US" sz="2000" dirty="0"/>
              <a:t>“Thus the Mysteries, with the exception of the Hermetic theology and Orphism, were never conspicuously doctrinal or dogmatic: they were weak intellectually and theologically.”</a:t>
            </a:r>
          </a:p>
          <a:p>
            <a:pPr marL="0" indent="0">
              <a:buNone/>
            </a:pPr>
            <a:r>
              <a:rPr lang="en-US" sz="2000" dirty="0"/>
              <a:t>—Angus, S. (1975) </a:t>
            </a:r>
            <a:r>
              <a:rPr lang="en-US" sz="2000" i="1" dirty="0"/>
              <a:t>The Mystery Religions: A Study in the Religious Background of Early Christianity</a:t>
            </a:r>
            <a:r>
              <a:rPr lang="en-US" sz="2000" dirty="0"/>
              <a:t>, pg. 61</a:t>
            </a:r>
          </a:p>
        </p:txBody>
      </p:sp>
    </p:spTree>
    <p:extLst>
      <p:ext uri="{BB962C8B-B14F-4D97-AF65-F5344CB8AC3E}">
        <p14:creationId xmlns:p14="http://schemas.microsoft.com/office/powerpoint/2010/main" val="532344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38D83-329B-4B53-B068-C2BF7D266FB3}"/>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A74BA24D-B189-4E59-A804-DEF0A9471727}"/>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34277687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4CA2AF49-E935-41E4-B488-577C4BECF6BC}"/>
              </a:ext>
            </a:extLst>
          </p:cNvPr>
          <p:cNvPicPr>
            <a:picLocks noChangeAspect="1"/>
          </p:cNvPicPr>
          <p:nvPr/>
        </p:nvPicPr>
        <p:blipFill rotWithShape="1">
          <a:blip r:embed="rId2">
            <a:alphaModFix amt="15000"/>
            <a:grayscl/>
          </a:blip>
          <a:srcRect t="25646" b="18104"/>
          <a:stretch/>
        </p:blipFill>
        <p:spPr>
          <a:xfrm>
            <a:off x="0" y="-19050"/>
            <a:ext cx="12192000" cy="6877050"/>
          </a:xfrm>
          <a:prstGeom prst="rect">
            <a:avLst/>
          </a:prstGeom>
        </p:spPr>
      </p:pic>
      <p:pic>
        <p:nvPicPr>
          <p:cNvPr id="15" name="Picture 14">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7" name="Picture 16">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413ECC3-E382-4AA4-9A47-8C63A2E82C60}"/>
              </a:ext>
            </a:extLst>
          </p:cNvPr>
          <p:cNvSpPr>
            <a:spLocks noGrp="1"/>
          </p:cNvSpPr>
          <p:nvPr>
            <p:ph type="title"/>
          </p:nvPr>
        </p:nvSpPr>
        <p:spPr>
          <a:xfrm>
            <a:off x="680321" y="753228"/>
            <a:ext cx="9613861" cy="1080938"/>
          </a:xfrm>
        </p:spPr>
        <p:txBody>
          <a:bodyPr>
            <a:normAutofit/>
          </a:bodyPr>
          <a:lstStyle/>
          <a:p>
            <a:r>
              <a:rPr lang="en-US" dirty="0"/>
              <a:t>		Key Feature of Mystery Religions:				 Doctrine Minimized </a:t>
            </a:r>
          </a:p>
        </p:txBody>
      </p:sp>
      <p:sp>
        <p:nvSpPr>
          <p:cNvPr id="10" name="Content Placeholder 9"/>
          <p:cNvSpPr>
            <a:spLocks noGrp="1"/>
          </p:cNvSpPr>
          <p:nvPr>
            <p:ph idx="1"/>
          </p:nvPr>
        </p:nvSpPr>
        <p:spPr>
          <a:xfrm>
            <a:off x="680321" y="2336872"/>
            <a:ext cx="11168779" cy="4406827"/>
          </a:xfrm>
        </p:spPr>
        <p:txBody>
          <a:bodyPr anchor="ctr">
            <a:normAutofit/>
          </a:bodyPr>
          <a:lstStyle/>
          <a:p>
            <a:pPr marL="0" indent="0">
              <a:buNone/>
            </a:pPr>
            <a:r>
              <a:rPr lang="en-US" sz="2000" dirty="0"/>
              <a:t>“The mysteries had little if any use for doctrine or correct belief.  They were primarily concerned with the emotional state of their followers…The mysteries used many different means to affect the emotions and imaginations of their followers in order to quicken their union with the god: processions, fasting, a play, acts of purification, blazing lights, and esoteric liturgies.”</a:t>
            </a:r>
            <a:endParaRPr lang="en-US" sz="4000" dirty="0"/>
          </a:p>
          <a:p>
            <a:pPr marL="0" indent="0">
              <a:buNone/>
            </a:pPr>
            <a:r>
              <a:rPr lang="en-US" sz="2000" dirty="0"/>
              <a:t>—Nash, R.H. (2003) </a:t>
            </a:r>
            <a:r>
              <a:rPr lang="en-US" sz="2000" i="1" dirty="0"/>
              <a:t>The Gospel and the Greeks: Did the New Testament Borrow from Pagan Thought</a:t>
            </a:r>
            <a:r>
              <a:rPr lang="en-US" sz="2000" dirty="0"/>
              <a:t>, pg. 114.</a:t>
            </a:r>
          </a:p>
        </p:txBody>
      </p:sp>
    </p:spTree>
    <p:extLst>
      <p:ext uri="{BB962C8B-B14F-4D97-AF65-F5344CB8AC3E}">
        <p14:creationId xmlns:p14="http://schemas.microsoft.com/office/powerpoint/2010/main" val="38506762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4CA2AF49-E935-41E4-B488-577C4BECF6BC}"/>
              </a:ext>
            </a:extLst>
          </p:cNvPr>
          <p:cNvPicPr>
            <a:picLocks noChangeAspect="1"/>
          </p:cNvPicPr>
          <p:nvPr/>
        </p:nvPicPr>
        <p:blipFill rotWithShape="1">
          <a:blip r:embed="rId2">
            <a:alphaModFix amt="15000"/>
            <a:grayscl/>
          </a:blip>
          <a:srcRect t="25646" b="18104"/>
          <a:stretch/>
        </p:blipFill>
        <p:spPr>
          <a:xfrm>
            <a:off x="0" y="-19050"/>
            <a:ext cx="12192000" cy="6877050"/>
          </a:xfrm>
          <a:prstGeom prst="rect">
            <a:avLst/>
          </a:prstGeom>
        </p:spPr>
      </p:pic>
      <p:pic>
        <p:nvPicPr>
          <p:cNvPr id="15" name="Picture 14">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7" name="Picture 16">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413ECC3-E382-4AA4-9A47-8C63A2E82C60}"/>
              </a:ext>
            </a:extLst>
          </p:cNvPr>
          <p:cNvSpPr>
            <a:spLocks noGrp="1"/>
          </p:cNvSpPr>
          <p:nvPr>
            <p:ph type="title"/>
          </p:nvPr>
        </p:nvSpPr>
        <p:spPr>
          <a:xfrm>
            <a:off x="680321" y="753228"/>
            <a:ext cx="9613861" cy="1080938"/>
          </a:xfrm>
        </p:spPr>
        <p:txBody>
          <a:bodyPr>
            <a:normAutofit/>
          </a:bodyPr>
          <a:lstStyle/>
          <a:p>
            <a:r>
              <a:rPr lang="en-US" dirty="0"/>
              <a:t>		Key Feature of Mystery Religions:				 Doctrine Minimized </a:t>
            </a:r>
          </a:p>
        </p:txBody>
      </p:sp>
      <p:sp>
        <p:nvSpPr>
          <p:cNvPr id="10" name="Content Placeholder 9"/>
          <p:cNvSpPr>
            <a:spLocks noGrp="1"/>
          </p:cNvSpPr>
          <p:nvPr>
            <p:ph idx="1"/>
          </p:nvPr>
        </p:nvSpPr>
        <p:spPr>
          <a:xfrm>
            <a:off x="680321" y="2336872"/>
            <a:ext cx="11168779" cy="4406827"/>
          </a:xfrm>
        </p:spPr>
        <p:txBody>
          <a:bodyPr anchor="ctr">
            <a:normAutofit/>
          </a:bodyPr>
          <a:lstStyle/>
          <a:p>
            <a:pPr marL="0" indent="0" algn="just">
              <a:buNone/>
            </a:pPr>
            <a:r>
              <a:rPr lang="en-US" sz="2000" dirty="0"/>
              <a:t>“The immediate goal of the initiates was a mystical experience that led them to feel that they had achieved union with their god.  But beyond this quest for a mystical union were two more ultimate goals: some kind of redemption, or salvation, and immortality.  The initiation ceremony was supposed to end the alienation of the </a:t>
            </a:r>
            <a:r>
              <a:rPr lang="en-US" sz="2000" i="1" dirty="0" err="1"/>
              <a:t>mystes</a:t>
            </a:r>
            <a:r>
              <a:rPr lang="en-US" sz="2000" i="1" dirty="0"/>
              <a:t> </a:t>
            </a:r>
            <a:r>
              <a:rPr lang="en-US" sz="2000" dirty="0"/>
              <a:t>(initiate) from his god, making possible communion with the deity and eventual triumph over death.”</a:t>
            </a:r>
          </a:p>
          <a:p>
            <a:pPr marL="0" indent="0">
              <a:buNone/>
            </a:pPr>
            <a:r>
              <a:rPr lang="en-US" sz="2000" dirty="0"/>
              <a:t>—Nash, R.H. (2003) </a:t>
            </a:r>
            <a:r>
              <a:rPr lang="en-US" sz="2000" i="1" dirty="0"/>
              <a:t>The Gospel and the Greeks: Did the New Testament Borrow from Pagan Thought</a:t>
            </a:r>
            <a:r>
              <a:rPr lang="en-US" sz="2000" dirty="0"/>
              <a:t>, pg. 114.</a:t>
            </a:r>
          </a:p>
          <a:p>
            <a:pPr marL="0" indent="0">
              <a:buNone/>
            </a:pPr>
            <a:endParaRPr lang="en-US" sz="2000" dirty="0"/>
          </a:p>
        </p:txBody>
      </p:sp>
    </p:spTree>
    <p:extLst>
      <p:ext uri="{BB962C8B-B14F-4D97-AF65-F5344CB8AC3E}">
        <p14:creationId xmlns:p14="http://schemas.microsoft.com/office/powerpoint/2010/main" val="6747603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4CA2AF49-E935-41E4-B488-577C4BECF6BC}"/>
              </a:ext>
            </a:extLst>
          </p:cNvPr>
          <p:cNvPicPr>
            <a:picLocks noChangeAspect="1"/>
          </p:cNvPicPr>
          <p:nvPr/>
        </p:nvPicPr>
        <p:blipFill rotWithShape="1">
          <a:blip r:embed="rId2">
            <a:alphaModFix amt="15000"/>
            <a:grayscl/>
          </a:blip>
          <a:srcRect t="25646" b="18104"/>
          <a:stretch/>
        </p:blipFill>
        <p:spPr>
          <a:xfrm>
            <a:off x="0" y="-19050"/>
            <a:ext cx="12192000" cy="6877050"/>
          </a:xfrm>
          <a:prstGeom prst="rect">
            <a:avLst/>
          </a:prstGeom>
        </p:spPr>
      </p:pic>
      <p:pic>
        <p:nvPicPr>
          <p:cNvPr id="15" name="Picture 14">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7" name="Picture 16">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413ECC3-E382-4AA4-9A47-8C63A2E82C60}"/>
              </a:ext>
            </a:extLst>
          </p:cNvPr>
          <p:cNvSpPr>
            <a:spLocks noGrp="1"/>
          </p:cNvSpPr>
          <p:nvPr>
            <p:ph type="title"/>
          </p:nvPr>
        </p:nvSpPr>
        <p:spPr>
          <a:xfrm>
            <a:off x="680321" y="753228"/>
            <a:ext cx="9613861" cy="1080938"/>
          </a:xfrm>
        </p:spPr>
        <p:txBody>
          <a:bodyPr>
            <a:normAutofit/>
          </a:bodyPr>
          <a:lstStyle/>
          <a:p>
            <a:r>
              <a:rPr lang="en-US" dirty="0"/>
              <a:t>		Key Feature of Mystery Religions:				 Doctrine Minimized </a:t>
            </a:r>
          </a:p>
        </p:txBody>
      </p:sp>
      <p:sp>
        <p:nvSpPr>
          <p:cNvPr id="10" name="Content Placeholder 9"/>
          <p:cNvSpPr>
            <a:spLocks noGrp="1"/>
          </p:cNvSpPr>
          <p:nvPr>
            <p:ph idx="1"/>
          </p:nvPr>
        </p:nvSpPr>
        <p:spPr>
          <a:xfrm>
            <a:off x="680321" y="2336872"/>
            <a:ext cx="11168779" cy="4406827"/>
          </a:xfrm>
        </p:spPr>
        <p:txBody>
          <a:bodyPr anchor="ctr">
            <a:normAutofit/>
          </a:bodyPr>
          <a:lstStyle/>
          <a:p>
            <a:pPr marL="0" indent="0" algn="just">
              <a:buNone/>
            </a:pPr>
            <a:r>
              <a:rPr lang="en-US" sz="2000" dirty="0"/>
              <a:t>“A Mystery-Religion was a religion of Redemption  which professed to remove estrangement between man and God, to procure forgiveness of sins, to furnish mediation.  Means of purification and formulae of access to God, and acclamations of confidence and victory were part of the apparatus of every Mystery…These redemption-religions thus promised salvation and provided the worshiper with a patron deity in life and death.  This salvation consisted in release from the tyranny of Fate, alleviation from burdens and limitations of existence, comfort in the sorrows of man’s lot, a real identification with his god guaranteeing </a:t>
            </a:r>
            <a:r>
              <a:rPr lang="en-US" sz="2000" dirty="0" err="1"/>
              <a:t>palingenesia</a:t>
            </a:r>
            <a:r>
              <a:rPr lang="en-US" sz="2000" dirty="0"/>
              <a:t> (rebirth), and hope beyond.” </a:t>
            </a:r>
          </a:p>
          <a:p>
            <a:pPr marL="0" indent="0">
              <a:buNone/>
            </a:pPr>
            <a:r>
              <a:rPr lang="en-US" sz="2000" dirty="0"/>
              <a:t>—Angus, S. (1975) </a:t>
            </a:r>
            <a:r>
              <a:rPr lang="en-US" sz="2000" i="1" dirty="0"/>
              <a:t>The Mystery Religions: A Study in the Religious Background of Early Christianity</a:t>
            </a:r>
            <a:r>
              <a:rPr lang="en-US" sz="2000" dirty="0"/>
              <a:t>, pgs. 50, 52</a:t>
            </a:r>
          </a:p>
        </p:txBody>
      </p:sp>
    </p:spTree>
    <p:extLst>
      <p:ext uri="{BB962C8B-B14F-4D97-AF65-F5344CB8AC3E}">
        <p14:creationId xmlns:p14="http://schemas.microsoft.com/office/powerpoint/2010/main" val="14499101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4CA2AF49-E935-41E4-B488-577C4BECF6BC}"/>
              </a:ext>
            </a:extLst>
          </p:cNvPr>
          <p:cNvPicPr>
            <a:picLocks noChangeAspect="1"/>
          </p:cNvPicPr>
          <p:nvPr/>
        </p:nvPicPr>
        <p:blipFill rotWithShape="1">
          <a:blip r:embed="rId2">
            <a:alphaModFix amt="15000"/>
            <a:grayscl/>
          </a:blip>
          <a:srcRect t="25646" b="18104"/>
          <a:stretch/>
        </p:blipFill>
        <p:spPr>
          <a:xfrm>
            <a:off x="0" y="-19050"/>
            <a:ext cx="12192000" cy="6877050"/>
          </a:xfrm>
          <a:prstGeom prst="rect">
            <a:avLst/>
          </a:prstGeom>
        </p:spPr>
      </p:pic>
      <p:pic>
        <p:nvPicPr>
          <p:cNvPr id="15" name="Picture 14">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7" name="Picture 16">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413ECC3-E382-4AA4-9A47-8C63A2E82C60}"/>
              </a:ext>
            </a:extLst>
          </p:cNvPr>
          <p:cNvSpPr>
            <a:spLocks noGrp="1"/>
          </p:cNvSpPr>
          <p:nvPr>
            <p:ph type="title"/>
          </p:nvPr>
        </p:nvSpPr>
        <p:spPr>
          <a:xfrm>
            <a:off x="680321" y="753228"/>
            <a:ext cx="9613861" cy="1080938"/>
          </a:xfrm>
        </p:spPr>
        <p:txBody>
          <a:bodyPr>
            <a:normAutofit/>
          </a:bodyPr>
          <a:lstStyle/>
          <a:p>
            <a:r>
              <a:rPr lang="en-US" dirty="0"/>
              <a:t>		 Contrast with Christianity:					Historically Based</a:t>
            </a:r>
          </a:p>
        </p:txBody>
      </p:sp>
      <p:sp>
        <p:nvSpPr>
          <p:cNvPr id="10" name="Content Placeholder 9"/>
          <p:cNvSpPr>
            <a:spLocks noGrp="1"/>
          </p:cNvSpPr>
          <p:nvPr>
            <p:ph idx="1"/>
          </p:nvPr>
        </p:nvSpPr>
        <p:spPr>
          <a:xfrm>
            <a:off x="680321" y="2336872"/>
            <a:ext cx="11168779" cy="4406827"/>
          </a:xfrm>
        </p:spPr>
        <p:txBody>
          <a:bodyPr anchor="ctr">
            <a:normAutofit/>
          </a:bodyPr>
          <a:lstStyle/>
          <a:p>
            <a:pPr marL="0" indent="0" algn="just">
              <a:buNone/>
            </a:pPr>
            <a:r>
              <a:rPr lang="en-US" sz="2000" dirty="0"/>
              <a:t>“What makes Christianity unique among world religions is that it is grounded in history.  More specifically, the Christian faith rests on the person of Jesus Christ as a real, historical man.  The notion that God became man in space-time history, that He lived among us, that He died on a Roman Cross, and rose from the dead is the core of the Christian proclamation.  Indeed, one implication of the Incarnation — of God becoming man — is that the Incarnation invites us and even requires us to examine its historical credibility.  The Gospels go to great lengths to speak to the where, who, and when of Jesus’ ministry.  They practically beg the reader to check out the data, to see if these things are so.”</a:t>
            </a:r>
          </a:p>
          <a:p>
            <a:pPr marL="0" indent="0" algn="just">
              <a:buNone/>
            </a:pPr>
            <a:r>
              <a:rPr lang="en-US" sz="2000" dirty="0"/>
              <a:t>—</a:t>
            </a:r>
            <a:r>
              <a:rPr lang="en-US" sz="2000" dirty="0" err="1"/>
              <a:t>Komoszewski</a:t>
            </a:r>
            <a:r>
              <a:rPr lang="en-US" sz="2000" dirty="0"/>
              <a:t>, J. ed., M.J. Sawyer, and D. Wallace (2006) </a:t>
            </a:r>
            <a:r>
              <a:rPr lang="en-US" sz="2000" i="1" dirty="0"/>
              <a:t>Reinventing Jesus</a:t>
            </a:r>
            <a:r>
              <a:rPr lang="en-US" sz="2000" dirty="0"/>
              <a:t>, pg. 220. </a:t>
            </a:r>
          </a:p>
        </p:txBody>
      </p:sp>
    </p:spTree>
    <p:extLst>
      <p:ext uri="{BB962C8B-B14F-4D97-AF65-F5344CB8AC3E}">
        <p14:creationId xmlns:p14="http://schemas.microsoft.com/office/powerpoint/2010/main" val="21132187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4CA2AF49-E935-41E4-B488-577C4BECF6BC}"/>
              </a:ext>
            </a:extLst>
          </p:cNvPr>
          <p:cNvPicPr>
            <a:picLocks noChangeAspect="1"/>
          </p:cNvPicPr>
          <p:nvPr/>
        </p:nvPicPr>
        <p:blipFill rotWithShape="1">
          <a:blip r:embed="rId2">
            <a:alphaModFix amt="15000"/>
            <a:grayscl/>
          </a:blip>
          <a:srcRect t="25646" b="18104"/>
          <a:stretch/>
        </p:blipFill>
        <p:spPr>
          <a:xfrm>
            <a:off x="0" y="-19050"/>
            <a:ext cx="12192000" cy="6877050"/>
          </a:xfrm>
          <a:prstGeom prst="rect">
            <a:avLst/>
          </a:prstGeom>
        </p:spPr>
      </p:pic>
      <p:pic>
        <p:nvPicPr>
          <p:cNvPr id="15" name="Picture 14">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7" name="Picture 16">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413ECC3-E382-4AA4-9A47-8C63A2E82C60}"/>
              </a:ext>
            </a:extLst>
          </p:cNvPr>
          <p:cNvSpPr>
            <a:spLocks noGrp="1"/>
          </p:cNvSpPr>
          <p:nvPr>
            <p:ph type="title"/>
          </p:nvPr>
        </p:nvSpPr>
        <p:spPr>
          <a:xfrm>
            <a:off x="680321" y="753228"/>
            <a:ext cx="9613861" cy="1080938"/>
          </a:xfrm>
        </p:spPr>
        <p:txBody>
          <a:bodyPr>
            <a:normAutofit/>
          </a:bodyPr>
          <a:lstStyle/>
          <a:p>
            <a:r>
              <a:rPr lang="en-US" dirty="0"/>
              <a:t>		 Contrast with Christianity:					Historically Based</a:t>
            </a:r>
          </a:p>
        </p:txBody>
      </p:sp>
      <p:sp>
        <p:nvSpPr>
          <p:cNvPr id="10" name="Content Placeholder 9"/>
          <p:cNvSpPr>
            <a:spLocks noGrp="1"/>
          </p:cNvSpPr>
          <p:nvPr>
            <p:ph idx="1"/>
          </p:nvPr>
        </p:nvSpPr>
        <p:spPr>
          <a:xfrm>
            <a:off x="680321" y="2336872"/>
            <a:ext cx="11168779" cy="4406827"/>
          </a:xfrm>
        </p:spPr>
        <p:txBody>
          <a:bodyPr anchor="ctr">
            <a:normAutofit/>
          </a:bodyPr>
          <a:lstStyle/>
          <a:p>
            <a:pPr marL="0" indent="0">
              <a:buNone/>
            </a:pPr>
            <a:r>
              <a:rPr lang="en-US" i="1" dirty="0"/>
              <a:t>Now in the fifteenth year of the reign of Tiberius Caesar, Pontius Pilate being governor of Judaea, and Herod being tetrarch of Galilee, and his brother Philip tetrarch of Ituraea and of the region of </a:t>
            </a:r>
            <a:r>
              <a:rPr lang="en-US" i="1" dirty="0" err="1"/>
              <a:t>Trachonitis</a:t>
            </a:r>
            <a:r>
              <a:rPr lang="en-US" i="1" dirty="0"/>
              <a:t>, and </a:t>
            </a:r>
            <a:r>
              <a:rPr lang="en-US" i="1" dirty="0" err="1"/>
              <a:t>Lysanias</a:t>
            </a:r>
            <a:r>
              <a:rPr lang="en-US" i="1" dirty="0"/>
              <a:t> the tetrarch of Abilene,</a:t>
            </a:r>
          </a:p>
          <a:p>
            <a:pPr marL="0" indent="0">
              <a:buNone/>
            </a:pPr>
            <a:r>
              <a:rPr lang="en-US" i="1" dirty="0"/>
              <a:t>Annas and Caiaphas being the high priests, the word of God came unto John the son of Zacharias in the wilderness.</a:t>
            </a:r>
          </a:p>
          <a:p>
            <a:pPr marL="0" indent="0">
              <a:buNone/>
            </a:pPr>
            <a:r>
              <a:rPr lang="en-US" i="1" dirty="0"/>
              <a:t>And he came into all the country about Jordan, preaching the baptism of repentance for the remission of sins.</a:t>
            </a:r>
          </a:p>
          <a:p>
            <a:pPr marL="0" indent="0" algn="ctr">
              <a:buNone/>
            </a:pPr>
            <a:r>
              <a:rPr lang="en-US" dirty="0"/>
              <a:t>—Luke 3:1-3</a:t>
            </a:r>
          </a:p>
          <a:p>
            <a:pPr marL="0" indent="0" algn="just">
              <a:buNone/>
            </a:pPr>
            <a:endParaRPr lang="en-US" sz="2000" dirty="0"/>
          </a:p>
        </p:txBody>
      </p:sp>
    </p:spTree>
    <p:extLst>
      <p:ext uri="{BB962C8B-B14F-4D97-AF65-F5344CB8AC3E}">
        <p14:creationId xmlns:p14="http://schemas.microsoft.com/office/powerpoint/2010/main" val="14892690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4CA2AF49-E935-41E4-B488-577C4BECF6BC}"/>
              </a:ext>
            </a:extLst>
          </p:cNvPr>
          <p:cNvPicPr>
            <a:picLocks noChangeAspect="1"/>
          </p:cNvPicPr>
          <p:nvPr/>
        </p:nvPicPr>
        <p:blipFill rotWithShape="1">
          <a:blip r:embed="rId2">
            <a:alphaModFix amt="15000"/>
            <a:grayscl/>
          </a:blip>
          <a:srcRect t="25646" b="18104"/>
          <a:stretch/>
        </p:blipFill>
        <p:spPr>
          <a:xfrm>
            <a:off x="0" y="-19050"/>
            <a:ext cx="12192000" cy="6877050"/>
          </a:xfrm>
          <a:prstGeom prst="rect">
            <a:avLst/>
          </a:prstGeom>
        </p:spPr>
      </p:pic>
      <p:pic>
        <p:nvPicPr>
          <p:cNvPr id="15" name="Picture 14">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7" name="Picture 16">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413ECC3-E382-4AA4-9A47-8C63A2E82C60}"/>
              </a:ext>
            </a:extLst>
          </p:cNvPr>
          <p:cNvSpPr>
            <a:spLocks noGrp="1"/>
          </p:cNvSpPr>
          <p:nvPr>
            <p:ph type="title"/>
          </p:nvPr>
        </p:nvSpPr>
        <p:spPr>
          <a:xfrm>
            <a:off x="680321" y="753228"/>
            <a:ext cx="9613861" cy="1080938"/>
          </a:xfrm>
        </p:spPr>
        <p:txBody>
          <a:bodyPr>
            <a:normAutofit/>
          </a:bodyPr>
          <a:lstStyle/>
          <a:p>
            <a:r>
              <a:rPr lang="en-US" dirty="0"/>
              <a:t>		 Contrast with Christianity:					Historically Based</a:t>
            </a:r>
          </a:p>
        </p:txBody>
      </p:sp>
      <p:sp>
        <p:nvSpPr>
          <p:cNvPr id="10" name="Content Placeholder 9"/>
          <p:cNvSpPr>
            <a:spLocks noGrp="1"/>
          </p:cNvSpPr>
          <p:nvPr>
            <p:ph idx="1"/>
          </p:nvPr>
        </p:nvSpPr>
        <p:spPr>
          <a:xfrm>
            <a:off x="680321" y="2336872"/>
            <a:ext cx="11168779" cy="4406827"/>
          </a:xfrm>
        </p:spPr>
        <p:txBody>
          <a:bodyPr anchor="ctr">
            <a:normAutofit/>
          </a:bodyPr>
          <a:lstStyle/>
          <a:p>
            <a:pPr marL="0" indent="0">
              <a:buNone/>
            </a:pPr>
            <a:r>
              <a:rPr lang="en-US" b="1" i="1" baseline="30000" dirty="0"/>
              <a:t> </a:t>
            </a:r>
            <a:r>
              <a:rPr lang="en-US" i="1" dirty="0"/>
              <a:t>And if Christ be not risen, then is our preaching vain, and your faith is also vain.</a:t>
            </a:r>
          </a:p>
          <a:p>
            <a:pPr marL="0" indent="0">
              <a:buNone/>
            </a:pPr>
            <a:r>
              <a:rPr lang="en-US" i="1" dirty="0"/>
              <a:t>Yea, and we are found false witnesses of God; because we have testified of God that he raised up Christ: whom he raised not up, if so be that the dead rise not.</a:t>
            </a:r>
          </a:p>
          <a:p>
            <a:pPr marL="0" indent="0">
              <a:buNone/>
            </a:pPr>
            <a:r>
              <a:rPr lang="en-US" i="1" dirty="0"/>
              <a:t>For if the dead rise not, then is not Christ raised:</a:t>
            </a:r>
          </a:p>
          <a:p>
            <a:pPr marL="0" indent="0">
              <a:buNone/>
            </a:pPr>
            <a:r>
              <a:rPr lang="en-US" i="1" dirty="0"/>
              <a:t>And if Christ be not raised, your faith is vain; ye are still in your sins.</a:t>
            </a:r>
          </a:p>
          <a:p>
            <a:pPr marL="0" indent="0" algn="ctr">
              <a:buNone/>
            </a:pPr>
            <a:r>
              <a:rPr lang="en-US" dirty="0"/>
              <a:t>—1 Corinthians 15:14-17</a:t>
            </a:r>
          </a:p>
          <a:p>
            <a:pPr marL="0" indent="0" algn="just">
              <a:buNone/>
            </a:pPr>
            <a:endParaRPr lang="en-US" sz="2000" dirty="0"/>
          </a:p>
        </p:txBody>
      </p:sp>
    </p:spTree>
    <p:extLst>
      <p:ext uri="{BB962C8B-B14F-4D97-AF65-F5344CB8AC3E}">
        <p14:creationId xmlns:p14="http://schemas.microsoft.com/office/powerpoint/2010/main" val="423349635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4CA2AF49-E935-41E4-B488-577C4BECF6BC}"/>
              </a:ext>
            </a:extLst>
          </p:cNvPr>
          <p:cNvPicPr>
            <a:picLocks noChangeAspect="1"/>
          </p:cNvPicPr>
          <p:nvPr/>
        </p:nvPicPr>
        <p:blipFill rotWithShape="1">
          <a:blip r:embed="rId2">
            <a:alphaModFix amt="15000"/>
            <a:grayscl/>
          </a:blip>
          <a:srcRect t="25646" b="18104"/>
          <a:stretch/>
        </p:blipFill>
        <p:spPr>
          <a:xfrm>
            <a:off x="0" y="-19050"/>
            <a:ext cx="12192000" cy="6877050"/>
          </a:xfrm>
          <a:prstGeom prst="rect">
            <a:avLst/>
          </a:prstGeom>
        </p:spPr>
      </p:pic>
      <p:pic>
        <p:nvPicPr>
          <p:cNvPr id="15" name="Picture 14">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7" name="Picture 16">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413ECC3-E382-4AA4-9A47-8C63A2E82C60}"/>
              </a:ext>
            </a:extLst>
          </p:cNvPr>
          <p:cNvSpPr>
            <a:spLocks noGrp="1"/>
          </p:cNvSpPr>
          <p:nvPr>
            <p:ph type="title"/>
          </p:nvPr>
        </p:nvSpPr>
        <p:spPr>
          <a:xfrm>
            <a:off x="680321" y="753228"/>
            <a:ext cx="9613861" cy="1080938"/>
          </a:xfrm>
        </p:spPr>
        <p:txBody>
          <a:bodyPr>
            <a:normAutofit/>
          </a:bodyPr>
          <a:lstStyle/>
          <a:p>
            <a:r>
              <a:rPr lang="en-US" dirty="0"/>
              <a:t>		 Contrast with Christianity:					Public Proclamation</a:t>
            </a:r>
          </a:p>
        </p:txBody>
      </p:sp>
      <p:sp>
        <p:nvSpPr>
          <p:cNvPr id="10" name="Content Placeholder 9"/>
          <p:cNvSpPr>
            <a:spLocks noGrp="1"/>
          </p:cNvSpPr>
          <p:nvPr>
            <p:ph idx="1"/>
          </p:nvPr>
        </p:nvSpPr>
        <p:spPr>
          <a:xfrm>
            <a:off x="680321" y="2336872"/>
            <a:ext cx="11168779" cy="4406827"/>
          </a:xfrm>
        </p:spPr>
        <p:txBody>
          <a:bodyPr anchor="ctr">
            <a:normAutofit/>
          </a:bodyPr>
          <a:lstStyle/>
          <a:p>
            <a:pPr marL="0" indent="0">
              <a:buNone/>
            </a:pPr>
            <a:r>
              <a:rPr lang="en-US" i="1" dirty="0"/>
              <a:t>Ye men of Israel, hear these words; Jesus of Nazareth, a man approved of God among you by miracles and wonders and signs, which God did by him in the midst of you, as ye yourselves also know:</a:t>
            </a:r>
          </a:p>
          <a:p>
            <a:pPr marL="0" indent="0">
              <a:buNone/>
            </a:pPr>
            <a:r>
              <a:rPr lang="en-US" i="1" dirty="0"/>
              <a:t>Him, being delivered by the determinate counsel and foreknowledge of God, ye have taken, and by wicked hands have crucified and slain:</a:t>
            </a:r>
          </a:p>
          <a:p>
            <a:pPr marL="0" indent="0">
              <a:buNone/>
            </a:pPr>
            <a:r>
              <a:rPr lang="en-US" i="1" dirty="0"/>
              <a:t>Whom God hath raised up, having loosed the pains of death: because it was not possible that he should be held by it.</a:t>
            </a:r>
          </a:p>
          <a:p>
            <a:pPr marL="0" indent="0" algn="ctr">
              <a:buNone/>
            </a:pPr>
            <a:r>
              <a:rPr lang="en-US" dirty="0"/>
              <a:t>—Acts 2:22-24</a:t>
            </a:r>
          </a:p>
          <a:p>
            <a:pPr marL="0" indent="0" algn="just">
              <a:buNone/>
            </a:pPr>
            <a:endParaRPr lang="en-US" sz="2000" dirty="0"/>
          </a:p>
        </p:txBody>
      </p:sp>
    </p:spTree>
    <p:extLst>
      <p:ext uri="{BB962C8B-B14F-4D97-AF65-F5344CB8AC3E}">
        <p14:creationId xmlns:p14="http://schemas.microsoft.com/office/powerpoint/2010/main" val="142016222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4CA2AF49-E935-41E4-B488-577C4BECF6BC}"/>
              </a:ext>
            </a:extLst>
          </p:cNvPr>
          <p:cNvPicPr>
            <a:picLocks noChangeAspect="1"/>
          </p:cNvPicPr>
          <p:nvPr/>
        </p:nvPicPr>
        <p:blipFill rotWithShape="1">
          <a:blip r:embed="rId2">
            <a:alphaModFix amt="15000"/>
            <a:grayscl/>
          </a:blip>
          <a:srcRect t="25646" b="18104"/>
          <a:stretch/>
        </p:blipFill>
        <p:spPr>
          <a:xfrm>
            <a:off x="0" y="-19050"/>
            <a:ext cx="12192000" cy="6877050"/>
          </a:xfrm>
          <a:prstGeom prst="rect">
            <a:avLst/>
          </a:prstGeom>
        </p:spPr>
      </p:pic>
      <p:pic>
        <p:nvPicPr>
          <p:cNvPr id="15" name="Picture 14">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7" name="Picture 16">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413ECC3-E382-4AA4-9A47-8C63A2E82C60}"/>
              </a:ext>
            </a:extLst>
          </p:cNvPr>
          <p:cNvSpPr>
            <a:spLocks noGrp="1"/>
          </p:cNvSpPr>
          <p:nvPr>
            <p:ph type="title"/>
          </p:nvPr>
        </p:nvSpPr>
        <p:spPr>
          <a:xfrm>
            <a:off x="680321" y="753228"/>
            <a:ext cx="9613861" cy="1080938"/>
          </a:xfrm>
        </p:spPr>
        <p:txBody>
          <a:bodyPr>
            <a:normAutofit/>
          </a:bodyPr>
          <a:lstStyle/>
          <a:p>
            <a:r>
              <a:rPr lang="en-US" dirty="0"/>
              <a:t>		 Contrast with Christianity:					Public Proclamation</a:t>
            </a:r>
          </a:p>
        </p:txBody>
      </p:sp>
      <p:sp>
        <p:nvSpPr>
          <p:cNvPr id="10" name="Content Placeholder 9"/>
          <p:cNvSpPr>
            <a:spLocks noGrp="1"/>
          </p:cNvSpPr>
          <p:nvPr>
            <p:ph idx="1"/>
          </p:nvPr>
        </p:nvSpPr>
        <p:spPr>
          <a:xfrm>
            <a:off x="680321" y="2336872"/>
            <a:ext cx="11168779" cy="4406827"/>
          </a:xfrm>
        </p:spPr>
        <p:txBody>
          <a:bodyPr anchor="ctr">
            <a:normAutofit/>
          </a:bodyPr>
          <a:lstStyle/>
          <a:p>
            <a:pPr marL="0" indent="0">
              <a:buNone/>
            </a:pPr>
            <a:r>
              <a:rPr lang="en-US" i="1" dirty="0"/>
              <a:t>Whosoever therefore shall confess Me before men, him will I confess also before my Father which is in heaven.</a:t>
            </a:r>
          </a:p>
          <a:p>
            <a:pPr marL="0" indent="0">
              <a:buNone/>
            </a:pPr>
            <a:r>
              <a:rPr lang="en-US" i="1" dirty="0"/>
              <a:t>But whosoever shall deny Me before men, him will I also deny before My Father which is in heaven.</a:t>
            </a:r>
          </a:p>
          <a:p>
            <a:pPr marL="0" indent="0" algn="ctr">
              <a:buNone/>
            </a:pPr>
            <a:r>
              <a:rPr lang="en-US" dirty="0"/>
              <a:t>—Matthew 10:32-33</a:t>
            </a:r>
          </a:p>
          <a:p>
            <a:pPr marL="0" indent="0" algn="just">
              <a:buNone/>
            </a:pPr>
            <a:endParaRPr lang="en-US" sz="2000" dirty="0"/>
          </a:p>
        </p:txBody>
      </p:sp>
    </p:spTree>
    <p:extLst>
      <p:ext uri="{BB962C8B-B14F-4D97-AF65-F5344CB8AC3E}">
        <p14:creationId xmlns:p14="http://schemas.microsoft.com/office/powerpoint/2010/main" val="336116062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4CA2AF49-E935-41E4-B488-577C4BECF6BC}"/>
              </a:ext>
            </a:extLst>
          </p:cNvPr>
          <p:cNvPicPr>
            <a:picLocks noChangeAspect="1"/>
          </p:cNvPicPr>
          <p:nvPr/>
        </p:nvPicPr>
        <p:blipFill rotWithShape="1">
          <a:blip r:embed="rId2">
            <a:alphaModFix amt="15000"/>
            <a:grayscl/>
          </a:blip>
          <a:srcRect t="25646" b="18104"/>
          <a:stretch/>
        </p:blipFill>
        <p:spPr>
          <a:xfrm>
            <a:off x="0" y="-19050"/>
            <a:ext cx="12192000" cy="6877050"/>
          </a:xfrm>
          <a:prstGeom prst="rect">
            <a:avLst/>
          </a:prstGeom>
        </p:spPr>
      </p:pic>
      <p:pic>
        <p:nvPicPr>
          <p:cNvPr id="15" name="Picture 14">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7" name="Picture 16">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413ECC3-E382-4AA4-9A47-8C63A2E82C60}"/>
              </a:ext>
            </a:extLst>
          </p:cNvPr>
          <p:cNvSpPr>
            <a:spLocks noGrp="1"/>
          </p:cNvSpPr>
          <p:nvPr>
            <p:ph type="title"/>
          </p:nvPr>
        </p:nvSpPr>
        <p:spPr>
          <a:xfrm>
            <a:off x="680321" y="753228"/>
            <a:ext cx="9613861" cy="1080938"/>
          </a:xfrm>
        </p:spPr>
        <p:txBody>
          <a:bodyPr>
            <a:normAutofit/>
          </a:bodyPr>
          <a:lstStyle/>
          <a:p>
            <a:r>
              <a:rPr lang="en-US" dirty="0"/>
              <a:t>		 Contrast with Christianity:					Public Proclamation</a:t>
            </a:r>
          </a:p>
        </p:txBody>
      </p:sp>
      <p:sp>
        <p:nvSpPr>
          <p:cNvPr id="10" name="Content Placeholder 9"/>
          <p:cNvSpPr>
            <a:spLocks noGrp="1"/>
          </p:cNvSpPr>
          <p:nvPr>
            <p:ph idx="1"/>
          </p:nvPr>
        </p:nvSpPr>
        <p:spPr>
          <a:xfrm>
            <a:off x="680321" y="2336872"/>
            <a:ext cx="11168779" cy="4406827"/>
          </a:xfrm>
        </p:spPr>
        <p:txBody>
          <a:bodyPr anchor="ctr">
            <a:normAutofit/>
          </a:bodyPr>
          <a:lstStyle/>
          <a:p>
            <a:pPr marL="0" indent="0">
              <a:buNone/>
            </a:pPr>
            <a:r>
              <a:rPr lang="en-US" i="1" dirty="0"/>
              <a:t>For we have not followed cunningly devised fables, when we made known unto you the power and coming of our Lord Jesus Christ, but were eyewitnesses of his majesty.</a:t>
            </a:r>
          </a:p>
          <a:p>
            <a:pPr marL="0" indent="0" algn="ctr">
              <a:buNone/>
            </a:pPr>
            <a:r>
              <a:rPr lang="en-US" dirty="0"/>
              <a:t>—2 Peter 1:16</a:t>
            </a:r>
          </a:p>
          <a:p>
            <a:pPr marL="0" indent="0" algn="just">
              <a:buNone/>
            </a:pPr>
            <a:endParaRPr lang="en-US" sz="2000" dirty="0"/>
          </a:p>
        </p:txBody>
      </p:sp>
    </p:spTree>
    <p:extLst>
      <p:ext uri="{BB962C8B-B14F-4D97-AF65-F5344CB8AC3E}">
        <p14:creationId xmlns:p14="http://schemas.microsoft.com/office/powerpoint/2010/main" val="229414002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7341052-73F2-435C-A1F0-70961D11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4CA2AF49-E935-41E4-B488-577C4BECF6BC}"/>
              </a:ext>
            </a:extLst>
          </p:cNvPr>
          <p:cNvPicPr>
            <a:picLocks noChangeAspect="1"/>
          </p:cNvPicPr>
          <p:nvPr/>
        </p:nvPicPr>
        <p:blipFill rotWithShape="1">
          <a:blip r:embed="rId2">
            <a:alphaModFix amt="15000"/>
            <a:grayscl/>
          </a:blip>
          <a:srcRect t="25646" b="18104"/>
          <a:stretch/>
        </p:blipFill>
        <p:spPr>
          <a:xfrm>
            <a:off x="0" y="-19050"/>
            <a:ext cx="12192000" cy="6877050"/>
          </a:xfrm>
          <a:prstGeom prst="rect">
            <a:avLst/>
          </a:prstGeom>
        </p:spPr>
      </p:pic>
      <p:pic>
        <p:nvPicPr>
          <p:cNvPr id="15" name="Picture 14">
            <a:extLst>
              <a:ext uri="{FF2B5EF4-FFF2-40B4-BE49-F238E27FC236}">
                <a16:creationId xmlns:a16="http://schemas.microsoft.com/office/drawing/2014/main" id="{A4D2D0F6-68B7-4A2F-B80D-B3AAC1F4DC2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7" name="Picture 16">
            <a:extLst>
              <a:ext uri="{FF2B5EF4-FFF2-40B4-BE49-F238E27FC236}">
                <a16:creationId xmlns:a16="http://schemas.microsoft.com/office/drawing/2014/main" id="{DB816C00-E2A2-4A28-A8CB-2E9E10E9FDF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id="{A0BCEF11-98AA-4EF8-91CF-8146F64793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B2892C6A-FAAA-49A9-B836-6ECC4D48D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413ECC3-E382-4AA4-9A47-8C63A2E82C60}"/>
              </a:ext>
            </a:extLst>
          </p:cNvPr>
          <p:cNvSpPr>
            <a:spLocks noGrp="1"/>
          </p:cNvSpPr>
          <p:nvPr>
            <p:ph type="title"/>
          </p:nvPr>
        </p:nvSpPr>
        <p:spPr>
          <a:xfrm>
            <a:off x="680321" y="753228"/>
            <a:ext cx="9613861" cy="1080938"/>
          </a:xfrm>
        </p:spPr>
        <p:txBody>
          <a:bodyPr>
            <a:normAutofit/>
          </a:bodyPr>
          <a:lstStyle/>
          <a:p>
            <a:r>
              <a:rPr lang="en-US" dirty="0"/>
              <a:t>		 Contrast with Christianity:					Doctrine Matters</a:t>
            </a:r>
          </a:p>
        </p:txBody>
      </p:sp>
      <p:sp>
        <p:nvSpPr>
          <p:cNvPr id="10" name="Content Placeholder 9"/>
          <p:cNvSpPr>
            <a:spLocks noGrp="1"/>
          </p:cNvSpPr>
          <p:nvPr>
            <p:ph idx="1"/>
          </p:nvPr>
        </p:nvSpPr>
        <p:spPr>
          <a:xfrm>
            <a:off x="680321" y="1970240"/>
            <a:ext cx="11168779" cy="4773459"/>
          </a:xfrm>
        </p:spPr>
        <p:txBody>
          <a:bodyPr anchor="ctr">
            <a:normAutofit fontScale="92500"/>
          </a:bodyPr>
          <a:lstStyle/>
          <a:p>
            <a:pPr marL="0" indent="0">
              <a:buNone/>
            </a:pPr>
            <a:r>
              <a:rPr lang="en-US" i="1" dirty="0"/>
              <a:t>Therefore shall ye lay up these my words in your heart and in your soul, and bind them for a sign upon your hand, that they may be as frontlets between your eyes.</a:t>
            </a:r>
          </a:p>
          <a:p>
            <a:pPr marL="0" indent="0">
              <a:buNone/>
            </a:pPr>
            <a:r>
              <a:rPr lang="en-US" i="1" dirty="0"/>
              <a:t>And ye shall teach them your children, speaking of them when thou </a:t>
            </a:r>
            <a:r>
              <a:rPr lang="en-US" i="1" dirty="0" err="1"/>
              <a:t>sittest</a:t>
            </a:r>
            <a:r>
              <a:rPr lang="en-US" i="1" dirty="0"/>
              <a:t> in thine house, and when thou </a:t>
            </a:r>
            <a:r>
              <a:rPr lang="en-US" i="1" dirty="0" err="1"/>
              <a:t>walkest</a:t>
            </a:r>
            <a:r>
              <a:rPr lang="en-US" i="1" dirty="0"/>
              <a:t> by the way, when thou </a:t>
            </a:r>
            <a:r>
              <a:rPr lang="en-US" i="1" dirty="0" err="1"/>
              <a:t>liest</a:t>
            </a:r>
            <a:r>
              <a:rPr lang="en-US" i="1" dirty="0"/>
              <a:t> down, and when thou </a:t>
            </a:r>
            <a:r>
              <a:rPr lang="en-US" i="1" dirty="0" err="1"/>
              <a:t>risest</a:t>
            </a:r>
            <a:r>
              <a:rPr lang="en-US" i="1" dirty="0"/>
              <a:t> up.</a:t>
            </a:r>
          </a:p>
          <a:p>
            <a:pPr marL="0" indent="0">
              <a:buNone/>
            </a:pPr>
            <a:r>
              <a:rPr lang="en-US" i="1" dirty="0"/>
              <a:t>And thou shalt write them upon the door posts of thine house, and upon thy gates:</a:t>
            </a:r>
          </a:p>
          <a:p>
            <a:pPr marL="0" indent="0">
              <a:buNone/>
            </a:pPr>
            <a:r>
              <a:rPr lang="en-US" i="1" dirty="0"/>
              <a:t>That your days may be multiplied, and the days of your children, in the land which the </a:t>
            </a:r>
            <a:r>
              <a:rPr lang="en-US" i="1" cap="small" dirty="0"/>
              <a:t>Lord</a:t>
            </a:r>
            <a:r>
              <a:rPr lang="en-US" i="1" dirty="0"/>
              <a:t> </a:t>
            </a:r>
            <a:r>
              <a:rPr lang="en-US" i="1" dirty="0" err="1"/>
              <a:t>sware</a:t>
            </a:r>
            <a:r>
              <a:rPr lang="en-US" i="1" dirty="0"/>
              <a:t> unto your fathers to give them, as the days of heaven upon the earth.</a:t>
            </a:r>
          </a:p>
          <a:p>
            <a:pPr marL="0" indent="0">
              <a:buNone/>
            </a:pPr>
            <a:r>
              <a:rPr lang="en-US" i="1" dirty="0"/>
              <a:t>For if ye shall diligently keep all these commandments which I command you, to do them, to love the </a:t>
            </a:r>
            <a:r>
              <a:rPr lang="en-US" i="1" cap="small" dirty="0"/>
              <a:t>Lord</a:t>
            </a:r>
            <a:r>
              <a:rPr lang="en-US" i="1" dirty="0"/>
              <a:t> your God, to walk in all his ways, and to cleave unto him;</a:t>
            </a:r>
          </a:p>
          <a:p>
            <a:pPr marL="0" indent="0">
              <a:buNone/>
            </a:pPr>
            <a:r>
              <a:rPr lang="en-US" i="1" dirty="0"/>
              <a:t>Then will the </a:t>
            </a:r>
            <a:r>
              <a:rPr lang="en-US" i="1" cap="small" dirty="0"/>
              <a:t>Lord</a:t>
            </a:r>
            <a:r>
              <a:rPr lang="en-US" i="1" dirty="0"/>
              <a:t> drive out all these nations from before you, and ye shall possess greater nations and mightier than yourselves.</a:t>
            </a:r>
          </a:p>
          <a:p>
            <a:pPr marL="0" indent="0" algn="ctr">
              <a:buNone/>
            </a:pPr>
            <a:r>
              <a:rPr lang="en-US" sz="2000" i="1" dirty="0"/>
              <a:t>—Deuteronomy 11:18-23</a:t>
            </a:r>
          </a:p>
        </p:txBody>
      </p:sp>
    </p:spTree>
    <p:extLst>
      <p:ext uri="{BB962C8B-B14F-4D97-AF65-F5344CB8AC3E}">
        <p14:creationId xmlns:p14="http://schemas.microsoft.com/office/powerpoint/2010/main" val="3944393666"/>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TM04033917[[fn=Berlin]]</Template>
  <TotalTime>1420</TotalTime>
  <Words>5068</Words>
  <Application>Microsoft Office PowerPoint</Application>
  <PresentationFormat>Widescreen</PresentationFormat>
  <Paragraphs>243</Paragraphs>
  <Slides>130</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130</vt:i4>
      </vt:variant>
    </vt:vector>
  </HeadingPairs>
  <TitlesOfParts>
    <vt:vector size="134" baseType="lpstr">
      <vt:lpstr>Arial</vt:lpstr>
      <vt:lpstr>Times New Roman</vt:lpstr>
      <vt:lpstr>Trebuchet MS</vt:lpstr>
      <vt:lpstr>Berlin</vt:lpstr>
      <vt:lpstr>Pagans and Christians </vt:lpstr>
      <vt:lpstr>Emperor Constantine (272-337 AD)</vt:lpstr>
      <vt:lpstr>Chi-Rho, or Christogram</vt:lpstr>
      <vt:lpstr>Labarum</vt:lpstr>
      <vt:lpstr>PowerPoint Presentation</vt:lpstr>
      <vt:lpstr>Peter Brown (b.1935)</vt:lpstr>
      <vt:lpstr>Julian the Apostate (330-363 AD)</vt:lpstr>
      <vt:lpstr>Augustus (63 BC-14 AD)</vt:lpstr>
      <vt:lpstr>PowerPoint Presentation</vt:lpstr>
      <vt:lpstr>Tertullian (160-220 AD)</vt:lpstr>
      <vt:lpstr>Adolf von Harnack (1851-1930)</vt:lpstr>
      <vt:lpstr>W.H.C. Frend     (1916-2005) </vt:lpstr>
      <vt:lpstr>Arthur Darby Nock  (1902-1963)</vt:lpstr>
      <vt:lpstr>Franz Cumont (1868-1947)</vt:lpstr>
      <vt:lpstr>     Mithras</vt:lpstr>
      <vt:lpstr>Temenos </vt:lpstr>
      <vt:lpstr>Aezanis, Asia Minor (Çavdarhisar, Turkey) </vt:lpstr>
      <vt:lpstr>PowerPoint Presentation</vt:lpstr>
      <vt:lpstr>Thamagaudi (Timgad, Algeria)</vt:lpstr>
      <vt:lpstr>Tipasa, Algeria</vt:lpstr>
      <vt:lpstr>PowerPoint Presentation</vt:lpstr>
      <vt:lpstr>Baalbek (Heliopolis) Lebanon</vt:lpstr>
      <vt:lpstr>Baalbek (Heliopolis) Lebanon</vt:lpstr>
      <vt:lpstr>Aezanis, Asia Minor (Çavdarhisar, Turkey) </vt:lpstr>
      <vt:lpstr>PowerPoint Presentation</vt:lpstr>
      <vt:lpstr>Temple of Artemis at Ephesus</vt:lpstr>
      <vt:lpstr>Artemis at Ephesus</vt:lpstr>
      <vt:lpstr>PowerPoint Presentation</vt:lpstr>
      <vt:lpstr>PowerPoint Presentation</vt:lpstr>
      <vt:lpstr>    Stratonicea, Asia Minor (Eskihisar, Turkey)</vt:lpstr>
      <vt:lpstr>M.C. Sahin (1976) Stratonikea in Caria, No. 701</vt:lpstr>
      <vt:lpstr>Coins of Stratonicea, Struck under Ti. Claudius Aristeas</vt:lpstr>
      <vt:lpstr>     Oenoanda, Asia Minor</vt:lpstr>
      <vt:lpstr>Wörrle M., “Stadt und Fest im kaiserzeitlichen Kleinasien,” Vestigia vol. 39 (Munich, 1988) Demostheneia Festival inscription </vt:lpstr>
      <vt:lpstr>     Theater at Oenoanda</vt:lpstr>
      <vt:lpstr>    Imbriogon, Asia Minor</vt:lpstr>
      <vt:lpstr>Olba, Asia Minor</vt:lpstr>
      <vt:lpstr>Palsi, Asia Minor</vt:lpstr>
      <vt:lpstr>   Religious Syncretism</vt:lpstr>
      <vt:lpstr>Aezanis, Asia Minor (Çavdarhisar, Turkey) </vt:lpstr>
      <vt:lpstr>Augustus (63 BC-14 AD)</vt:lpstr>
      <vt:lpstr>            Alexander the Great (356-323 BC)</vt:lpstr>
      <vt:lpstr>Hellenistic Kingdoms</vt:lpstr>
      <vt:lpstr>Augustus (63 BC-14 AD)</vt:lpstr>
      <vt:lpstr>              Marcus Aurelius (121-180 AD)</vt:lpstr>
      <vt:lpstr>Trajan (53-117 AD)</vt:lpstr>
      <vt:lpstr>Commodus (161-192 AD)</vt:lpstr>
      <vt:lpstr>   Macrinus (165-218 AD)</vt:lpstr>
      <vt:lpstr>    Trajan Decius (201-251 AD)</vt:lpstr>
      <vt:lpstr>PowerPoint Presentation</vt:lpstr>
      <vt:lpstr>               Emperor Domitian (51-96 AD)</vt:lpstr>
      <vt:lpstr>            Pergamum, Asia Minor</vt:lpstr>
      <vt:lpstr>Pisidian Antioch,                    Asia Minor</vt:lpstr>
      <vt:lpstr>PowerPoint Presentation</vt:lpstr>
      <vt:lpstr>                         Sardis, Asia Minor</vt:lpstr>
      <vt:lpstr>PowerPoint Presentation</vt:lpstr>
      <vt:lpstr>      Seneca the Younger (4 BC -65 AD)</vt:lpstr>
      <vt:lpstr> Assos, Asia Minor</vt:lpstr>
      <vt:lpstr>     Inscription Classification  IAssos 26 = IMT 573 = PHI 288053  = ID# 6555 </vt:lpstr>
      <vt:lpstr>IAssos 26 = IMT 573 = PHI 288053  = ID# 6555 </vt:lpstr>
      <vt:lpstr> </vt:lpstr>
      <vt:lpstr>PowerPoint Presentation</vt:lpstr>
      <vt:lpstr>   Lugdunum, “Sanctuary of the Three Gauls”</vt:lpstr>
      <vt:lpstr>       Mystery Cults</vt:lpstr>
      <vt:lpstr>        Taurobolium</vt:lpstr>
      <vt:lpstr>        Taurobolium</vt:lpstr>
      <vt:lpstr>Franz Cumont (1868-1947)</vt:lpstr>
      <vt:lpstr>  E.R. Dodds (1851-1930)</vt:lpstr>
      <vt:lpstr>          Sistrum </vt:lpstr>
      <vt:lpstr>Franz Cumont (1868-1947)</vt:lpstr>
      <vt:lpstr>     Mithras</vt:lpstr>
      <vt:lpstr>     Persephone</vt:lpstr>
      <vt:lpstr>        Bacchantes</vt:lpstr>
      <vt:lpstr>     Mithras</vt:lpstr>
      <vt:lpstr>     Cybele</vt:lpstr>
      <vt:lpstr>             Pessinus, Phrygia, Asia Minor</vt:lpstr>
      <vt:lpstr>     Cybele</vt:lpstr>
      <vt:lpstr>     Serapis and Isis</vt:lpstr>
      <vt:lpstr>     Serapis and Horus</vt:lpstr>
      <vt:lpstr>     Kızıl Avlu</vt:lpstr>
      <vt:lpstr>  Villa of the Mysteries, Pompeii, Italy</vt:lpstr>
      <vt:lpstr>Franz Cumont (1868-1947)</vt:lpstr>
      <vt:lpstr>               Res Gestae Divi Augusti</vt:lpstr>
      <vt:lpstr>  E.R. Dodds (1851-1930)</vt:lpstr>
      <vt:lpstr>     Glycon</vt:lpstr>
      <vt:lpstr>Nash, R.H. (2003) The Gospel and the Greeks: Did the New Testament Borrow from Pagan Thought, pg. 1</vt:lpstr>
      <vt:lpstr> Key Feature of Mystery Religions:    Cyclical View of Time</vt:lpstr>
      <vt:lpstr>   Key Feature of Mystery Religions:      Secret Ceremonies</vt:lpstr>
      <vt:lpstr>  Key Feature of Mystery Religions:     Doctrine Minimized </vt:lpstr>
      <vt:lpstr>  Key Feature of Mystery Religions:     Doctrine Minimized </vt:lpstr>
      <vt:lpstr>  Key Feature of Mystery Religions:     Doctrine Minimized </vt:lpstr>
      <vt:lpstr>  Key Feature of Mystery Religions:     Doctrine Minimized </vt:lpstr>
      <vt:lpstr>   Contrast with Christianity:     Historically Based</vt:lpstr>
      <vt:lpstr>   Contrast with Christianity:     Historically Based</vt:lpstr>
      <vt:lpstr>   Contrast with Christianity:     Historically Based</vt:lpstr>
      <vt:lpstr>   Contrast with Christianity:     Public Proclamation</vt:lpstr>
      <vt:lpstr>   Contrast with Christianity:     Public Proclamation</vt:lpstr>
      <vt:lpstr>   Contrast with Christianity:     Public Proclamation</vt:lpstr>
      <vt:lpstr>   Contrast with Christianity:     Doctrine Matters</vt:lpstr>
      <vt:lpstr>   Contrast with Christianity:     Doctrine Matters</vt:lpstr>
      <vt:lpstr>   Contrast with Christianity:     Doctrine Matters</vt:lpstr>
      <vt:lpstr> Five Reasons the Mystery Religions Did Not Influence Christianity </vt:lpstr>
      <vt:lpstr>Jews Were Committed to an Exclusive Faith</vt:lpstr>
      <vt:lpstr>Jews Were Committed to an Exclusive Faith</vt:lpstr>
      <vt:lpstr>Apostle Paul Maintained and Taught Devotion to the One True God Both Before and After His Dramatic Conversion</vt:lpstr>
      <vt:lpstr>Apostle Paul Maintained and Taught Devotion to the One True God Both Before and After His Dramatic Conversion</vt:lpstr>
      <vt:lpstr> Five Reasons the Mystery Religions Did Not Influence Christianity </vt:lpstr>
      <vt:lpstr>Boyd, G.A., and P.R. Eddy, The Jesus Legend, pg. 142</vt:lpstr>
      <vt:lpstr>Machen, J.G. (1921) Origin of Paul’s Religion, pgs. 227-228</vt:lpstr>
      <vt:lpstr> Five Reasons the Mystery Religions Did Not Influence Christianity </vt:lpstr>
      <vt:lpstr>McDowell, J. and S. McDowell (2017) Evidence that Demands a Verdict, pg. 311 </vt:lpstr>
      <vt:lpstr> Five Reasons the Mystery Religions Did Not Influence Christianity </vt:lpstr>
      <vt:lpstr>Boyd, G.A., and P.R. Eddy, The Jesus Legend, pgs. 139-140 </vt:lpstr>
      <vt:lpstr>Nash, R.H. (2003) The Gospel and the Greeks: Did the New Testament Borrow from Pagan Thought, pg.143</vt:lpstr>
      <vt:lpstr>Boyd, G.A., and P.R. Eddy, The Jesus Legend, pg.140</vt:lpstr>
      <vt:lpstr>Mettinger, T. (2013) The Riddle of Resurrection:         Dying and Rising Gods in the Ancient Near East, pg. 221</vt:lpstr>
      <vt:lpstr> Five Reasons the Mystery Religions Did Not Influence Christianity </vt:lpstr>
      <vt:lpstr>Nash, R.H. (2003) The Gospel and the Greeks: Did the New Testament Borrow from Pagan Thought, pg.160</vt:lpstr>
      <vt:lpstr>Christ Died for the Sins of Everyone</vt:lpstr>
      <vt:lpstr>The Death of Jesus Christ was a Historical Event</vt:lpstr>
      <vt:lpstr>The Death of Jesus Christ was Voluntary</vt:lpstr>
      <vt:lpstr>The Death of Jesus Christ was Voluntary</vt:lpstr>
      <vt:lpstr>The Death of Jesus Christ was Voluntary</vt:lpstr>
      <vt:lpstr>The Death of Jesus Christ Ended in Victory, Not Deafeat</vt:lpstr>
      <vt:lpstr>Humphrey Carpenter (1978) The Inklings, 42-45</vt:lpstr>
      <vt:lpstr>Humphrey Carpenter (1978) The Inklings, 42-45</vt:lpstr>
      <vt:lpstr>Humphrey Carpenter, The Inklings, 42-45</vt:lpstr>
      <vt:lpstr>C.S. Lewis (1980) “Is Theology Poetry”             in The Weight of Glory, pgs. 128-129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Pagans and Christians </dc:title>
  <dc:creator>Kristina Keil</dc:creator>
  <cp:lastModifiedBy>Kristina Keil</cp:lastModifiedBy>
  <cp:revision>2</cp:revision>
  <dcterms:created xsi:type="dcterms:W3CDTF">2018-01-05T03:04:02Z</dcterms:created>
  <dcterms:modified xsi:type="dcterms:W3CDTF">2019-01-16T02:27:26Z</dcterms:modified>
</cp:coreProperties>
</file>