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97" r:id="rId9"/>
    <p:sldId id="263" r:id="rId10"/>
    <p:sldId id="264" r:id="rId11"/>
    <p:sldId id="265" r:id="rId12"/>
    <p:sldId id="266" r:id="rId13"/>
    <p:sldId id="267" r:id="rId14"/>
    <p:sldId id="268" r:id="rId15"/>
    <p:sldId id="269" r:id="rId16"/>
    <p:sldId id="270" r:id="rId17"/>
    <p:sldId id="272" r:id="rId18"/>
    <p:sldId id="274" r:id="rId19"/>
    <p:sldId id="273" r:id="rId20"/>
    <p:sldId id="275" r:id="rId21"/>
    <p:sldId id="276" r:id="rId22"/>
    <p:sldId id="277" r:id="rId23"/>
    <p:sldId id="280" r:id="rId24"/>
    <p:sldId id="278" r:id="rId25"/>
    <p:sldId id="284" r:id="rId26"/>
    <p:sldId id="286" r:id="rId27"/>
    <p:sldId id="281" r:id="rId28"/>
    <p:sldId id="282" r:id="rId29"/>
    <p:sldId id="283" r:id="rId30"/>
    <p:sldId id="294" r:id="rId31"/>
    <p:sldId id="295" r:id="rId32"/>
    <p:sldId id="296" r:id="rId33"/>
    <p:sldId id="285" r:id="rId34"/>
    <p:sldId id="287" r:id="rId35"/>
    <p:sldId id="288" r:id="rId36"/>
    <p:sldId id="289" r:id="rId37"/>
    <p:sldId id="290" r:id="rId38"/>
    <p:sldId id="291" r:id="rId39"/>
    <p:sldId id="292" r:id="rId40"/>
    <p:sldId id="293"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94624" autoAdjust="0"/>
  </p:normalViewPr>
  <p:slideViewPr>
    <p:cSldViewPr>
      <p:cViewPr varScale="1">
        <p:scale>
          <a:sx n="69" d="100"/>
          <a:sy n="69" d="100"/>
        </p:scale>
        <p:origin x="-138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4F3A91A8-B523-47D6-8026-678E95D3E53B}" type="datetimeFigureOut">
              <a:rPr lang="en-US" smtClean="0"/>
              <a:pPr/>
              <a:t>8/16/2016</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42BCD04D-4C3D-4773-85B3-4663ECA037FF}"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F3A91A8-B523-47D6-8026-678E95D3E53B}" type="datetimeFigureOut">
              <a:rPr lang="en-US" smtClean="0"/>
              <a:pPr/>
              <a:t>8/16/2016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CD04D-4C3D-4773-85B3-4663ECA037F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F3A91A8-B523-47D6-8026-678E95D3E53B}" type="datetimeFigureOut">
              <a:rPr lang="en-US" smtClean="0"/>
              <a:pPr/>
              <a:t>8/16/2016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CD04D-4C3D-4773-85B3-4663ECA037F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F3A91A8-B523-47D6-8026-678E95D3E53B}" type="datetimeFigureOut">
              <a:rPr lang="en-US" smtClean="0"/>
              <a:pPr/>
              <a:t>8/16/2016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CD04D-4C3D-4773-85B3-4663ECA037F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F3A91A8-B523-47D6-8026-678E95D3E53B}" type="datetimeFigureOut">
              <a:rPr lang="en-US" smtClean="0"/>
              <a:pPr/>
              <a:t>8/16/2016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42BCD04D-4C3D-4773-85B3-4663ECA037F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F3A91A8-B523-47D6-8026-678E95D3E53B}" type="datetimeFigureOut">
              <a:rPr lang="en-US" smtClean="0"/>
              <a:pPr/>
              <a:t>8/16/2016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BCD04D-4C3D-4773-85B3-4663ECA037F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F3A91A8-B523-47D6-8026-678E95D3E53B}" type="datetimeFigureOut">
              <a:rPr lang="en-US" smtClean="0"/>
              <a:pPr/>
              <a:t>8/16/2016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BCD04D-4C3D-4773-85B3-4663ECA037F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F3A91A8-B523-47D6-8026-678E95D3E53B}" type="datetimeFigureOut">
              <a:rPr lang="en-US" smtClean="0"/>
              <a:pPr/>
              <a:t>8/16/2016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BCD04D-4C3D-4773-85B3-4663ECA037F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3A91A8-B523-47D6-8026-678E95D3E53B}" type="datetimeFigureOut">
              <a:rPr lang="en-US" smtClean="0"/>
              <a:pPr/>
              <a:t>8/16/2016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BCD04D-4C3D-4773-85B3-4663ECA037F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F3A91A8-B523-47D6-8026-678E95D3E53B}" type="datetimeFigureOut">
              <a:rPr lang="en-US" smtClean="0"/>
              <a:pPr/>
              <a:t>8/16/2016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BCD04D-4C3D-4773-85B3-4663ECA037F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F3A91A8-B523-47D6-8026-678E95D3E53B}" type="datetimeFigureOut">
              <a:rPr lang="en-US" smtClean="0"/>
              <a:pPr/>
              <a:t>8/16/2016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BCD04D-4C3D-4773-85B3-4663ECA037F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4F3A91A8-B523-47D6-8026-678E95D3E53B}" type="datetimeFigureOut">
              <a:rPr lang="en-US" smtClean="0"/>
              <a:pPr/>
              <a:t>8/16/2016</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42BCD04D-4C3D-4773-85B3-4663ECA037FF}"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Lecture one</a:t>
            </a:r>
            <a:endParaRPr lang="en-US" dirty="0"/>
          </a:p>
        </p:txBody>
      </p:sp>
      <p:sp>
        <p:nvSpPr>
          <p:cNvPr id="3" name="Subtitle 2"/>
          <p:cNvSpPr>
            <a:spLocks noGrp="1"/>
          </p:cNvSpPr>
          <p:nvPr>
            <p:ph type="subTitle" idx="1"/>
          </p:nvPr>
        </p:nvSpPr>
        <p:spPr/>
        <p:txBody>
          <a:bodyPr/>
          <a:lstStyle/>
          <a:p>
            <a:r>
              <a:rPr lang="en-US" dirty="0" smtClean="0"/>
              <a:t>Introduction</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Arch of Emperor Constantine the Great</a:t>
            </a:r>
            <a:endParaRPr lang="en-US" dirty="0"/>
          </a:p>
        </p:txBody>
      </p:sp>
      <p:pic>
        <p:nvPicPr>
          <p:cNvPr id="4" name="Content Placeholder 3" descr="arch.jpg"/>
          <p:cNvPicPr>
            <a:picLocks noGrp="1" noChangeAspect="1"/>
          </p:cNvPicPr>
          <p:nvPr>
            <p:ph idx="1"/>
          </p:nvPr>
        </p:nvPicPr>
        <p:blipFill>
          <a:blip r:embed="rId2" cstate="print"/>
          <a:stretch>
            <a:fillRect/>
          </a:stretch>
        </p:blipFill>
        <p:spPr>
          <a:xfrm>
            <a:off x="304800" y="1371600"/>
            <a:ext cx="8534400" cy="525780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 de </a:t>
            </a:r>
            <a:r>
              <a:rPr lang="en-US" dirty="0" err="1" smtClean="0"/>
              <a:t>Triomphe</a:t>
            </a:r>
            <a:r>
              <a:rPr lang="en-US" dirty="0" smtClean="0"/>
              <a:t>, Paris</a:t>
            </a:r>
            <a:endParaRPr lang="en-US" dirty="0"/>
          </a:p>
        </p:txBody>
      </p:sp>
      <p:pic>
        <p:nvPicPr>
          <p:cNvPr id="4" name="Content Placeholder 3" descr="Arc-de-Triomphe.jpg"/>
          <p:cNvPicPr>
            <a:picLocks noGrp="1" noChangeAspect="1"/>
          </p:cNvPicPr>
          <p:nvPr>
            <p:ph idx="1"/>
          </p:nvPr>
        </p:nvPicPr>
        <p:blipFill>
          <a:blip r:embed="rId2" cstate="print"/>
          <a:stretch>
            <a:fillRect/>
          </a:stretch>
        </p:blipFill>
        <p:spPr>
          <a:xfrm>
            <a:off x="304800" y="1295400"/>
            <a:ext cx="8534400" cy="533400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4" name="Content Placeholder 3" descr="k2020.gif"/>
          <p:cNvPicPr>
            <a:picLocks noGrp="1" noChangeAspect="1"/>
          </p:cNvPicPr>
          <p:nvPr>
            <p:ph idx="1"/>
          </p:nvPr>
        </p:nvPicPr>
        <p:blipFill>
          <a:blip r:embed="rId2" cstate="print"/>
          <a:stretch>
            <a:fillRect/>
          </a:stretch>
        </p:blipFill>
        <p:spPr>
          <a:xfrm>
            <a:off x="914400" y="609600"/>
            <a:ext cx="7010400" cy="579120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4" name="Content Placeholder 3" descr="53c1854b42d94170b4056b0f09310b14.jpg"/>
          <p:cNvPicPr>
            <a:picLocks noGrp="1" noChangeAspect="1"/>
          </p:cNvPicPr>
          <p:nvPr>
            <p:ph idx="1"/>
          </p:nvPr>
        </p:nvPicPr>
        <p:blipFill>
          <a:blip r:embed="rId2" cstate="print"/>
          <a:stretch>
            <a:fillRect/>
          </a:stretch>
        </p:blipFill>
        <p:spPr>
          <a:xfrm>
            <a:off x="2057400" y="228600"/>
            <a:ext cx="4648200" cy="64008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Roman-military-document.jpg"/>
          <p:cNvPicPr>
            <a:picLocks noGrp="1" noChangeAspect="1"/>
          </p:cNvPicPr>
          <p:nvPr>
            <p:ph idx="1"/>
          </p:nvPr>
        </p:nvPicPr>
        <p:blipFill>
          <a:blip r:embed="rId2" cstate="print"/>
          <a:stretch>
            <a:fillRect/>
          </a:stretch>
        </p:blipFill>
        <p:spPr>
          <a:xfrm>
            <a:off x="381000" y="304800"/>
            <a:ext cx="8381999" cy="63246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E.P. Thomson (1968) </a:t>
            </a:r>
            <a:r>
              <a:rPr lang="en-US" i="1" dirty="0" smtClean="0"/>
              <a:t>The Making of the English Working Class</a:t>
            </a:r>
            <a:endParaRPr lang="en-US" i="1" dirty="0"/>
          </a:p>
        </p:txBody>
      </p:sp>
      <p:sp>
        <p:nvSpPr>
          <p:cNvPr id="3" name="Content Placeholder 2"/>
          <p:cNvSpPr>
            <a:spLocks noGrp="1"/>
          </p:cNvSpPr>
          <p:nvPr>
            <p:ph idx="1"/>
          </p:nvPr>
        </p:nvSpPr>
        <p:spPr/>
        <p:txBody>
          <a:bodyPr/>
          <a:lstStyle/>
          <a:p>
            <a:pPr algn="just"/>
            <a:r>
              <a:rPr lang="en-US" dirty="0" smtClean="0"/>
              <a:t>“I  am seeking to rescue the poor </a:t>
            </a:r>
            <a:r>
              <a:rPr lang="en-US" dirty="0" err="1" smtClean="0"/>
              <a:t>stockinger</a:t>
            </a:r>
            <a:r>
              <a:rPr lang="en-US" dirty="0" smtClean="0"/>
              <a:t>, the </a:t>
            </a:r>
            <a:r>
              <a:rPr lang="en-US" dirty="0" err="1" smtClean="0"/>
              <a:t>ludite</a:t>
            </a:r>
            <a:r>
              <a:rPr lang="en-US" dirty="0" smtClean="0"/>
              <a:t> cropper, the obsolete hand-loom weaver, the utopian artisan, and even the deluded follower of Joanna Southcott from the enormous condescension of posterity.” </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Fergus Millar (1979) </a:t>
            </a:r>
            <a:r>
              <a:rPr lang="en-US" i="1" dirty="0" smtClean="0"/>
              <a:t>The Emperor in the Roman World</a:t>
            </a:r>
            <a:endParaRPr lang="en-US" i="1" dirty="0"/>
          </a:p>
        </p:txBody>
      </p:sp>
      <p:sp>
        <p:nvSpPr>
          <p:cNvPr id="3" name="Content Placeholder 2"/>
          <p:cNvSpPr>
            <a:spLocks noGrp="1"/>
          </p:cNvSpPr>
          <p:nvPr>
            <p:ph idx="1"/>
          </p:nvPr>
        </p:nvSpPr>
        <p:spPr/>
        <p:txBody>
          <a:bodyPr>
            <a:normAutofit fontScale="92500" lnSpcReduction="20000"/>
          </a:bodyPr>
          <a:lstStyle/>
          <a:p>
            <a:pPr algn="just"/>
            <a:r>
              <a:rPr lang="en-US" dirty="0" smtClean="0"/>
              <a:t>“In preparing the work, I have rigidly avoided reading sociological works on kingship and related topics, or studies of monarchic institutions  on societies other than those of Greece and Rome.  I am purposely conscious that I will have involved considerable losses of participants, and an awareness of whole ranges of questions that I could have asked.  Nonetheless, I am confident that the loss in the opposite case would have been greater.  For, to have come to the subject with an array of concepts derived from the study of other societies would merely have made even more unobtainable the proper objective of a historian.</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Mt. Vesuvius</a:t>
            </a:r>
            <a:endParaRPr lang="en-US" dirty="0"/>
          </a:p>
        </p:txBody>
      </p:sp>
      <p:pic>
        <p:nvPicPr>
          <p:cNvPr id="4" name="Content Placeholder 3" descr="Mount-Vesuvius.jpg"/>
          <p:cNvPicPr>
            <a:picLocks noGrp="1" noChangeAspect="1"/>
          </p:cNvPicPr>
          <p:nvPr>
            <p:ph idx="1"/>
          </p:nvPr>
        </p:nvPicPr>
        <p:blipFill>
          <a:blip r:embed="rId2" cstate="print"/>
          <a:stretch>
            <a:fillRect/>
          </a:stretch>
        </p:blipFill>
        <p:spPr>
          <a:xfrm>
            <a:off x="556200" y="1600200"/>
            <a:ext cx="8031599" cy="4708525"/>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 name="Content Placeholder 9" descr="stock-photo-europe-in-old-map-by-paul-vidal-de-lablache-atlas-classique-librerie-colin-paris-94606054.jpg"/>
          <p:cNvPicPr>
            <a:picLocks noGrp="1" noChangeAspect="1"/>
          </p:cNvPicPr>
          <p:nvPr>
            <p:ph idx="1"/>
          </p:nvPr>
        </p:nvPicPr>
        <p:blipFill>
          <a:blip r:embed="rId2" cstate="print"/>
          <a:stretch>
            <a:fillRect/>
          </a:stretch>
        </p:blipFill>
        <p:spPr>
          <a:xfrm>
            <a:off x="0" y="0"/>
            <a:ext cx="9144000" cy="7239000"/>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Bay of Naples</a:t>
            </a:r>
            <a:endParaRPr lang="en-US" dirty="0"/>
          </a:p>
        </p:txBody>
      </p:sp>
      <p:pic>
        <p:nvPicPr>
          <p:cNvPr id="5" name="Content Placeholder 4" descr="bay of naples_299436.jpg"/>
          <p:cNvPicPr>
            <a:picLocks noGrp="1" noChangeAspect="1"/>
          </p:cNvPicPr>
          <p:nvPr>
            <p:ph idx="1"/>
          </p:nvPr>
        </p:nvPicPr>
        <p:blipFill>
          <a:blip r:embed="rId2" cstate="print"/>
          <a:stretch>
            <a:fillRect/>
          </a:stretch>
        </p:blipFill>
        <p:spPr>
          <a:xfrm>
            <a:off x="228600" y="1295400"/>
            <a:ext cx="8610600" cy="51816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Grand Tour</a:t>
            </a:r>
            <a:endParaRPr lang="en-US" dirty="0"/>
          </a:p>
        </p:txBody>
      </p:sp>
      <p:pic>
        <p:nvPicPr>
          <p:cNvPr id="4" name="Content Placeholder 3" descr="vernet.jpg"/>
          <p:cNvPicPr>
            <a:picLocks noGrp="1" noChangeAspect="1"/>
          </p:cNvPicPr>
          <p:nvPr>
            <p:ph idx="1"/>
          </p:nvPr>
        </p:nvPicPr>
        <p:blipFill>
          <a:blip r:embed="rId2" cstate="print"/>
          <a:stretch>
            <a:fillRect/>
          </a:stretch>
        </p:blipFill>
        <p:spPr>
          <a:xfrm>
            <a:off x="304800" y="990600"/>
            <a:ext cx="8610600" cy="57150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Northern Italy</a:t>
            </a:r>
            <a:endParaRPr lang="en-US" dirty="0"/>
          </a:p>
        </p:txBody>
      </p:sp>
      <p:pic>
        <p:nvPicPr>
          <p:cNvPr id="4" name="Content Placeholder 3" descr="italy_ancient_north.jpg"/>
          <p:cNvPicPr>
            <a:picLocks noGrp="1" noChangeAspect="1"/>
          </p:cNvPicPr>
          <p:nvPr>
            <p:ph idx="1"/>
          </p:nvPr>
        </p:nvPicPr>
        <p:blipFill>
          <a:blip r:embed="rId2" cstate="print"/>
          <a:stretch>
            <a:fillRect/>
          </a:stretch>
        </p:blipFill>
        <p:spPr>
          <a:xfrm>
            <a:off x="457200" y="1143000"/>
            <a:ext cx="8153400" cy="5715000"/>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Southern Italy and Sicily</a:t>
            </a:r>
            <a:endParaRPr lang="en-US" dirty="0"/>
          </a:p>
        </p:txBody>
      </p:sp>
      <p:pic>
        <p:nvPicPr>
          <p:cNvPr id="4" name="Content Placeholder 3" descr="italy_ancient_south.jpg"/>
          <p:cNvPicPr>
            <a:picLocks noGrp="1" noChangeAspect="1"/>
          </p:cNvPicPr>
          <p:nvPr>
            <p:ph idx="1"/>
          </p:nvPr>
        </p:nvPicPr>
        <p:blipFill>
          <a:blip r:embed="rId2" cstate="print"/>
          <a:stretch>
            <a:fillRect/>
          </a:stretch>
        </p:blipFill>
        <p:spPr>
          <a:xfrm>
            <a:off x="381000" y="1066800"/>
            <a:ext cx="8382000" cy="556260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Etruscan Language Inscriptions</a:t>
            </a:r>
            <a:endParaRPr lang="en-US" dirty="0"/>
          </a:p>
        </p:txBody>
      </p:sp>
      <p:pic>
        <p:nvPicPr>
          <p:cNvPr id="4" name="Content Placeholder 3" descr="Etruscan_translation.jpg"/>
          <p:cNvPicPr>
            <a:picLocks noGrp="1" noChangeAspect="1"/>
          </p:cNvPicPr>
          <p:nvPr>
            <p:ph idx="1"/>
          </p:nvPr>
        </p:nvPicPr>
        <p:blipFill>
          <a:blip r:embed="rId2" cstate="print"/>
          <a:stretch>
            <a:fillRect/>
          </a:stretch>
        </p:blipFill>
        <p:spPr>
          <a:xfrm>
            <a:off x="228600" y="1524000"/>
            <a:ext cx="8763000" cy="495300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Etruscan Language</a:t>
            </a:r>
            <a:endParaRPr lang="en-US" dirty="0"/>
          </a:p>
        </p:txBody>
      </p:sp>
      <p:pic>
        <p:nvPicPr>
          <p:cNvPr id="4" name="Content Placeholder 3" descr="Bonfante.jpg"/>
          <p:cNvPicPr>
            <a:picLocks noGrp="1" noChangeAspect="1"/>
          </p:cNvPicPr>
          <p:nvPr>
            <p:ph idx="1"/>
          </p:nvPr>
        </p:nvPicPr>
        <p:blipFill>
          <a:blip r:embed="rId2" cstate="print"/>
          <a:stretch>
            <a:fillRect/>
          </a:stretch>
        </p:blipFill>
        <p:spPr>
          <a:xfrm>
            <a:off x="1371600" y="1295400"/>
            <a:ext cx="6172200" cy="541020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Roman_conquest_of_Italy.PNG"/>
          <p:cNvPicPr>
            <a:picLocks noGrp="1" noChangeAspect="1"/>
          </p:cNvPicPr>
          <p:nvPr>
            <p:ph idx="1"/>
          </p:nvPr>
        </p:nvPicPr>
        <p:blipFill>
          <a:blip r:embed="rId2" cstate="print"/>
          <a:stretch>
            <a:fillRect/>
          </a:stretch>
        </p:blipFill>
        <p:spPr>
          <a:xfrm>
            <a:off x="457200" y="228600"/>
            <a:ext cx="8229600" cy="6477000"/>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Etruscan Tomb Paintings</a:t>
            </a:r>
            <a:endParaRPr lang="en-US" dirty="0"/>
          </a:p>
        </p:txBody>
      </p:sp>
      <p:pic>
        <p:nvPicPr>
          <p:cNvPr id="4" name="Content Placeholder 3" descr="etr_leopards.png"/>
          <p:cNvPicPr>
            <a:picLocks noGrp="1" noChangeAspect="1"/>
          </p:cNvPicPr>
          <p:nvPr>
            <p:ph idx="1"/>
          </p:nvPr>
        </p:nvPicPr>
        <p:blipFill>
          <a:blip r:embed="rId2" cstate="print"/>
          <a:stretch>
            <a:fillRect/>
          </a:stretch>
        </p:blipFill>
        <p:spPr>
          <a:xfrm>
            <a:off x="304800" y="1295400"/>
            <a:ext cx="8610600" cy="518160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Toga was Originally an Etruscan Article of Clothing</a:t>
            </a:r>
            <a:endParaRPr lang="en-US" dirty="0"/>
          </a:p>
        </p:txBody>
      </p:sp>
      <p:pic>
        <p:nvPicPr>
          <p:cNvPr id="4" name="Content Placeholder 3" descr="Arringatore_04.JPG"/>
          <p:cNvPicPr>
            <a:picLocks noGrp="1" noChangeAspect="1"/>
          </p:cNvPicPr>
          <p:nvPr>
            <p:ph idx="1"/>
          </p:nvPr>
        </p:nvPicPr>
        <p:blipFill>
          <a:blip r:embed="rId2" cstate="print"/>
          <a:stretch>
            <a:fillRect/>
          </a:stretch>
        </p:blipFill>
        <p:spPr>
          <a:xfrm>
            <a:off x="1828800" y="1600200"/>
            <a:ext cx="5715000" cy="5105400"/>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Fasces</a:t>
            </a:r>
            <a:endParaRPr lang="en-US" dirty="0"/>
          </a:p>
        </p:txBody>
      </p:sp>
      <p:pic>
        <p:nvPicPr>
          <p:cNvPr id="4" name="Content Placeholder 3" descr="Fasces.jpg"/>
          <p:cNvPicPr>
            <a:picLocks noGrp="1" noChangeAspect="1"/>
          </p:cNvPicPr>
          <p:nvPr>
            <p:ph idx="1"/>
          </p:nvPr>
        </p:nvPicPr>
        <p:blipFill>
          <a:blip r:embed="rId2" cstate="print"/>
          <a:stretch>
            <a:fillRect/>
          </a:stretch>
        </p:blipFill>
        <p:spPr>
          <a:xfrm>
            <a:off x="1828800" y="1524000"/>
            <a:ext cx="5562600" cy="4953000"/>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lj02 8.jpg"/>
          <p:cNvPicPr>
            <a:picLocks noGrp="1" noChangeAspect="1"/>
          </p:cNvPicPr>
          <p:nvPr>
            <p:ph idx="1"/>
          </p:nvPr>
        </p:nvPicPr>
        <p:blipFill>
          <a:blip r:embed="rId2" cstate="print"/>
          <a:stretch>
            <a:fillRect/>
          </a:stretch>
        </p:blipFill>
        <p:spPr>
          <a:xfrm>
            <a:off x="457200" y="381000"/>
            <a:ext cx="8229600" cy="6248399"/>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0.jpg"/>
          <p:cNvPicPr>
            <a:picLocks noGrp="1" noChangeAspect="1"/>
          </p:cNvPicPr>
          <p:nvPr>
            <p:ph idx="1"/>
          </p:nvPr>
        </p:nvPicPr>
        <p:blipFill>
          <a:blip r:embed="rId2" cstate="print"/>
          <a:stretch>
            <a:fillRect/>
          </a:stretch>
        </p:blipFill>
        <p:spPr>
          <a:xfrm>
            <a:off x="381000" y="304800"/>
            <a:ext cx="8610600" cy="624840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Pompeii</a:t>
            </a:r>
            <a:endParaRPr lang="en-US" dirty="0"/>
          </a:p>
        </p:txBody>
      </p:sp>
      <p:pic>
        <p:nvPicPr>
          <p:cNvPr id="4" name="Content Placeholder 3" descr="thehouseofthefaunfromtheatrium.jpg.1.jpg"/>
          <p:cNvPicPr>
            <a:picLocks noGrp="1" noChangeAspect="1"/>
          </p:cNvPicPr>
          <p:nvPr>
            <p:ph idx="1"/>
          </p:nvPr>
        </p:nvPicPr>
        <p:blipFill>
          <a:blip r:embed="rId2" cstate="print"/>
          <a:stretch>
            <a:fillRect/>
          </a:stretch>
        </p:blipFill>
        <p:spPr>
          <a:xfrm>
            <a:off x="228600" y="1295400"/>
            <a:ext cx="8534400" cy="5257800"/>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Livy I.8</a:t>
            </a:r>
            <a:endParaRPr lang="en-US" dirty="0"/>
          </a:p>
        </p:txBody>
      </p:sp>
      <p:sp>
        <p:nvSpPr>
          <p:cNvPr id="3" name="Content Placeholder 2"/>
          <p:cNvSpPr>
            <a:spLocks noGrp="1"/>
          </p:cNvSpPr>
          <p:nvPr>
            <p:ph idx="1"/>
          </p:nvPr>
        </p:nvSpPr>
        <p:spPr/>
        <p:txBody>
          <a:bodyPr>
            <a:normAutofit fontScale="85000" lnSpcReduction="10000"/>
          </a:bodyPr>
          <a:lstStyle/>
          <a:p>
            <a:pPr algn="just"/>
            <a:r>
              <a:rPr lang="en-US" dirty="0" smtClean="0"/>
              <a:t>[Romulus] thought the rustic population more likely to be bound by his laws if he made himself venerable by adopting symbols of office. Therefore he put on a more august state in every way, and especially by the assumption of twelve </a:t>
            </a:r>
            <a:r>
              <a:rPr lang="en-US" dirty="0" err="1" smtClean="0"/>
              <a:t>lictors</a:t>
            </a:r>
            <a:r>
              <a:rPr lang="en-US" dirty="0" smtClean="0"/>
              <a:t>. Some think the twelve birds which had given him an augury of kingship led him to choose this number. For my part, I am content to share the opinion of those who derive it from the neighboring Etruscans (whence were borrowed the </a:t>
            </a:r>
            <a:r>
              <a:rPr lang="en-US" dirty="0" err="1" smtClean="0"/>
              <a:t>curule</a:t>
            </a:r>
            <a:r>
              <a:rPr lang="en-US" dirty="0" smtClean="0"/>
              <a:t> chair and purple-bordered toga) not only the type of attendants but their number as well —a number which the Etruscans themselves are thought to have chosen because each of the twelve cities which united to elect the king contributed one </a:t>
            </a:r>
            <a:r>
              <a:rPr lang="en-US" dirty="0" err="1" smtClean="0"/>
              <a:t>lictor</a:t>
            </a:r>
            <a:r>
              <a:rPr lang="en-US" dirty="0" smtClean="0"/>
              <a:t>. </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err="1" smtClean="0"/>
              <a:t>Curule</a:t>
            </a:r>
            <a:r>
              <a:rPr lang="en-US" dirty="0" smtClean="0"/>
              <a:t> Chair</a:t>
            </a:r>
            <a:endParaRPr lang="en-US" dirty="0"/>
          </a:p>
        </p:txBody>
      </p:sp>
      <p:pic>
        <p:nvPicPr>
          <p:cNvPr id="4" name="Content Placeholder 3" descr="540x360.jpg"/>
          <p:cNvPicPr>
            <a:picLocks noGrp="1" noChangeAspect="1"/>
          </p:cNvPicPr>
          <p:nvPr>
            <p:ph idx="1"/>
          </p:nvPr>
        </p:nvPicPr>
        <p:blipFill>
          <a:blip r:embed="rId2" cstate="print"/>
          <a:stretch>
            <a:fillRect/>
          </a:stretch>
        </p:blipFill>
        <p:spPr>
          <a:xfrm>
            <a:off x="228600" y="1066800"/>
            <a:ext cx="8686800" cy="5486400"/>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err="1" smtClean="0"/>
              <a:t>Curule</a:t>
            </a:r>
            <a:r>
              <a:rPr lang="en-US" dirty="0" smtClean="0"/>
              <a:t> Chair</a:t>
            </a:r>
            <a:endParaRPr lang="en-US" dirty="0"/>
          </a:p>
        </p:txBody>
      </p:sp>
      <p:pic>
        <p:nvPicPr>
          <p:cNvPr id="4" name="Content Placeholder 3" descr="curule chair.jpg"/>
          <p:cNvPicPr>
            <a:picLocks noGrp="1" noChangeAspect="1"/>
          </p:cNvPicPr>
          <p:nvPr>
            <p:ph idx="1"/>
          </p:nvPr>
        </p:nvPicPr>
        <p:blipFill>
          <a:blip r:embed="rId2" cstate="print"/>
          <a:stretch>
            <a:fillRect/>
          </a:stretch>
        </p:blipFill>
        <p:spPr>
          <a:xfrm>
            <a:off x="381000" y="1524000"/>
            <a:ext cx="8534400" cy="502920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Roman_conquest_of_Italy.PNG"/>
          <p:cNvPicPr>
            <a:picLocks noGrp="1" noChangeAspect="1"/>
          </p:cNvPicPr>
          <p:nvPr>
            <p:ph idx="1"/>
          </p:nvPr>
        </p:nvPicPr>
        <p:blipFill>
          <a:blip r:embed="rId2" cstate="print"/>
          <a:stretch>
            <a:fillRect/>
          </a:stretch>
        </p:blipFill>
        <p:spPr>
          <a:xfrm>
            <a:off x="457200" y="228600"/>
            <a:ext cx="8229600" cy="647700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Romulus and </a:t>
            </a:r>
            <a:r>
              <a:rPr lang="en-US" dirty="0" err="1" smtClean="0"/>
              <a:t>Remus</a:t>
            </a:r>
            <a:endParaRPr lang="en-US" dirty="0"/>
          </a:p>
        </p:txBody>
      </p:sp>
      <p:pic>
        <p:nvPicPr>
          <p:cNvPr id="4" name="Content Placeholder 3" descr="romulus_2063145b.jpg"/>
          <p:cNvPicPr>
            <a:picLocks noGrp="1" noChangeAspect="1"/>
          </p:cNvPicPr>
          <p:nvPr>
            <p:ph idx="1"/>
          </p:nvPr>
        </p:nvPicPr>
        <p:blipFill>
          <a:blip r:embed="rId2" cstate="print"/>
          <a:stretch>
            <a:fillRect/>
          </a:stretch>
        </p:blipFill>
        <p:spPr>
          <a:xfrm>
            <a:off x="304800" y="1295400"/>
            <a:ext cx="8686800" cy="533400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Aeneas Fleeing Troy</a:t>
            </a:r>
            <a:endParaRPr lang="en-US" dirty="0"/>
          </a:p>
        </p:txBody>
      </p:sp>
      <p:pic>
        <p:nvPicPr>
          <p:cNvPr id="4" name="Content Placeholder 3" descr="Aeneas'_Flight_from_Troy_by_Federico_Barocci.jpg"/>
          <p:cNvPicPr>
            <a:picLocks noGrp="1" noChangeAspect="1"/>
          </p:cNvPicPr>
          <p:nvPr>
            <p:ph idx="1"/>
          </p:nvPr>
        </p:nvPicPr>
        <p:blipFill>
          <a:blip r:embed="rId2" cstate="print"/>
          <a:stretch>
            <a:fillRect/>
          </a:stretch>
        </p:blipFill>
        <p:spPr>
          <a:xfrm>
            <a:off x="304800" y="1371600"/>
            <a:ext cx="8534400" cy="5257800"/>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Aeneas Fleeing Troy</a:t>
            </a:r>
            <a:endParaRPr lang="en-US" dirty="0"/>
          </a:p>
        </p:txBody>
      </p:sp>
      <p:pic>
        <p:nvPicPr>
          <p:cNvPr id="4" name="Content Placeholder 3" descr="26._cht_239289.jpg"/>
          <p:cNvPicPr>
            <a:picLocks noGrp="1" noChangeAspect="1"/>
          </p:cNvPicPr>
          <p:nvPr>
            <p:ph idx="1"/>
          </p:nvPr>
        </p:nvPicPr>
        <p:blipFill>
          <a:blip r:embed="rId2" cstate="print"/>
          <a:stretch>
            <a:fillRect/>
          </a:stretch>
        </p:blipFill>
        <p:spPr>
          <a:xfrm>
            <a:off x="457200" y="1295400"/>
            <a:ext cx="8305800" cy="5181600"/>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Pre-Historic Rome</a:t>
            </a:r>
            <a:endParaRPr lang="en-US" dirty="0"/>
          </a:p>
        </p:txBody>
      </p:sp>
      <p:pic>
        <p:nvPicPr>
          <p:cNvPr id="4" name="Content Placeholder 3" descr="2226478172_cbcd850acf.jpg"/>
          <p:cNvPicPr>
            <a:picLocks noGrp="1" noChangeAspect="1"/>
          </p:cNvPicPr>
          <p:nvPr>
            <p:ph idx="1"/>
          </p:nvPr>
        </p:nvPicPr>
        <p:blipFill>
          <a:blip r:embed="rId2" cstate="print"/>
          <a:stretch>
            <a:fillRect/>
          </a:stretch>
        </p:blipFill>
        <p:spPr>
          <a:xfrm>
            <a:off x="381000" y="1447800"/>
            <a:ext cx="8458200" cy="5257800"/>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Iron Age Huts of Rome</a:t>
            </a:r>
            <a:endParaRPr lang="en-US" dirty="0"/>
          </a:p>
        </p:txBody>
      </p:sp>
      <p:pic>
        <p:nvPicPr>
          <p:cNvPr id="4" name="Content Placeholder 3" descr="1307531753_40520df582_b.jpg"/>
          <p:cNvPicPr>
            <a:picLocks noGrp="1" noChangeAspect="1"/>
          </p:cNvPicPr>
          <p:nvPr>
            <p:ph idx="1"/>
          </p:nvPr>
        </p:nvPicPr>
        <p:blipFill>
          <a:blip r:embed="rId2" cstate="print"/>
          <a:stretch>
            <a:fillRect/>
          </a:stretch>
        </p:blipFill>
        <p:spPr>
          <a:xfrm>
            <a:off x="381000" y="1371600"/>
            <a:ext cx="8458200" cy="510540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Archaic Hut Urn</a:t>
            </a:r>
            <a:endParaRPr lang="en-US" dirty="0"/>
          </a:p>
        </p:txBody>
      </p:sp>
      <p:pic>
        <p:nvPicPr>
          <p:cNvPr id="4" name="Content Placeholder 3" descr="huturn.jpg"/>
          <p:cNvPicPr>
            <a:picLocks noGrp="1" noChangeAspect="1"/>
          </p:cNvPicPr>
          <p:nvPr>
            <p:ph idx="1"/>
          </p:nvPr>
        </p:nvPicPr>
        <p:blipFill>
          <a:blip r:embed="rId2" cstate="print"/>
          <a:stretch>
            <a:fillRect/>
          </a:stretch>
        </p:blipFill>
        <p:spPr>
          <a:xfrm>
            <a:off x="609600" y="1371600"/>
            <a:ext cx="8153400" cy="518160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Edward Gibbon</a:t>
            </a:r>
            <a:br>
              <a:rPr lang="en-US" dirty="0" smtClean="0"/>
            </a:br>
            <a:r>
              <a:rPr lang="en-US" i="1" dirty="0" smtClean="0"/>
              <a:t>The Decline and Fall of the Roman Empire</a:t>
            </a:r>
            <a:endParaRPr lang="en-US" i="1" dirty="0"/>
          </a:p>
        </p:txBody>
      </p:sp>
      <p:pic>
        <p:nvPicPr>
          <p:cNvPr id="4" name="Content Placeholder 3" descr="quote-it-was-rome-on-the-fifteenth-of-october-1764-as-i-sat-musing-amidst-the-ruins-of-the-capitol-edward-gibbon-231794.jpg"/>
          <p:cNvPicPr>
            <a:picLocks noGrp="1" noChangeAspect="1"/>
          </p:cNvPicPr>
          <p:nvPr>
            <p:ph idx="1"/>
          </p:nvPr>
        </p:nvPicPr>
        <p:blipFill>
          <a:blip r:embed="rId2" cstate="print"/>
          <a:stretch>
            <a:fillRect/>
          </a:stretch>
        </p:blipFill>
        <p:spPr>
          <a:xfrm>
            <a:off x="228600" y="1828800"/>
            <a:ext cx="8763000" cy="4800600"/>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ut_urn-142FC2A78E43C14743C.jpg"/>
          <p:cNvPicPr>
            <a:picLocks noGrp="1" noChangeAspect="1"/>
          </p:cNvPicPr>
          <p:nvPr>
            <p:ph idx="1"/>
          </p:nvPr>
        </p:nvPicPr>
        <p:blipFill>
          <a:blip r:embed="rId2" cstate="print"/>
          <a:stretch>
            <a:fillRect/>
          </a:stretch>
        </p:blipFill>
        <p:spPr>
          <a:xfrm>
            <a:off x="304800" y="228600"/>
            <a:ext cx="8534400" cy="6400800"/>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6362"/>
          </a:xfrm>
        </p:spPr>
        <p:txBody>
          <a:bodyPr>
            <a:normAutofit fontScale="90000"/>
          </a:bodyPr>
          <a:lstStyle/>
          <a:p>
            <a:endParaRPr lang="en-US" dirty="0"/>
          </a:p>
        </p:txBody>
      </p:sp>
      <p:pic>
        <p:nvPicPr>
          <p:cNvPr id="4" name="Content Placeholder 3" descr="7476b07678b742228bda22e245e0d204.jpg"/>
          <p:cNvPicPr>
            <a:picLocks noGrp="1" noChangeAspect="1"/>
          </p:cNvPicPr>
          <p:nvPr>
            <p:ph idx="1"/>
          </p:nvPr>
        </p:nvPicPr>
        <p:blipFill>
          <a:blip r:embed="rId2" cstate="print"/>
          <a:stretch>
            <a:fillRect/>
          </a:stretch>
        </p:blipFill>
        <p:spPr>
          <a:xfrm>
            <a:off x="228600" y="304800"/>
            <a:ext cx="8534400" cy="62484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Signing of the Declaration of Independence</a:t>
            </a:r>
            <a:endParaRPr lang="en-US" dirty="0"/>
          </a:p>
        </p:txBody>
      </p:sp>
      <p:pic>
        <p:nvPicPr>
          <p:cNvPr id="4" name="Content Placeholder 3" descr="founding fathers 3.jpg"/>
          <p:cNvPicPr>
            <a:picLocks noGrp="1" noChangeAspect="1"/>
          </p:cNvPicPr>
          <p:nvPr>
            <p:ph idx="1"/>
          </p:nvPr>
        </p:nvPicPr>
        <p:blipFill>
          <a:blip r:embed="rId2" cstate="print"/>
          <a:stretch>
            <a:fillRect/>
          </a:stretch>
        </p:blipFill>
        <p:spPr>
          <a:xfrm>
            <a:off x="304800" y="1524000"/>
            <a:ext cx="8534400" cy="51054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endParaRPr lang="en-US" dirty="0"/>
          </a:p>
        </p:txBody>
      </p:sp>
      <p:pic>
        <p:nvPicPr>
          <p:cNvPr id="4" name="Content Placeholder 3" descr="supreme-court-building-washington-dc-11260.jpg"/>
          <p:cNvPicPr>
            <a:picLocks noGrp="1" noChangeAspect="1"/>
          </p:cNvPicPr>
          <p:nvPr>
            <p:ph idx="1"/>
          </p:nvPr>
        </p:nvPicPr>
        <p:blipFill>
          <a:blip r:embed="rId2" cstate="print"/>
          <a:stretch>
            <a:fillRect/>
          </a:stretch>
        </p:blipFill>
        <p:spPr>
          <a:xfrm>
            <a:off x="304800" y="304800"/>
            <a:ext cx="8534400" cy="617220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 </a:t>
            </a:r>
            <a:r>
              <a:rPr lang="en-US" dirty="0" err="1" smtClean="0"/>
              <a:t>Maison</a:t>
            </a:r>
            <a:r>
              <a:rPr lang="en-US" dirty="0" smtClean="0"/>
              <a:t> </a:t>
            </a:r>
            <a:r>
              <a:rPr lang="en-US" dirty="0" err="1" smtClean="0"/>
              <a:t>Carrée</a:t>
            </a:r>
            <a:endParaRPr lang="en-US" dirty="0"/>
          </a:p>
        </p:txBody>
      </p:sp>
      <p:pic>
        <p:nvPicPr>
          <p:cNvPr id="4" name="Content Placeholder 3" descr="Maison_Carrée_(Nîmes).JPG"/>
          <p:cNvPicPr>
            <a:picLocks noGrp="1" noChangeAspect="1"/>
          </p:cNvPicPr>
          <p:nvPr>
            <p:ph idx="1"/>
          </p:nvPr>
        </p:nvPicPr>
        <p:blipFill>
          <a:blip r:embed="rId2" cstate="print"/>
          <a:stretch>
            <a:fillRect/>
          </a:stretch>
        </p:blipFill>
        <p:spPr>
          <a:xfrm>
            <a:off x="533400" y="1143000"/>
            <a:ext cx="7924800" cy="571500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Capitol Building in Washington DC</a:t>
            </a:r>
            <a:endParaRPr lang="en-US" dirty="0"/>
          </a:p>
        </p:txBody>
      </p:sp>
      <p:pic>
        <p:nvPicPr>
          <p:cNvPr id="4" name="Content Placeholder 3" descr="Capitol_Building_Full_View.jpg"/>
          <p:cNvPicPr>
            <a:picLocks noGrp="1" noChangeAspect="1"/>
          </p:cNvPicPr>
          <p:nvPr>
            <p:ph idx="1"/>
          </p:nvPr>
        </p:nvPicPr>
        <p:blipFill>
          <a:blip r:embed="rId2" cstate="print"/>
          <a:stretch>
            <a:fillRect/>
          </a:stretch>
        </p:blipFill>
        <p:spPr>
          <a:xfrm>
            <a:off x="228600" y="1295400"/>
            <a:ext cx="8763000" cy="5334000"/>
          </a:xfr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3358</TotalTime>
  <Words>403</Words>
  <Application>Microsoft Office PowerPoint</Application>
  <PresentationFormat>On-screen Show (4:3)</PresentationFormat>
  <Paragraphs>34</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Apex</vt:lpstr>
      <vt:lpstr>Lecture one</vt:lpstr>
      <vt:lpstr>Grand Tour</vt:lpstr>
      <vt:lpstr>Pompeii</vt:lpstr>
      <vt:lpstr>Edward Gibbon The Decline and Fall of the Roman Empire</vt:lpstr>
      <vt:lpstr>Slide 5</vt:lpstr>
      <vt:lpstr>Signing of the Declaration of Independence</vt:lpstr>
      <vt:lpstr>Slide 7</vt:lpstr>
      <vt:lpstr>La Maison Carrée</vt:lpstr>
      <vt:lpstr>Capitol Building in Washington DC</vt:lpstr>
      <vt:lpstr>Arch of Emperor Constantine the Great</vt:lpstr>
      <vt:lpstr>Arc de Triomphe, Paris</vt:lpstr>
      <vt:lpstr> </vt:lpstr>
      <vt:lpstr>Slide 13</vt:lpstr>
      <vt:lpstr>Slide 14</vt:lpstr>
      <vt:lpstr>E.P. Thomson (1968) The Making of the English Working Class</vt:lpstr>
      <vt:lpstr>Fergus Millar (1979) The Emperor in the Roman World</vt:lpstr>
      <vt:lpstr>Mt. Vesuvius</vt:lpstr>
      <vt:lpstr>Slide 18</vt:lpstr>
      <vt:lpstr>Bay of Naples</vt:lpstr>
      <vt:lpstr>Northern Italy</vt:lpstr>
      <vt:lpstr>Southern Italy and Sicily</vt:lpstr>
      <vt:lpstr>Etruscan Language Inscriptions</vt:lpstr>
      <vt:lpstr>The Etruscan Language</vt:lpstr>
      <vt:lpstr>Slide 24</vt:lpstr>
      <vt:lpstr>Etruscan Tomb Paintings</vt:lpstr>
      <vt:lpstr>The Toga was Originally an Etruscan Article of Clothing</vt:lpstr>
      <vt:lpstr>Fasces</vt:lpstr>
      <vt:lpstr>Slide 28</vt:lpstr>
      <vt:lpstr>Slide 29</vt:lpstr>
      <vt:lpstr>Livy I.8</vt:lpstr>
      <vt:lpstr>Curule Chair</vt:lpstr>
      <vt:lpstr>Curule Chair</vt:lpstr>
      <vt:lpstr>Slide 33</vt:lpstr>
      <vt:lpstr>Romulus and Remus</vt:lpstr>
      <vt:lpstr>Aeneas Fleeing Troy</vt:lpstr>
      <vt:lpstr>Aeneas Fleeing Troy</vt:lpstr>
      <vt:lpstr>Pre-Historic Rome</vt:lpstr>
      <vt:lpstr>Model, Iron Age Huts of Rome</vt:lpstr>
      <vt:lpstr>Archaic Hut Urn</vt:lpstr>
      <vt:lpstr>Slide 40</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Kristina Keil</dc:creator>
  <cp:lastModifiedBy>Kristina Keil</cp:lastModifiedBy>
  <cp:revision>69</cp:revision>
  <dcterms:created xsi:type="dcterms:W3CDTF">2016-07-02T14:34:40Z</dcterms:created>
  <dcterms:modified xsi:type="dcterms:W3CDTF">2016-08-16T23:00:05Z</dcterms:modified>
</cp:coreProperties>
</file>