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63" r:id="rId6"/>
    <p:sldId id="264" r:id="rId7"/>
    <p:sldId id="267" r:id="rId8"/>
    <p:sldId id="265" r:id="rId9"/>
    <p:sldId id="266"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58" r:id="rId24"/>
    <p:sldId id="259" r:id="rId25"/>
    <p:sldId id="260"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248AEA-6E53-4B86-9C66-3A578F0F92A6}" type="datetimeFigureOut">
              <a:rPr lang="en-US" smtClean="0"/>
              <a:pPr/>
              <a:t>7/5/2016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0F29E-EB71-4F68-AAD6-0E9646FB89C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248AEA-6E53-4B86-9C66-3A578F0F92A6}" type="datetimeFigureOut">
              <a:rPr lang="en-US" smtClean="0"/>
              <a:pPr/>
              <a:t>7/5/2016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0F29E-EB71-4F68-AAD6-0E9646FB89C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248AEA-6E53-4B86-9C66-3A578F0F92A6}" type="datetimeFigureOut">
              <a:rPr lang="en-US" smtClean="0"/>
              <a:pPr/>
              <a:t>7/5/2016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0F29E-EB71-4F68-AAD6-0E9646FB89C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248AEA-6E53-4B86-9C66-3A578F0F92A6}" type="datetimeFigureOut">
              <a:rPr lang="en-US" smtClean="0"/>
              <a:pPr/>
              <a:t>7/5/2016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0F29E-EB71-4F68-AAD6-0E9646FB89C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248AEA-6E53-4B86-9C66-3A578F0F92A6}" type="datetimeFigureOut">
              <a:rPr lang="en-US" smtClean="0"/>
              <a:pPr/>
              <a:t>7/5/2016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0F29E-EB71-4F68-AAD6-0E9646FB89C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248AEA-6E53-4B86-9C66-3A578F0F92A6}" type="datetimeFigureOut">
              <a:rPr lang="en-US" smtClean="0"/>
              <a:pPr/>
              <a:t>7/5/2016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F0F29E-EB71-4F68-AAD6-0E9646FB89C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248AEA-6E53-4B86-9C66-3A578F0F92A6}" type="datetimeFigureOut">
              <a:rPr lang="en-US" smtClean="0"/>
              <a:pPr/>
              <a:t>7/5/2016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F0F29E-EB71-4F68-AAD6-0E9646FB89C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248AEA-6E53-4B86-9C66-3A578F0F92A6}" type="datetimeFigureOut">
              <a:rPr lang="en-US" smtClean="0"/>
              <a:pPr/>
              <a:t>7/5/2016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F0F29E-EB71-4F68-AAD6-0E9646FB89C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248AEA-6E53-4B86-9C66-3A578F0F92A6}" type="datetimeFigureOut">
              <a:rPr lang="en-US" smtClean="0"/>
              <a:pPr/>
              <a:t>7/5/2016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F0F29E-EB71-4F68-AAD6-0E9646FB89C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248AEA-6E53-4B86-9C66-3A578F0F92A6}" type="datetimeFigureOut">
              <a:rPr lang="en-US" smtClean="0"/>
              <a:pPr/>
              <a:t>7/5/2016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F0F29E-EB71-4F68-AAD6-0E9646FB89C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248AEA-6E53-4B86-9C66-3A578F0F92A6}" type="datetimeFigureOut">
              <a:rPr lang="en-US" smtClean="0"/>
              <a:pPr/>
              <a:t>7/5/2016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F0F29E-EB71-4F68-AAD6-0E9646FB89C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248AEA-6E53-4B86-9C66-3A578F0F92A6}" type="datetimeFigureOut">
              <a:rPr lang="en-US" smtClean="0"/>
              <a:pPr/>
              <a:t>7/5/2016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F0F29E-EB71-4F68-AAD6-0E9646FB89C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perseus.tufts.edu/hopper/text?doc=Perseus:text:1999.02.0151:book=1:chapter=3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Lecture Two</a:t>
            </a:r>
            <a:endParaRPr lang="en-US" dirty="0"/>
          </a:p>
        </p:txBody>
      </p:sp>
      <p:sp>
        <p:nvSpPr>
          <p:cNvPr id="3" name="Subtitle 2"/>
          <p:cNvSpPr>
            <a:spLocks noGrp="1"/>
          </p:cNvSpPr>
          <p:nvPr>
            <p:ph type="subTitle" idx="1"/>
          </p:nvPr>
        </p:nvSpPr>
        <p:spPr/>
        <p:txBody>
          <a:bodyPr/>
          <a:lstStyle/>
          <a:p>
            <a:r>
              <a:rPr lang="en-US" dirty="0" smtClean="0"/>
              <a:t>The Regal Period to the Early Republic (753 BC – 509 BC)</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err="1" smtClean="0"/>
              <a:t>Tullus</a:t>
            </a:r>
            <a:r>
              <a:rPr lang="en-US" dirty="0" smtClean="0"/>
              <a:t> </a:t>
            </a:r>
            <a:r>
              <a:rPr lang="en-US" dirty="0" err="1" smtClean="0"/>
              <a:t>Hostilius</a:t>
            </a:r>
            <a:endParaRPr lang="en-US" dirty="0"/>
          </a:p>
        </p:txBody>
      </p:sp>
      <p:pic>
        <p:nvPicPr>
          <p:cNvPr id="4" name="Content Placeholder 3" descr="Oath of the Horatii.jpg"/>
          <p:cNvPicPr>
            <a:picLocks noGrp="1" noChangeAspect="1"/>
          </p:cNvPicPr>
          <p:nvPr>
            <p:ph idx="1"/>
          </p:nvPr>
        </p:nvPicPr>
        <p:blipFill>
          <a:blip r:embed="rId2" cstate="print"/>
          <a:stretch>
            <a:fillRect/>
          </a:stretch>
        </p:blipFill>
        <p:spPr>
          <a:xfrm>
            <a:off x="304800" y="838200"/>
            <a:ext cx="8534400" cy="57912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Livy 1.24</a:t>
            </a:r>
            <a:endParaRPr lang="en-US" dirty="0"/>
          </a:p>
        </p:txBody>
      </p:sp>
      <p:sp>
        <p:nvSpPr>
          <p:cNvPr id="3" name="Content Placeholder 2"/>
          <p:cNvSpPr>
            <a:spLocks noGrp="1"/>
          </p:cNvSpPr>
          <p:nvPr>
            <p:ph idx="1"/>
          </p:nvPr>
        </p:nvSpPr>
        <p:spPr>
          <a:xfrm>
            <a:off x="457200" y="1143000"/>
            <a:ext cx="8229600" cy="5715000"/>
          </a:xfrm>
        </p:spPr>
        <p:txBody>
          <a:bodyPr>
            <a:noAutofit/>
          </a:bodyPr>
          <a:lstStyle/>
          <a:p>
            <a:r>
              <a:rPr lang="en-US" sz="2300" dirty="0" smtClean="0"/>
              <a:t>It chanced that there were in each of these armies triplet brothers, not ill-matched either in age or in physical prowess. That they were </a:t>
            </a:r>
            <a:r>
              <a:rPr lang="en-US" sz="2300" dirty="0" err="1" smtClean="0"/>
              <a:t>Horatii</a:t>
            </a:r>
            <a:r>
              <a:rPr lang="en-US" sz="2300" dirty="0" smtClean="0"/>
              <a:t> and </a:t>
            </a:r>
            <a:r>
              <a:rPr lang="en-US" sz="2300" dirty="0" err="1" smtClean="0"/>
              <a:t>Curiatii</a:t>
            </a:r>
            <a:r>
              <a:rPr lang="en-US" sz="2300" dirty="0" smtClean="0"/>
              <a:t> is generally allowed, and scarcely any other ancient tradition is better known; yet, in spite of the celebrity of the affair, an uncertainty persists in regard to the names —to which people, that is, the </a:t>
            </a:r>
            <a:r>
              <a:rPr lang="en-US" sz="2300" dirty="0" err="1" smtClean="0"/>
              <a:t>Horatii</a:t>
            </a:r>
            <a:r>
              <a:rPr lang="en-US" sz="2300" dirty="0" smtClean="0"/>
              <a:t> belonged, and to which the </a:t>
            </a:r>
            <a:r>
              <a:rPr lang="en-US" sz="2300" dirty="0" err="1" smtClean="0"/>
              <a:t>Curiatii</a:t>
            </a:r>
            <a:r>
              <a:rPr lang="en-US" sz="2300" dirty="0" smtClean="0"/>
              <a:t>. The writers of history are divided. Still, the majority, I find, call the Roman brothers </a:t>
            </a:r>
            <a:r>
              <a:rPr lang="en-US" sz="2300" dirty="0" err="1" smtClean="0"/>
              <a:t>Horatii</a:t>
            </a:r>
            <a:r>
              <a:rPr lang="en-US" sz="2300" dirty="0" smtClean="0"/>
              <a:t>, and theirs is the opinion I incline to adopt. To these young men the kings proposed a combat in which each should fight for his own city, the dominion to belong with that side where the victory should rest.  No objection was raised, and time and place were agreed on. Before proceeding with the battle, a treaty was made between the Romans and the Albans, providing that the nation whose citizens should triumph in this contest should hold undisputed sway over the other nation.</a:t>
            </a:r>
            <a:endParaRPr lang="en-US" sz="23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0"/>
            <a:ext cx="8229600" cy="6858000"/>
          </a:xfrm>
        </p:spPr>
        <p:txBody>
          <a:bodyPr>
            <a:noAutofit/>
          </a:bodyPr>
          <a:lstStyle/>
          <a:p>
            <a:r>
              <a:rPr lang="en-US" sz="2300" dirty="0" smtClean="0"/>
              <a:t>When the treaty had been established, the brothers armed themselves, in accordance with the agreement. On either side the soldiers urged on their champions. They reminded them that their fathers' gods, their native land, their parents, and all their countrymen, whether at home or with the army, had their eye only on their swords and their right hands. Eager for the combat, as well owing to their native spirit as to the shouts of encouragement which filled their ears, the brothers advanced into the space between the two lines of battle. The two armies were drawn up, each in front of its own camp, no longer in any immediate danger, but their concern as great as ever; and no wonder, since empire was staked on those few men's valor and good fortune! Alert, therefore, and in suspense, they concentrated their attention upon this unpleasing spectacle. The signal was given, and with drawn steel, like advancing batt</a:t>
            </a:r>
            <a:r>
              <a:rPr lang="en-US" sz="2000" dirty="0" smtClean="0"/>
              <a:t>le-lines, the six young men rushed to the charge, breathing the courage of great armies. Neither side thought of its own danger, but of the nation's sovereignty or servitude, and how from that day forward their country must experience the fortune they should themselves create.</a:t>
            </a:r>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6553200"/>
          </a:xfrm>
        </p:spPr>
        <p:txBody>
          <a:bodyPr>
            <a:normAutofit fontScale="77500" lnSpcReduction="20000"/>
          </a:bodyPr>
          <a:lstStyle/>
          <a:p>
            <a:r>
              <a:rPr lang="en-US" dirty="0" smtClean="0"/>
              <a:t>The instant they encountered, there was a clash of shields and a flash of glittering blades, while a deep shudder ran through the onlookers, who, as long as neither side had the advantage, remained powerless to speak or breathe. Then, in the hand-to-hand fight which followed, wherein were soon exhibited to men's eyes not only struggling bodies and the play of the sword and shield, but also bloody wounds, two of the Romans fell, fatally wounded, one upon the other, while all three of the Albans were wounded. At the fall of the Romans a shout of joy burst from the Alban army, while the Roman levies now bade farewell to all their hopes; but not to their anxiety, for they were horror-stricken at the plight of the single warrior whom the three </a:t>
            </a:r>
            <a:r>
              <a:rPr lang="en-US" dirty="0" err="1" smtClean="0"/>
              <a:t>Curiatii</a:t>
            </a:r>
            <a:r>
              <a:rPr lang="en-US" dirty="0" smtClean="0"/>
              <a:t> had surrounded.  He happened to have got no hurt, and though no match for his enemies together, was ready to fight them one at a time. So, to divide their attack, he [p. 89]fled, thinking that each of them would pursue him with what speed his wounds permitted.</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normAutofit fontScale="92500" lnSpcReduction="20000"/>
          </a:bodyPr>
          <a:lstStyle/>
          <a:p>
            <a:r>
              <a:rPr lang="en-US" dirty="0" smtClean="0"/>
              <a:t>He had already run some little distance from the spot where they had fought, when, looking back, he saw that they were following at wide intervals and that one of them had nearly overtaken him.  Facing about, he ran swiftly up to his man, and while the Alban host were calling out to the </a:t>
            </a:r>
            <a:r>
              <a:rPr lang="en-US" dirty="0" err="1" smtClean="0"/>
              <a:t>Curiatii</a:t>
            </a:r>
            <a:r>
              <a:rPr lang="en-US" dirty="0" smtClean="0"/>
              <a:t> to help their brother, </a:t>
            </a:r>
            <a:r>
              <a:rPr lang="en-US" dirty="0" err="1" smtClean="0"/>
              <a:t>Horatius</a:t>
            </a:r>
            <a:r>
              <a:rPr lang="en-US" dirty="0" smtClean="0"/>
              <a:t> had already slain him, and was hastening, flushed with victory, to meet his second antagonist. Then with a cheer, such as is often drawn from partisans by a sudden turn in a contest, the Romans encouraged their champion, and he pressed on to end the battle.  And so, before the third </a:t>
            </a:r>
            <a:r>
              <a:rPr lang="en-US" dirty="0" err="1" smtClean="0"/>
              <a:t>Curiatius</a:t>
            </a:r>
            <a:r>
              <a:rPr lang="en-US" dirty="0" smtClean="0"/>
              <a:t> could come up —and he was not far off —</a:t>
            </a:r>
            <a:r>
              <a:rPr lang="en-US" dirty="0" err="1" smtClean="0"/>
              <a:t>Horatius</a:t>
            </a:r>
            <a:r>
              <a:rPr lang="en-US" dirty="0" smtClean="0"/>
              <a:t> dispatched the second.</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0"/>
            <a:ext cx="8229600" cy="6629400"/>
          </a:xfrm>
        </p:spPr>
        <p:txBody>
          <a:bodyPr>
            <a:normAutofit fontScale="70000" lnSpcReduction="20000"/>
          </a:bodyPr>
          <a:lstStyle/>
          <a:p>
            <a:r>
              <a:rPr lang="en-US" sz="3300" dirty="0" smtClean="0"/>
              <a:t>They were now on even terns, one soldier surviving on each side, but in hope and </a:t>
            </a:r>
            <a:r>
              <a:rPr lang="en-US" sz="3300" dirty="0" err="1" smtClean="0"/>
              <a:t>vigour</a:t>
            </a:r>
            <a:r>
              <a:rPr lang="en-US" sz="3300" dirty="0" smtClean="0"/>
              <a:t> they were far from equal. The one, unscathed and elated by his double victory, was eager for a third encounter. The other dragged himself along, faint from his wound and exhausted with running; he thought how his brothers had been slaughtered before him, and was a beaten man when he faced his triumphant foe. What followed was no combat. The Roman cried exultantly, “Two victims I have given to the shades of my brothers: the third I will offer up to the cause of this war, that Roman may rule Alban.” His adversary could barely hold up his shield. With a downward thrust </a:t>
            </a:r>
            <a:r>
              <a:rPr lang="en-US" sz="3300" dirty="0" err="1" smtClean="0"/>
              <a:t>Horatius</a:t>
            </a:r>
            <a:r>
              <a:rPr lang="en-US" sz="3300" dirty="0" smtClean="0"/>
              <a:t> buried his sword in the Alban's throat, and despoiled him where he lay. The Romans welcomed their hero with jubilations and thanksgivings, and their joy was all the greater that they had come near despairing. The burial of their dead then claimed the attention of the two armies, —with widely different feelings, since one nation was </a:t>
            </a:r>
            <a:r>
              <a:rPr lang="en-US" dirty="0" smtClean="0"/>
              <a:t>exalted with imperial power, the other made subject to a foreign sway.  The graves may still be seen where each soldier fell: two Roman graves in one spot, nearer Alba; those of the three Albans towards Rome, but separated, just as they had fought.</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err="1" smtClean="0"/>
              <a:t>Ancius</a:t>
            </a:r>
            <a:r>
              <a:rPr lang="en-US" dirty="0" smtClean="0"/>
              <a:t> </a:t>
            </a:r>
            <a:r>
              <a:rPr lang="en-US" dirty="0" err="1" smtClean="0"/>
              <a:t>Marcius</a:t>
            </a:r>
            <a:endParaRPr lang="en-US" dirty="0"/>
          </a:p>
        </p:txBody>
      </p:sp>
      <p:pic>
        <p:nvPicPr>
          <p:cNvPr id="4" name="Content Placeholder 3" descr="Pons.jpg"/>
          <p:cNvPicPr>
            <a:picLocks noGrp="1" noChangeAspect="1"/>
          </p:cNvPicPr>
          <p:nvPr>
            <p:ph idx="1"/>
          </p:nvPr>
        </p:nvPicPr>
        <p:blipFill>
          <a:blip r:embed="rId2" cstate="print"/>
          <a:stretch>
            <a:fillRect/>
          </a:stretch>
        </p:blipFill>
        <p:spPr>
          <a:xfrm>
            <a:off x="609600" y="914400"/>
            <a:ext cx="7924799" cy="59436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Livy I.32</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In order however that, as </a:t>
            </a:r>
            <a:r>
              <a:rPr lang="en-US" dirty="0" err="1" smtClean="0"/>
              <a:t>Numa</a:t>
            </a:r>
            <a:r>
              <a:rPr lang="en-US" dirty="0" smtClean="0"/>
              <a:t> had instituted religious practices in time of peace, he might himself give out a ceremonial of war, and that wars might not only be waged but also declared with some sort of formality, he copied from the ancient tribe of the </a:t>
            </a:r>
            <a:r>
              <a:rPr lang="en-US" dirty="0" err="1" smtClean="0"/>
              <a:t>Aequicoli</a:t>
            </a:r>
            <a:r>
              <a:rPr lang="en-US" dirty="0" smtClean="0"/>
              <a:t> the law, which the </a:t>
            </a:r>
            <a:r>
              <a:rPr lang="en-US" dirty="0" err="1" smtClean="0"/>
              <a:t>fetials</a:t>
            </a:r>
            <a:r>
              <a:rPr lang="en-US" dirty="0" smtClean="0"/>
              <a:t> now have, by which redress is demanded. When the envoy has arrived at the frontiers of the people from whom satisfaction is sought, he covers his head with a bonnet —the covering is of wool —and says: “Hear, Jupiter; hear, ye boundaries of” —naming whatever nation they belong to; —“let righteousness hear! I am the public herald of the Roman People; I come duly and religiously commissioned; let my words be credited.”</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6172200"/>
          </a:xfrm>
        </p:spPr>
        <p:txBody>
          <a:bodyPr>
            <a:normAutofit fontScale="85000" lnSpcReduction="20000"/>
          </a:bodyPr>
          <a:lstStyle/>
          <a:p>
            <a:r>
              <a:rPr lang="en-US" dirty="0" smtClean="0"/>
              <a:t>Then he [p. 117]recites his demands, after which he takes Jupiter to</a:t>
            </a:r>
            <a:r>
              <a:rPr lang="en-US" baseline="30000" dirty="0" smtClean="0">
                <a:hlinkClick r:id="rId2"/>
              </a:rPr>
              <a:t>4</a:t>
            </a:r>
            <a:r>
              <a:rPr lang="en-US" dirty="0" smtClean="0"/>
              <a:t> witness: “If I demand unduly and against religion that these men and these things be surrendered to me, then let me never enjoy my native land.” [8] These words he rehearses when he crosses the boundary line, the same to what man </a:t>
            </a:r>
            <a:r>
              <a:rPr lang="en-US" dirty="0" err="1" smtClean="0"/>
              <a:t>soever</a:t>
            </a:r>
            <a:r>
              <a:rPr lang="en-US" dirty="0" smtClean="0"/>
              <a:t> first meets him, the same when he enters the city gates, the same when he has come into the market-place, with only a few changes in the form and wording of the oath. [9] If those whom he demands are not surrendered, at the end of three and thirty days —for such is the conventional number —he declares war thus: “Hear, Jupiter, and thou, Janus </a:t>
            </a:r>
            <a:r>
              <a:rPr lang="en-US" dirty="0" err="1" smtClean="0"/>
              <a:t>Quirinus</a:t>
            </a:r>
            <a:r>
              <a:rPr lang="en-US" dirty="0" smtClean="0"/>
              <a:t>, and hear all heavenly gods, and ye, gods of earth, and ye of the lower world; I call you to witness that this people” —naming whatever people it is —“is unjust, and does not make just reparation.</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6324600"/>
          </a:xfrm>
        </p:spPr>
        <p:txBody>
          <a:bodyPr>
            <a:normAutofit fontScale="85000" lnSpcReduction="10000"/>
          </a:bodyPr>
          <a:lstStyle/>
          <a:p>
            <a:r>
              <a:rPr lang="en-US" dirty="0" smtClean="0"/>
              <a:t>But of these matters we will take counsel of the elders in our country, how we may obtain our right.” Then the messenger returns to Rome for the consultation.  Immediately the king would consult the Fathers, in some such words as these: “Touching the things, the suits, the causes, concerning which the </a:t>
            </a:r>
            <a:r>
              <a:rPr lang="en-US" i="1" dirty="0" err="1" smtClean="0"/>
              <a:t>pater</a:t>
            </a:r>
            <a:r>
              <a:rPr lang="en-US" i="1" dirty="0" smtClean="0"/>
              <a:t> </a:t>
            </a:r>
            <a:r>
              <a:rPr lang="en-US" i="1" dirty="0" err="1" smtClean="0"/>
              <a:t>patratus</a:t>
            </a:r>
            <a:r>
              <a:rPr lang="en-US" dirty="0" smtClean="0"/>
              <a:t> of the Roman People of the </a:t>
            </a:r>
            <a:r>
              <a:rPr lang="en-US" dirty="0" err="1" smtClean="0"/>
              <a:t>Quirites</a:t>
            </a:r>
            <a:r>
              <a:rPr lang="en-US" dirty="0" smtClean="0"/>
              <a:t> has made demands on the </a:t>
            </a:r>
            <a:r>
              <a:rPr lang="en-US" i="1" dirty="0" err="1" smtClean="0"/>
              <a:t>pater</a:t>
            </a:r>
            <a:r>
              <a:rPr lang="en-US" i="1" dirty="0" smtClean="0"/>
              <a:t> </a:t>
            </a:r>
            <a:r>
              <a:rPr lang="en-US" i="1" dirty="0" err="1" smtClean="0"/>
              <a:t>patratus</a:t>
            </a:r>
            <a:r>
              <a:rPr lang="en-US" dirty="0" smtClean="0"/>
              <a:t> of the Ancient </a:t>
            </a:r>
            <a:r>
              <a:rPr lang="en-US" dirty="0" err="1" smtClean="0"/>
              <a:t>Latins</a:t>
            </a:r>
            <a:r>
              <a:rPr lang="en-US" dirty="0" smtClean="0"/>
              <a:t>, and upon the men of the Ancient </a:t>
            </a:r>
            <a:r>
              <a:rPr lang="en-US" dirty="0" err="1" smtClean="0"/>
              <a:t>Latins</a:t>
            </a:r>
            <a:r>
              <a:rPr lang="en-US" dirty="0" smtClean="0"/>
              <a:t>, which things they have not delivered, nor fulfilled, nor satisfied, being things which ought to have been delivered, fulfilled, and satisfied, speak,” —turning to the man whose opinion he was wont to ask first, — “what think you?” Then the other would reply: “I hold that those things ought to be sought in warfare just and righteous; and so I consent and vote.”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The Rape of the Sabine Women</a:t>
            </a:r>
            <a:endParaRPr lang="en-US" dirty="0"/>
          </a:p>
        </p:txBody>
      </p:sp>
      <p:pic>
        <p:nvPicPr>
          <p:cNvPr id="4" name="Content Placeholder 3" descr="The_Intervention_of_the_Sabine_Women.jpg"/>
          <p:cNvPicPr>
            <a:picLocks noGrp="1" noChangeAspect="1"/>
          </p:cNvPicPr>
          <p:nvPr>
            <p:ph idx="1"/>
          </p:nvPr>
        </p:nvPicPr>
        <p:blipFill>
          <a:blip r:embed="rId2" cstate="print"/>
          <a:stretch>
            <a:fillRect/>
          </a:stretch>
        </p:blipFill>
        <p:spPr>
          <a:xfrm>
            <a:off x="533400" y="990600"/>
            <a:ext cx="8382000" cy="563880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6248400"/>
          </a:xfrm>
        </p:spPr>
        <p:txBody>
          <a:bodyPr>
            <a:normAutofit fontScale="85000" lnSpcReduction="10000"/>
          </a:bodyPr>
          <a:lstStyle/>
          <a:p>
            <a:r>
              <a:rPr lang="en-US" dirty="0" smtClean="0"/>
              <a:t>The others were then asked the question, in their order, and when the majority [p. 119]of those present went over to the same opinion, war had been agreed upon.  It was customary for the </a:t>
            </a:r>
            <a:r>
              <a:rPr lang="en-US" dirty="0" err="1" smtClean="0"/>
              <a:t>fetial</a:t>
            </a:r>
            <a:r>
              <a:rPr lang="en-US" dirty="0" smtClean="0"/>
              <a:t> to carry to the bounds of the other nation a cornet-wood spear, iron-pointed or hardened in the fire, and in the presence of not less than three grown men to say: “Whereas the tribes of the Ancient </a:t>
            </a:r>
            <a:r>
              <a:rPr lang="en-US" dirty="0" err="1" smtClean="0"/>
              <a:t>Latins</a:t>
            </a:r>
            <a:r>
              <a:rPr lang="en-US" dirty="0" smtClean="0"/>
              <a:t> and men of the Ancient </a:t>
            </a:r>
            <a:r>
              <a:rPr lang="en-US" dirty="0" err="1" smtClean="0"/>
              <a:t>Latins</a:t>
            </a:r>
            <a:r>
              <a:rPr lang="en-US" dirty="0" smtClean="0"/>
              <a:t> have been guilty of acts and offences against the Roman People of the </a:t>
            </a:r>
            <a:r>
              <a:rPr lang="en-US" dirty="0" err="1" smtClean="0"/>
              <a:t>Quirites</a:t>
            </a:r>
            <a:r>
              <a:rPr lang="en-US" dirty="0" smtClean="0"/>
              <a:t>; and whereas the Roman People of the </a:t>
            </a:r>
            <a:r>
              <a:rPr lang="en-US" dirty="0" err="1" smtClean="0"/>
              <a:t>Quirites</a:t>
            </a:r>
            <a:r>
              <a:rPr lang="en-US" dirty="0" smtClean="0"/>
              <a:t> has commanded that war be made on the Ancient </a:t>
            </a:r>
            <a:r>
              <a:rPr lang="en-US" dirty="0" err="1" smtClean="0"/>
              <a:t>Latins</a:t>
            </a:r>
            <a:r>
              <a:rPr lang="en-US" dirty="0" smtClean="0"/>
              <a:t>, and the Senate of the Roman People has approved, agreed, and voted a war with the Ancient </a:t>
            </a:r>
            <a:r>
              <a:rPr lang="en-US" dirty="0" err="1" smtClean="0"/>
              <a:t>Latins</a:t>
            </a:r>
            <a:r>
              <a:rPr lang="en-US" dirty="0" smtClean="0"/>
              <a:t>; I therefore and the Roman People declare and make war on the tribes of the Ancient </a:t>
            </a:r>
            <a:r>
              <a:rPr lang="en-US" dirty="0" err="1" smtClean="0"/>
              <a:t>Latins</a:t>
            </a:r>
            <a:r>
              <a:rPr lang="en-US" dirty="0" smtClean="0"/>
              <a:t> and the men of the Ancient </a:t>
            </a:r>
            <a:r>
              <a:rPr lang="en-US" dirty="0" err="1" smtClean="0"/>
              <a:t>Latins</a:t>
            </a:r>
            <a:r>
              <a:rPr lang="en-US" dirty="0" smtClean="0"/>
              <a:t>.”</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Having said this, he would hurl his spear into their territory. This is the manner in which at that time redress was sought from the </a:t>
            </a:r>
            <a:r>
              <a:rPr lang="en-US" dirty="0" err="1" smtClean="0"/>
              <a:t>Latins</a:t>
            </a:r>
            <a:r>
              <a:rPr lang="en-US" dirty="0" smtClean="0"/>
              <a:t> and war was declared, and the custom has been received by later generations.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err="1" smtClean="0"/>
              <a:t>Tarquinius</a:t>
            </a:r>
            <a:r>
              <a:rPr lang="en-US" dirty="0" smtClean="0"/>
              <a:t> </a:t>
            </a:r>
            <a:r>
              <a:rPr lang="en-US" dirty="0" err="1" smtClean="0"/>
              <a:t>Priscus</a:t>
            </a:r>
            <a:endParaRPr lang="en-US" dirty="0"/>
          </a:p>
        </p:txBody>
      </p:sp>
      <p:pic>
        <p:nvPicPr>
          <p:cNvPr id="4" name="Content Placeholder 3" descr="Tarquinius-Priscus.jpg"/>
          <p:cNvPicPr>
            <a:picLocks noGrp="1" noChangeAspect="1"/>
          </p:cNvPicPr>
          <p:nvPr>
            <p:ph idx="1"/>
          </p:nvPr>
        </p:nvPicPr>
        <p:blipFill>
          <a:blip r:embed="rId2" cstate="print"/>
          <a:stretch>
            <a:fillRect/>
          </a:stretch>
        </p:blipFill>
        <p:spPr>
          <a:xfrm>
            <a:off x="1143000" y="990600"/>
            <a:ext cx="7086600" cy="563880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Cloaca</a:t>
            </a:r>
            <a:r>
              <a:rPr lang="en-US" dirty="0" smtClean="0"/>
              <a:t> Maxima</a:t>
            </a:r>
            <a:endParaRPr lang="en-US" dirty="0"/>
          </a:p>
        </p:txBody>
      </p:sp>
      <p:pic>
        <p:nvPicPr>
          <p:cNvPr id="4" name="Content Placeholder 3" descr="040227_tevere16CloacaMaxima.jpg"/>
          <p:cNvPicPr>
            <a:picLocks noGrp="1" noChangeAspect="1"/>
          </p:cNvPicPr>
          <p:nvPr>
            <p:ph idx="1"/>
          </p:nvPr>
        </p:nvPicPr>
        <p:blipFill>
          <a:blip r:embed="rId2" cstate="print"/>
          <a:stretch>
            <a:fillRect/>
          </a:stretch>
        </p:blipFill>
        <p:spPr>
          <a:xfrm>
            <a:off x="381000" y="1219200"/>
            <a:ext cx="8458200" cy="54864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omitian-Cloaca-Forum.jpg"/>
          <p:cNvPicPr>
            <a:picLocks noGrp="1" noChangeAspect="1"/>
          </p:cNvPicPr>
          <p:nvPr>
            <p:ph idx="1"/>
          </p:nvPr>
        </p:nvPicPr>
        <p:blipFill>
          <a:blip r:embed="rId2" cstate="print"/>
          <a:stretch>
            <a:fillRect/>
          </a:stretch>
        </p:blipFill>
        <p:spPr>
          <a:xfrm>
            <a:off x="304800" y="228600"/>
            <a:ext cx="8499873" cy="63246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Servius</a:t>
            </a:r>
            <a:r>
              <a:rPr lang="en-US" dirty="0" smtClean="0"/>
              <a:t> </a:t>
            </a:r>
            <a:r>
              <a:rPr lang="en-US" dirty="0" err="1" smtClean="0"/>
              <a:t>Tullius</a:t>
            </a:r>
            <a:endParaRPr lang="en-US" dirty="0"/>
          </a:p>
        </p:txBody>
      </p:sp>
      <p:pic>
        <p:nvPicPr>
          <p:cNvPr id="4" name="Content Placeholder 3" descr="Tullia-drives-her-chariot.jpg"/>
          <p:cNvPicPr>
            <a:picLocks noGrp="1" noChangeAspect="1"/>
          </p:cNvPicPr>
          <p:nvPr>
            <p:ph idx="1"/>
          </p:nvPr>
        </p:nvPicPr>
        <p:blipFill>
          <a:blip r:embed="rId2" cstate="print"/>
          <a:stretch>
            <a:fillRect/>
          </a:stretch>
        </p:blipFill>
        <p:spPr>
          <a:xfrm>
            <a:off x="1" y="1219200"/>
            <a:ext cx="8686800" cy="54864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Tarquinius</a:t>
            </a:r>
            <a:r>
              <a:rPr lang="en-US" dirty="0" smtClean="0"/>
              <a:t> </a:t>
            </a:r>
            <a:r>
              <a:rPr lang="en-US" dirty="0" err="1" smtClean="0"/>
              <a:t>Superbus</a:t>
            </a:r>
            <a:endParaRPr lang="en-US" dirty="0"/>
          </a:p>
        </p:txBody>
      </p:sp>
      <p:pic>
        <p:nvPicPr>
          <p:cNvPr id="4" name="Content Placeholder 3" descr="index.jpg"/>
          <p:cNvPicPr>
            <a:picLocks noGrp="1" noChangeAspect="1"/>
          </p:cNvPicPr>
          <p:nvPr>
            <p:ph idx="1"/>
          </p:nvPr>
        </p:nvPicPr>
        <p:blipFill>
          <a:blip r:embed="rId2" cstate="print"/>
          <a:stretch>
            <a:fillRect/>
          </a:stretch>
        </p:blipFill>
        <p:spPr>
          <a:xfrm>
            <a:off x="1066800" y="1295400"/>
            <a:ext cx="6705600" cy="525780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Black Stone Inscription</a:t>
            </a:r>
            <a:endParaRPr lang="en-US" dirty="0"/>
          </a:p>
        </p:txBody>
      </p:sp>
      <p:pic>
        <p:nvPicPr>
          <p:cNvPr id="4" name="Content Placeholder 3" descr="niger_2_lg.jpg"/>
          <p:cNvPicPr>
            <a:picLocks noGrp="1" noChangeAspect="1"/>
          </p:cNvPicPr>
          <p:nvPr>
            <p:ph idx="1"/>
          </p:nvPr>
        </p:nvPicPr>
        <p:blipFill>
          <a:blip r:embed="rId2" cstate="print"/>
          <a:stretch>
            <a:fillRect/>
          </a:stretch>
        </p:blipFill>
        <p:spPr>
          <a:xfrm>
            <a:off x="1676400" y="1295400"/>
            <a:ext cx="6096000" cy="52578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Ovid, </a:t>
            </a:r>
            <a:r>
              <a:rPr lang="en-US" i="1" dirty="0" err="1" smtClean="0"/>
              <a:t>Ars</a:t>
            </a:r>
            <a:r>
              <a:rPr lang="en-US" i="1" dirty="0" smtClean="0"/>
              <a:t> </a:t>
            </a:r>
            <a:r>
              <a:rPr lang="en-US" i="1" dirty="0" err="1" smtClean="0"/>
              <a:t>Amatoria</a:t>
            </a:r>
            <a:r>
              <a:rPr lang="en-US" i="1" dirty="0" smtClean="0"/>
              <a:t> </a:t>
            </a:r>
            <a:r>
              <a:rPr lang="en-US" dirty="0" smtClean="0"/>
              <a:t>I.87-132</a:t>
            </a:r>
            <a:endParaRPr lang="en-US" i="1" dirty="0"/>
          </a:p>
        </p:txBody>
      </p:sp>
      <p:sp>
        <p:nvSpPr>
          <p:cNvPr id="3" name="Content Placeholder 2"/>
          <p:cNvSpPr>
            <a:spLocks noGrp="1"/>
          </p:cNvSpPr>
          <p:nvPr>
            <p:ph idx="1"/>
          </p:nvPr>
        </p:nvSpPr>
        <p:spPr/>
        <p:txBody>
          <a:bodyPr>
            <a:normAutofit fontScale="92500" lnSpcReduction="10000"/>
          </a:bodyPr>
          <a:lstStyle/>
          <a:p>
            <a:r>
              <a:rPr lang="en-US" i="1" dirty="0" smtClean="0"/>
              <a:t>It was you, Romulus, who first mingled the cares of love with public games, that far-off day when the rape of the Sabine women gave wives to your warriors who had waited for them so long. No curtains then hung in the marble theatre, nor was the stage made red with liquid saffron. In those days branches from the woods of the Palatine were the only adornment of our simple stage. The people sat on seats of turf, their heads canopied with boughs.</a:t>
            </a:r>
            <a:endParaRPr lang="en-US"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normAutofit lnSpcReduction="10000"/>
          </a:bodyPr>
          <a:lstStyle/>
          <a:p>
            <a:r>
              <a:rPr lang="en-US" i="1" dirty="0" smtClean="0"/>
              <a:t>As soon as he had sat him down, each Roman looked about, marking the woman whom he most desired, giving free play to the thoughts that surged within him. Whilst to the sound of a rustic pipe an actor strikes his foot three times upon the </a:t>
            </a:r>
            <a:r>
              <a:rPr lang="en-US" i="1" dirty="0" err="1" smtClean="0"/>
              <a:t>levelled</a:t>
            </a:r>
            <a:r>
              <a:rPr lang="en-US" i="1" dirty="0" smtClean="0"/>
              <a:t> earth, amid the unforced applause of the expectant throng (for in those days applause was neither bought nor sold), Romulus signed to his men to seize upon their prey. In a trice, with shouts that made their object clear, they laid their eager hands upon the cowering women.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304800"/>
            <a:ext cx="8229600" cy="5821363"/>
          </a:xfrm>
        </p:spPr>
        <p:txBody>
          <a:bodyPr>
            <a:normAutofit lnSpcReduction="10000"/>
          </a:bodyPr>
          <a:lstStyle/>
          <a:p>
            <a:r>
              <a:rPr lang="en-US" i="1" dirty="0" smtClean="0"/>
              <a:t>Even as the weak and timid doves flee, before an eagle, even as a young lamb quails at the sight of a wolf, so shuddered the Sabine women when they beheld these fierce warriors making towards them. Every one turned pale, terror spread throughout the throng, but it showed itself in different ways. Some tore their hair; some swooned away; some wept in silence; some called vainly for their mothers; some sobbed aloud; others seemed stupefied with fear; some stood transfixed; others tried to flee. Nevertheless, the Romans carry off the </a:t>
            </a:r>
            <a:r>
              <a:rPr lang="en-US" i="1" dirty="0" smtClean="0"/>
              <a:t>women.</a:t>
            </a:r>
            <a:endParaRPr lang="en-US"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lstStyle/>
          <a:p>
            <a:r>
              <a:rPr lang="en-US" i="1" dirty="0" smtClean="0"/>
              <a:t>If one shows herself too rebellious and refuses to follow her ravisher, he picks her up and, </a:t>
            </a:r>
            <a:r>
              <a:rPr lang="en-US" i="1" dirty="0" smtClean="0"/>
              <a:t>embracing</a:t>
            </a:r>
            <a:r>
              <a:rPr lang="en-US" i="1" dirty="0" smtClean="0"/>
              <a:t> </a:t>
            </a:r>
            <a:r>
              <a:rPr lang="en-US" i="1" dirty="0" smtClean="0"/>
              <a:t>her </a:t>
            </a:r>
            <a:r>
              <a:rPr lang="en-US" i="1" dirty="0" smtClean="0"/>
              <a:t>lovingly, </a:t>
            </a:r>
            <a:r>
              <a:rPr lang="en-US" i="1" dirty="0" smtClean="0"/>
              <a:t>exclaims, "Why with tears do you thus dim the lovely radiance of your eyes? What your father is to your mother, that will I be to </a:t>
            </a:r>
            <a:r>
              <a:rPr lang="en-US" i="1" smtClean="0"/>
              <a:t>you</a:t>
            </a:r>
            <a:r>
              <a:rPr lang="en-US" i="1" smtClean="0"/>
              <a:t>."</a:t>
            </a:r>
            <a:endParaRPr lang="en-US"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err="1" smtClean="0"/>
              <a:t>Numa</a:t>
            </a:r>
            <a:r>
              <a:rPr lang="en-US" dirty="0" smtClean="0"/>
              <a:t> </a:t>
            </a:r>
            <a:r>
              <a:rPr lang="en-US" dirty="0" err="1" smtClean="0"/>
              <a:t>Pompilius</a:t>
            </a:r>
            <a:endParaRPr lang="en-US" dirty="0"/>
          </a:p>
        </p:txBody>
      </p:sp>
      <p:pic>
        <p:nvPicPr>
          <p:cNvPr id="4" name="Content Placeholder 3" descr="numa.jpg"/>
          <p:cNvPicPr>
            <a:picLocks noGrp="1" noChangeAspect="1"/>
          </p:cNvPicPr>
          <p:nvPr>
            <p:ph idx="1"/>
          </p:nvPr>
        </p:nvPicPr>
        <p:blipFill>
          <a:blip r:embed="rId2" cstate="print"/>
          <a:stretch>
            <a:fillRect/>
          </a:stretch>
        </p:blipFill>
        <p:spPr>
          <a:xfrm>
            <a:off x="1371600" y="1066800"/>
            <a:ext cx="6705600" cy="56388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Livy 1.20</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r>
              <a:rPr lang="en-US" dirty="0" smtClean="0"/>
              <a:t>He then turned his attention to the appointment of priests, although lie performed very many priestly duties himself, especially those which now belong to the </a:t>
            </a:r>
            <a:r>
              <a:rPr lang="en-US" dirty="0" err="1" smtClean="0"/>
              <a:t>Flamen</a:t>
            </a:r>
            <a:r>
              <a:rPr lang="en-US" dirty="0" smtClean="0"/>
              <a:t> </a:t>
            </a:r>
            <a:r>
              <a:rPr lang="en-US" dirty="0" err="1" smtClean="0"/>
              <a:t>Dialis</a:t>
            </a:r>
            <a:r>
              <a:rPr lang="en-US" dirty="0" smtClean="0"/>
              <a:t>. But inasmuch as he thought that in a warlike nation there would be more kings like Romulus than like </a:t>
            </a:r>
            <a:r>
              <a:rPr lang="en-US" dirty="0" err="1" smtClean="0"/>
              <a:t>Numa</a:t>
            </a:r>
            <a:r>
              <a:rPr lang="en-US" dirty="0" smtClean="0"/>
              <a:t>, and that they would take the field in person, he did not wish the sacrificial duties of the kingly office to be neglected, and so appointed a </a:t>
            </a:r>
            <a:r>
              <a:rPr lang="en-US" dirty="0" err="1" smtClean="0"/>
              <a:t>flamen</a:t>
            </a:r>
            <a:r>
              <a:rPr lang="en-US" dirty="0" smtClean="0"/>
              <a:t> for Jupiter, as his perpetual priest, and provided him with a conspicuous dress and the royal </a:t>
            </a:r>
            <a:r>
              <a:rPr lang="en-US" dirty="0" err="1" smtClean="0"/>
              <a:t>curule</a:t>
            </a:r>
            <a:r>
              <a:rPr lang="en-US" dirty="0" smtClean="0"/>
              <a:t> chair. To him he added two other </a:t>
            </a:r>
            <a:r>
              <a:rPr lang="en-US" dirty="0" err="1" smtClean="0"/>
              <a:t>flamens</a:t>
            </a:r>
            <a:r>
              <a:rPr lang="en-US" dirty="0" smtClean="0"/>
              <a:t>, one for Mars, the other for </a:t>
            </a:r>
            <a:r>
              <a:rPr lang="en-US" dirty="0" err="1" smtClean="0"/>
              <a:t>Quirinus</a:t>
            </a:r>
            <a:r>
              <a:rPr lang="en-US" dirty="0" smtClean="0"/>
              <a:t>.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6324600"/>
          </a:xfrm>
        </p:spPr>
        <p:txBody>
          <a:bodyPr>
            <a:normAutofit fontScale="62500" lnSpcReduction="20000"/>
          </a:bodyPr>
          <a:lstStyle/>
          <a:p>
            <a:pPr algn="just"/>
            <a:r>
              <a:rPr lang="en-US" dirty="0" smtClean="0"/>
              <a:t>In like manner he designated virgins for </a:t>
            </a:r>
            <a:r>
              <a:rPr lang="en-US" dirty="0" err="1" smtClean="0"/>
              <a:t>Vesta's</a:t>
            </a:r>
            <a:r>
              <a:rPr lang="en-US" dirty="0" smtClean="0"/>
              <a:t> service —a priesthood, this, that derived from Alba and so was not unsuited to the founder's stock. That they might be perpetual priestesses of the temple, he assigned them a stipend from the public treasury, and by the rule of virginity and other observances invested them with awe and sanctity. He likewise chose twelve </a:t>
            </a:r>
            <a:r>
              <a:rPr lang="en-US" dirty="0" err="1" smtClean="0"/>
              <a:t>Salii</a:t>
            </a:r>
            <a:r>
              <a:rPr lang="en-US" dirty="0" smtClean="0"/>
              <a:t> for Mars </a:t>
            </a:r>
            <a:r>
              <a:rPr lang="en-US" dirty="0" err="1" smtClean="0"/>
              <a:t>Gradivus</a:t>
            </a:r>
            <a:r>
              <a:rPr lang="en-US" dirty="0" smtClean="0"/>
              <a:t>, and granted them the distinction of wearing the embroidered tunic and over it a bronze breastplate, and of bearing the divine shields which men call </a:t>
            </a:r>
            <a:r>
              <a:rPr lang="en-US" i="1" dirty="0" err="1" smtClean="0"/>
              <a:t>ancilia</a:t>
            </a:r>
            <a:r>
              <a:rPr lang="en-US" i="1" dirty="0" smtClean="0"/>
              <a:t>,</a:t>
            </a:r>
            <a:r>
              <a:rPr lang="en-US" dirty="0" smtClean="0"/>
              <a:t> while they proceeded through the City, chanting their hymns to the triple beat of their solemn dance. He next chose as </a:t>
            </a:r>
            <a:r>
              <a:rPr lang="en-US" dirty="0" err="1" smtClean="0"/>
              <a:t>pontifex</a:t>
            </a:r>
            <a:r>
              <a:rPr lang="en-US" dirty="0" smtClean="0"/>
              <a:t> </a:t>
            </a:r>
            <a:r>
              <a:rPr lang="en-US" dirty="0" err="1" smtClean="0"/>
              <a:t>Numa</a:t>
            </a:r>
            <a:r>
              <a:rPr lang="en-US" dirty="0" smtClean="0"/>
              <a:t> </a:t>
            </a:r>
            <a:r>
              <a:rPr lang="en-US" dirty="0" err="1" smtClean="0"/>
              <a:t>Marcius</a:t>
            </a:r>
            <a:r>
              <a:rPr lang="en-US" dirty="0" smtClean="0"/>
              <a:t>, son of Marcus, one of the senators, and to him he entrusted written directions, full and accurate, for performing the rites of worship; with what victims, on what days, in what temple, sacrifices should be offered, and from what sources money was to be disbursed to pay their costs. All other public and private sacrifices lie likewise made subject to the decrees of the </a:t>
            </a:r>
            <a:r>
              <a:rPr lang="en-US" dirty="0" err="1" smtClean="0"/>
              <a:t>pontifex</a:t>
            </a:r>
            <a:r>
              <a:rPr lang="en-US" dirty="0" smtClean="0"/>
              <a:t>, that there might be someone to whom the commons could come for advice, lest any confusion should arise in the religious law through the neglect of ancestral rites and the adoption of strange ones. And not merely ceremonies relating to the gods above, but also proper funeral observances and the propitiation of the spirits of the dead were to be taught by the </a:t>
            </a:r>
            <a:r>
              <a:rPr lang="en-US" dirty="0" err="1" smtClean="0"/>
              <a:t>pontifex</a:t>
            </a:r>
            <a:r>
              <a:rPr lang="en-US" dirty="0" smtClean="0"/>
              <a:t> as well, and also what prodigies manifested by lightning or other visible sign were to be taken in hand and averted. With the purpose of eliciting this knowledge from the minds of the gods, </a:t>
            </a:r>
            <a:r>
              <a:rPr lang="en-US" dirty="0" err="1" smtClean="0"/>
              <a:t>Numa</a:t>
            </a:r>
            <a:r>
              <a:rPr lang="en-US" dirty="0" smtClean="0"/>
              <a:t> dedicated an altar on the Aventine to Jupiter </a:t>
            </a:r>
            <a:r>
              <a:rPr lang="en-US" dirty="0" err="1" smtClean="0"/>
              <a:t>Elicius</a:t>
            </a:r>
            <a:r>
              <a:rPr lang="en-US" dirty="0" smtClean="0"/>
              <a:t>, and consulted the god by augury, that he might learn what portents were to be regarded.</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TotalTime>
  <Words>2622</Words>
  <Application>Microsoft Office PowerPoint</Application>
  <PresentationFormat>On-screen Show (4:3)</PresentationFormat>
  <Paragraphs>31</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Lecture Two</vt:lpstr>
      <vt:lpstr>The Rape of the Sabine Women</vt:lpstr>
      <vt:lpstr>Ovid, Ars Amatoria I.87-132</vt:lpstr>
      <vt:lpstr>Slide 4</vt:lpstr>
      <vt:lpstr>Slide 5</vt:lpstr>
      <vt:lpstr>Slide 6</vt:lpstr>
      <vt:lpstr>Numa Pompilius</vt:lpstr>
      <vt:lpstr>Livy 1.20</vt:lpstr>
      <vt:lpstr>Slide 9</vt:lpstr>
      <vt:lpstr>Tullus Hostilius</vt:lpstr>
      <vt:lpstr>Livy 1.24</vt:lpstr>
      <vt:lpstr>Slide 12</vt:lpstr>
      <vt:lpstr>Slide 13</vt:lpstr>
      <vt:lpstr>Slide 14</vt:lpstr>
      <vt:lpstr>Slide 15</vt:lpstr>
      <vt:lpstr>Ancius Marcius</vt:lpstr>
      <vt:lpstr>Livy I.32</vt:lpstr>
      <vt:lpstr>Slide 18</vt:lpstr>
      <vt:lpstr>Slide 19</vt:lpstr>
      <vt:lpstr>Slide 20</vt:lpstr>
      <vt:lpstr>Slide 21</vt:lpstr>
      <vt:lpstr>Tarquinius Priscus</vt:lpstr>
      <vt:lpstr>Cloaca Maxima</vt:lpstr>
      <vt:lpstr>Slide 24</vt:lpstr>
      <vt:lpstr>Servius Tullius</vt:lpstr>
      <vt:lpstr>Tarquinius Superbus</vt:lpstr>
      <vt:lpstr>The Black Stone Inscription</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Two</dc:title>
  <dc:creator>Kristina Keil</dc:creator>
  <cp:lastModifiedBy>Kristina Keil</cp:lastModifiedBy>
  <cp:revision>13</cp:revision>
  <dcterms:created xsi:type="dcterms:W3CDTF">2016-07-05T01:35:18Z</dcterms:created>
  <dcterms:modified xsi:type="dcterms:W3CDTF">2016-07-06T03:54:18Z</dcterms:modified>
</cp:coreProperties>
</file>