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9" r:id="rId3"/>
    <p:sldId id="257" r:id="rId4"/>
    <p:sldId id="258" r:id="rId5"/>
    <p:sldId id="259" r:id="rId6"/>
    <p:sldId id="261" r:id="rId7"/>
    <p:sldId id="262" r:id="rId8"/>
    <p:sldId id="263" r:id="rId9"/>
    <p:sldId id="268"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35142-A112-4DA5-B9E6-A5EA9A65959C}" type="datetimeFigureOut">
              <a:rPr lang="en-US" smtClean="0"/>
              <a:t>10/9/2016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A32845-51ED-4499-81A1-1E784D94005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A32845-51ED-4499-81A1-1E784D94005C}"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FE113D4-E9ED-4AF9-BFA3-6333EB0E9913}" type="datetimeFigureOut">
              <a:rPr lang="en-US" smtClean="0"/>
              <a:pPr/>
              <a:t>10/9/2016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72C138F-18B8-40DD-BCE0-F9DF9F46494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E113D4-E9ED-4AF9-BFA3-6333EB0E9913}"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C138F-18B8-40DD-BCE0-F9DF9F4649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72C138F-18B8-40DD-BCE0-F9DF9F46494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E113D4-E9ED-4AF9-BFA3-6333EB0E9913}"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FE113D4-E9ED-4AF9-BFA3-6333EB0E9913}" type="datetimeFigureOut">
              <a:rPr lang="en-US" smtClean="0"/>
              <a:pPr/>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72C138F-18B8-40DD-BCE0-F9DF9F46494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FE113D4-E9ED-4AF9-BFA3-6333EB0E9913}" type="datetimeFigureOut">
              <a:rPr lang="en-US" smtClean="0"/>
              <a:pPr/>
              <a:t>10/9/2016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72C138F-18B8-40DD-BCE0-F9DF9F46494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FE113D4-E9ED-4AF9-BFA3-6333EB0E9913}" type="datetimeFigureOut">
              <a:rPr lang="en-US" smtClean="0"/>
              <a:pPr/>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C138F-18B8-40DD-BCE0-F9DF9F46494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FE113D4-E9ED-4AF9-BFA3-6333EB0E9913}" type="datetimeFigureOut">
              <a:rPr lang="en-US" smtClean="0"/>
              <a:pPr/>
              <a:t>10/9/2016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72C138F-18B8-40DD-BCE0-F9DF9F46494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FE113D4-E9ED-4AF9-BFA3-6333EB0E9913}" type="datetimeFigureOut">
              <a:rPr lang="en-US" smtClean="0"/>
              <a:pPr/>
              <a:t>10/9/2016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72C138F-18B8-40DD-BCE0-F9DF9F4649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FE113D4-E9ED-4AF9-BFA3-6333EB0E9913}" type="datetimeFigureOut">
              <a:rPr lang="en-US" smtClean="0"/>
              <a:pPr/>
              <a:t>10/9/2016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72C138F-18B8-40DD-BCE0-F9DF9F4649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72C138F-18B8-40DD-BCE0-F9DF9F46494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FE113D4-E9ED-4AF9-BFA3-6333EB0E9913}" type="datetimeFigureOut">
              <a:rPr lang="en-US" smtClean="0"/>
              <a:pPr/>
              <a:t>10/9/2016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72C138F-18B8-40DD-BCE0-F9DF9F46494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FE113D4-E9ED-4AF9-BFA3-6333EB0E9913}" type="datetimeFigureOut">
              <a:rPr lang="en-US" smtClean="0"/>
              <a:pPr/>
              <a:t>10/9/2016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FE113D4-E9ED-4AF9-BFA3-6333EB0E9913}" type="datetimeFigureOut">
              <a:rPr lang="en-US" smtClean="0"/>
              <a:pPr/>
              <a:t>10/9/2016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72C138F-18B8-40DD-BCE0-F9DF9F46494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The Struggle of the Orders</a:t>
            </a:r>
          </a:p>
          <a:p>
            <a:r>
              <a:rPr lang="en-US" dirty="0" smtClean="0"/>
              <a:t>&amp;</a:t>
            </a:r>
          </a:p>
          <a:p>
            <a:r>
              <a:rPr lang="en-US" dirty="0" smtClean="0"/>
              <a:t>Roman Expansion in Italy</a:t>
            </a:r>
            <a:endParaRPr lang="en-US" dirty="0"/>
          </a:p>
        </p:txBody>
      </p:sp>
      <p:sp>
        <p:nvSpPr>
          <p:cNvPr id="2" name="Title 1"/>
          <p:cNvSpPr>
            <a:spLocks noGrp="1"/>
          </p:cNvSpPr>
          <p:nvPr>
            <p:ph type="ctrTitle"/>
          </p:nvPr>
        </p:nvSpPr>
        <p:spPr/>
        <p:txBody>
          <a:bodyPr/>
          <a:lstStyle/>
          <a:p>
            <a:r>
              <a:rPr lang="en-US" dirty="0" smtClean="0"/>
              <a:t>Lecture Three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Sacred Geese</a:t>
            </a:r>
            <a:endParaRPr lang="en-US" dirty="0"/>
          </a:p>
        </p:txBody>
      </p:sp>
      <p:pic>
        <p:nvPicPr>
          <p:cNvPr id="4" name="Content Placeholder 3" descr="the-sacred-geese-in-front-of-the-temple-of-juno-moneta-capitoline-DE3CJ0.jpg"/>
          <p:cNvPicPr>
            <a:picLocks noGrp="1" noChangeAspect="1"/>
          </p:cNvPicPr>
          <p:nvPr>
            <p:ph sz="quarter" idx="1"/>
          </p:nvPr>
        </p:nvPicPr>
        <p:blipFill>
          <a:blip r:embed="rId2" cstate="print"/>
          <a:stretch>
            <a:fillRect/>
          </a:stretch>
        </p:blipFill>
        <p:spPr>
          <a:xfrm>
            <a:off x="304800" y="1527174"/>
            <a:ext cx="8458200" cy="5711826"/>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Brennus</a:t>
            </a:r>
            <a:r>
              <a:rPr lang="en-US" dirty="0" smtClean="0"/>
              <a:t>, </a:t>
            </a:r>
            <a:r>
              <a:rPr lang="en-US" i="1" dirty="0" err="1" smtClean="0"/>
              <a:t>Vae</a:t>
            </a:r>
            <a:r>
              <a:rPr lang="en-US" i="1" dirty="0" smtClean="0"/>
              <a:t> </a:t>
            </a:r>
            <a:r>
              <a:rPr lang="en-US" i="1" dirty="0" err="1" smtClean="0"/>
              <a:t>Victis</a:t>
            </a:r>
            <a:endParaRPr lang="en-US" i="1" dirty="0"/>
          </a:p>
        </p:txBody>
      </p:sp>
      <p:pic>
        <p:nvPicPr>
          <p:cNvPr id="4" name="Content Placeholder 3" descr="250px-Brennus_and_Camillus.jpg"/>
          <p:cNvPicPr>
            <a:picLocks noGrp="1" noChangeAspect="1"/>
          </p:cNvPicPr>
          <p:nvPr>
            <p:ph sz="quarter" idx="1"/>
          </p:nvPr>
        </p:nvPicPr>
        <p:blipFill>
          <a:blip r:embed="rId2" cstate="print"/>
          <a:stretch>
            <a:fillRect/>
          </a:stretch>
        </p:blipFill>
        <p:spPr>
          <a:xfrm>
            <a:off x="1981200" y="1600200"/>
            <a:ext cx="5334000" cy="4800599"/>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Tarentum</a:t>
            </a:r>
            <a:endParaRPr lang="en-US" dirty="0"/>
          </a:p>
        </p:txBody>
      </p:sp>
      <p:pic>
        <p:nvPicPr>
          <p:cNvPr id="5" name="Content Placeholder 4" descr="Italy_provincial_location_map_2015.svg.png"/>
          <p:cNvPicPr>
            <a:picLocks noGrp="1" noChangeAspect="1"/>
          </p:cNvPicPr>
          <p:nvPr>
            <p:ph sz="quarter" idx="1"/>
          </p:nvPr>
        </p:nvPicPr>
        <p:blipFill>
          <a:blip r:embed="rId2" cstate="print"/>
          <a:stretch>
            <a:fillRect/>
          </a:stretch>
        </p:blipFill>
        <p:spPr>
          <a:xfrm>
            <a:off x="1981200" y="1524000"/>
            <a:ext cx="4800600" cy="51816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alanx.jpg"/>
          <p:cNvPicPr>
            <a:picLocks noGrp="1" noChangeAspect="1"/>
          </p:cNvPicPr>
          <p:nvPr>
            <p:ph sz="quarter" idx="1"/>
          </p:nvPr>
        </p:nvPicPr>
        <p:blipFill>
          <a:blip r:embed="rId2" cstate="print"/>
          <a:stretch>
            <a:fillRect/>
          </a:stretch>
        </p:blipFill>
        <p:spPr>
          <a:xfrm>
            <a:off x="301625" y="1600201"/>
            <a:ext cx="8504238" cy="48768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Racial Difference Between the Plebs </a:t>
            </a:r>
            <a:r>
              <a:rPr lang="en-US" smtClean="0"/>
              <a:t>and Patricians </a:t>
            </a:r>
            <a:endParaRPr lang="en-US" dirty="0"/>
          </a:p>
        </p:txBody>
      </p:sp>
      <p:sp>
        <p:nvSpPr>
          <p:cNvPr id="3" name="Content Placeholder 2"/>
          <p:cNvSpPr>
            <a:spLocks noGrp="1"/>
          </p:cNvSpPr>
          <p:nvPr>
            <p:ph sz="quarter" idx="1"/>
          </p:nvPr>
        </p:nvSpPr>
        <p:spPr/>
        <p:txBody>
          <a:bodyPr/>
          <a:lstStyle/>
          <a:p>
            <a:r>
              <a:rPr lang="en-US" dirty="0" smtClean="0"/>
              <a:t>Ness Painter, author of History of White People (1996) found it </a:t>
            </a:r>
            <a:r>
              <a:rPr lang="en-US" i="1" dirty="0" smtClean="0"/>
              <a:t>astonishing</a:t>
            </a:r>
            <a:r>
              <a:rPr lang="en-US" dirty="0" smtClean="0"/>
              <a:t> that American </a:t>
            </a:r>
            <a:r>
              <a:rPr lang="en-US" dirty="0" err="1" smtClean="0"/>
              <a:t>Nordicist</a:t>
            </a:r>
            <a:r>
              <a:rPr lang="en-US" dirty="0" smtClean="0"/>
              <a:t> Madison Grant (1865-1937) argued in The Passing of the Great Race that the patricians were of </a:t>
            </a:r>
            <a:r>
              <a:rPr lang="en-US" dirty="0" err="1" smtClean="0"/>
              <a:t>nordic</a:t>
            </a:r>
            <a:r>
              <a:rPr lang="en-US" dirty="0" smtClean="0"/>
              <a:t> origin.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Bondage</a:t>
            </a:r>
            <a:endParaRPr lang="en-US" dirty="0"/>
          </a:p>
        </p:txBody>
      </p:sp>
      <p:pic>
        <p:nvPicPr>
          <p:cNvPr id="4" name="Content Placeholder 3" descr="800px-Roman_collared_slaves_-_Ashmolean_Museum.jpg"/>
          <p:cNvPicPr>
            <a:picLocks noGrp="1" noChangeAspect="1"/>
          </p:cNvPicPr>
          <p:nvPr>
            <p:ph sz="quarter" idx="1"/>
          </p:nvPr>
        </p:nvPicPr>
        <p:blipFill>
          <a:blip r:embed="rId2" cstate="print"/>
          <a:stretch>
            <a:fillRect/>
          </a:stretch>
        </p:blipFill>
        <p:spPr>
          <a:xfrm>
            <a:off x="1122599" y="1527175"/>
            <a:ext cx="6862289" cy="4572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533400"/>
          </a:xfrm>
        </p:spPr>
        <p:txBody>
          <a:bodyPr>
            <a:normAutofit fontScale="90000"/>
          </a:bodyPr>
          <a:lstStyle/>
          <a:p>
            <a:r>
              <a:rPr lang="en-US" dirty="0" err="1" smtClean="0"/>
              <a:t>Fasti</a:t>
            </a:r>
            <a:endParaRPr lang="en-US" dirty="0"/>
          </a:p>
        </p:txBody>
      </p:sp>
      <p:pic>
        <p:nvPicPr>
          <p:cNvPr id="4" name="Content Placeholder 3" descr="76a3fc4a-0182-4464-8891-246d7d6e642b.jpg"/>
          <p:cNvPicPr>
            <a:picLocks noGrp="1" noChangeAspect="1"/>
          </p:cNvPicPr>
          <p:nvPr>
            <p:ph sz="quarter" idx="1"/>
          </p:nvPr>
        </p:nvPicPr>
        <p:blipFill>
          <a:blip r:embed="rId2" cstate="print"/>
          <a:stretch>
            <a:fillRect/>
          </a:stretch>
        </p:blipFill>
        <p:spPr>
          <a:xfrm>
            <a:off x="0" y="838200"/>
            <a:ext cx="9143999" cy="563879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Twelve Tables</a:t>
            </a:r>
            <a:endParaRPr lang="en-US" dirty="0"/>
          </a:p>
        </p:txBody>
      </p:sp>
      <p:pic>
        <p:nvPicPr>
          <p:cNvPr id="4" name="Content Placeholder 3" descr="Twelve Tables.jpg"/>
          <p:cNvPicPr>
            <a:picLocks noGrp="1" noChangeAspect="1"/>
          </p:cNvPicPr>
          <p:nvPr>
            <p:ph sz="quarter" idx="1"/>
          </p:nvPr>
        </p:nvPicPr>
        <p:blipFill>
          <a:blip r:embed="rId2" cstate="print"/>
          <a:stretch>
            <a:fillRect/>
          </a:stretch>
        </p:blipFill>
        <p:spPr>
          <a:xfrm>
            <a:off x="152400" y="990600"/>
            <a:ext cx="8763000" cy="5410201"/>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err="1" smtClean="0"/>
              <a:t>Curule</a:t>
            </a:r>
            <a:r>
              <a:rPr lang="en-US" dirty="0" smtClean="0"/>
              <a:t> Chair</a:t>
            </a:r>
            <a:endParaRPr lang="en-US" dirty="0"/>
          </a:p>
        </p:txBody>
      </p:sp>
      <p:pic>
        <p:nvPicPr>
          <p:cNvPr id="4" name="Content Placeholder 3" descr="540x360.jpg"/>
          <p:cNvPicPr>
            <a:picLocks noGrp="1" noChangeAspect="1"/>
          </p:cNvPicPr>
          <p:nvPr>
            <p:ph idx="1"/>
          </p:nvPr>
        </p:nvPicPr>
        <p:blipFill>
          <a:blip r:embed="rId2" cstate="print"/>
          <a:stretch>
            <a:fillRect/>
          </a:stretch>
        </p:blipFill>
        <p:spPr>
          <a:xfrm>
            <a:off x="228600" y="990600"/>
            <a:ext cx="8686800" cy="54864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Tabula III, </a:t>
            </a:r>
            <a:r>
              <a:rPr lang="en-US" i="1" dirty="0" smtClean="0"/>
              <a:t>De </a:t>
            </a:r>
            <a:r>
              <a:rPr lang="en-US" i="1" dirty="0" err="1" smtClean="0"/>
              <a:t>Aere</a:t>
            </a:r>
            <a:r>
              <a:rPr lang="en-US" i="1" dirty="0" smtClean="0"/>
              <a:t> </a:t>
            </a:r>
            <a:r>
              <a:rPr lang="en-US" i="1" dirty="0" err="1" smtClean="0"/>
              <a:t>Alieno</a:t>
            </a:r>
            <a:endParaRPr lang="en-US" i="1" dirty="0"/>
          </a:p>
        </p:txBody>
      </p:sp>
      <p:sp>
        <p:nvSpPr>
          <p:cNvPr id="3" name="Content Placeholder 2"/>
          <p:cNvSpPr>
            <a:spLocks noGrp="1"/>
          </p:cNvSpPr>
          <p:nvPr>
            <p:ph sz="quarter" idx="1"/>
          </p:nvPr>
        </p:nvSpPr>
        <p:spPr/>
        <p:txBody>
          <a:bodyPr>
            <a:normAutofit/>
          </a:bodyPr>
          <a:lstStyle/>
          <a:p>
            <a:pPr algn="ctr"/>
            <a:r>
              <a:rPr lang="it-IT" i="1" dirty="0" smtClean="0"/>
              <a:t>Aeris confessi rebusque iure iudicatis xxx dies iusti sunto. Post deinde manus iniectio esto. In ius ducito. In ius ducito. Ni iudicatum facit, aut quis endo eo in iure vindicit, secum ducito. Vincito aut nervo aut compedibus. XV pondo ne minore. aut si volet maiore vincito. Si volet suo vivito.  Ni suo vivit [qui eum vinctum habebit] libras farris endo dies dato; si volet, plus dato.</a:t>
            </a:r>
            <a:r>
              <a:rPr lang="it-IT" dirty="0" smtClean="0"/>
              <a:t> </a:t>
            </a:r>
            <a:br>
              <a:rPr lang="it-IT"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a:t>
            </a:r>
            <a:r>
              <a:rPr lang="en-US" dirty="0" err="1" smtClean="0"/>
              <a:t>Regillus</a:t>
            </a:r>
            <a:endParaRPr lang="en-US" dirty="0"/>
          </a:p>
        </p:txBody>
      </p:sp>
      <p:pic>
        <p:nvPicPr>
          <p:cNvPr id="4" name="Content Placeholder 3" descr="Lake_regillus.jpg"/>
          <p:cNvPicPr>
            <a:picLocks noGrp="1" noChangeAspect="1"/>
          </p:cNvPicPr>
          <p:nvPr>
            <p:ph sz="quarter" idx="1"/>
          </p:nvPr>
        </p:nvPicPr>
        <p:blipFill>
          <a:blip r:embed="rId2" cstate="print"/>
          <a:stretch>
            <a:fillRect/>
          </a:stretch>
        </p:blipFill>
        <p:spPr>
          <a:xfrm>
            <a:off x="304800" y="1600200"/>
            <a:ext cx="8610600" cy="4724399"/>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Latin League</a:t>
            </a:r>
            <a:endParaRPr lang="en-US" dirty="0"/>
          </a:p>
        </p:txBody>
      </p:sp>
      <p:pic>
        <p:nvPicPr>
          <p:cNvPr id="4" name="Content Placeholder 3" descr="Ligue-latine-carte.png"/>
          <p:cNvPicPr>
            <a:picLocks noGrp="1" noChangeAspect="1"/>
          </p:cNvPicPr>
          <p:nvPr>
            <p:ph sz="quarter" idx="1"/>
          </p:nvPr>
        </p:nvPicPr>
        <p:blipFill>
          <a:blip r:embed="rId2" cstate="print"/>
          <a:stretch>
            <a:fillRect/>
          </a:stretch>
        </p:blipFill>
        <p:spPr>
          <a:xfrm>
            <a:off x="685800" y="1527174"/>
            <a:ext cx="7924800" cy="4797425"/>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114</TotalTime>
  <Words>167</Words>
  <Application>Microsoft Office PowerPoint</Application>
  <PresentationFormat>On-screen Show (4:3)</PresentationFormat>
  <Paragraphs>18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Civic</vt:lpstr>
      <vt:lpstr>Lecture Three</vt:lpstr>
      <vt:lpstr>Racial Difference Between the Plebs and Patricians </vt:lpstr>
      <vt:lpstr>Debt Bondage</vt:lpstr>
      <vt:lpstr>Fasti</vt:lpstr>
      <vt:lpstr>The Twelve Tables</vt:lpstr>
      <vt:lpstr>Curule Chair</vt:lpstr>
      <vt:lpstr>Tabula III, De Aere Alieno</vt:lpstr>
      <vt:lpstr>Lake Regillus</vt:lpstr>
      <vt:lpstr>The Latin League</vt:lpstr>
      <vt:lpstr>Sacred Geese</vt:lpstr>
      <vt:lpstr>Brennus, Vae Victis</vt:lpstr>
      <vt:lpstr>Tarentum</vt:lpstr>
      <vt:lpstr>Slide 13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Three</dc:title>
  <dc:creator>Kristina Keil</dc:creator>
  <cp:lastModifiedBy>Kristina Keil</cp:lastModifiedBy>
  <cp:revision>13</cp:revision>
  <dcterms:created xsi:type="dcterms:W3CDTF">2016-07-07T04:00:32Z</dcterms:created>
  <dcterms:modified xsi:type="dcterms:W3CDTF">2016-10-09T15:49:52Z</dcterms:modified>
</cp:coreProperties>
</file>