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9" r:id="rId4"/>
    <p:sldId id="261" r:id="rId5"/>
    <p:sldId id="260" r:id="rId6"/>
    <p:sldId id="262" r:id="rId7"/>
    <p:sldId id="263" r:id="rId8"/>
    <p:sldId id="264" r:id="rId9"/>
    <p:sldId id="265" r:id="rId10"/>
    <p:sldId id="266" r:id="rId11"/>
    <p:sldId id="267" r:id="rId12"/>
    <p:sldId id="270" r:id="rId13"/>
    <p:sldId id="269" r:id="rId14"/>
    <p:sldId id="268" r:id="rId15"/>
    <p:sldId id="271" r:id="rId16"/>
    <p:sldId id="273"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1B819CD-5BAF-4516-8F1D-27810A36F7FC}" type="datetimeFigureOut">
              <a:rPr lang="en-US" smtClean="0"/>
              <a:pPr/>
              <a:t>7/18/2016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A457EE4-93CA-4529-A4E5-ECA85C6CA9EE}"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B819CD-5BAF-4516-8F1D-27810A36F7FC}" type="datetimeFigureOut">
              <a:rPr lang="en-US" smtClean="0"/>
              <a:pPr/>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57EE4-93CA-4529-A4E5-ECA85C6CA9E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A457EE4-93CA-4529-A4E5-ECA85C6CA9EE}"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B819CD-5BAF-4516-8F1D-27810A36F7FC}" type="datetimeFigureOut">
              <a:rPr lang="en-US" smtClean="0"/>
              <a:pPr/>
              <a:t>7/18/2016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1B819CD-5BAF-4516-8F1D-27810A36F7FC}" type="datetimeFigureOut">
              <a:rPr lang="en-US" smtClean="0"/>
              <a:pPr/>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A457EE4-93CA-4529-A4E5-ECA85C6CA9EE}"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1B819CD-5BAF-4516-8F1D-27810A36F7FC}" type="datetimeFigureOut">
              <a:rPr lang="en-US" smtClean="0"/>
              <a:pPr/>
              <a:t>7/18/2016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A457EE4-93CA-4529-A4E5-ECA85C6CA9EE}"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1B819CD-5BAF-4516-8F1D-27810A36F7FC}" type="datetimeFigureOut">
              <a:rPr lang="en-US" smtClean="0"/>
              <a:pPr/>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57EE4-93CA-4529-A4E5-ECA85C6CA9EE}"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1B819CD-5BAF-4516-8F1D-27810A36F7FC}" type="datetimeFigureOut">
              <a:rPr lang="en-US" smtClean="0"/>
              <a:pPr/>
              <a:t>7/18/2016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A457EE4-93CA-4529-A4E5-ECA85C6CA9EE}"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1B819CD-5BAF-4516-8F1D-27810A36F7FC}" type="datetimeFigureOut">
              <a:rPr lang="en-US" smtClean="0"/>
              <a:pPr/>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A457EE4-93CA-4529-A4E5-ECA85C6CA9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1B819CD-5BAF-4516-8F1D-27810A36F7FC}" type="datetimeFigureOut">
              <a:rPr lang="en-US" smtClean="0"/>
              <a:pPr/>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A457EE4-93CA-4529-A4E5-ECA85C6CA9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A457EE4-93CA-4529-A4E5-ECA85C6CA9EE}"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21B819CD-5BAF-4516-8F1D-27810A36F7FC}" type="datetimeFigureOut">
              <a:rPr lang="en-US" smtClean="0"/>
              <a:pPr/>
              <a:t>7/18/2016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A457EE4-93CA-4529-A4E5-ECA85C6CA9EE}"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1B819CD-5BAF-4516-8F1D-27810A36F7FC}" type="datetimeFigureOut">
              <a:rPr lang="en-US" smtClean="0"/>
              <a:pPr/>
              <a:t>7/18/2016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1B819CD-5BAF-4516-8F1D-27810A36F7FC}" type="datetimeFigureOut">
              <a:rPr lang="en-US" smtClean="0"/>
              <a:pPr/>
              <a:t>7/18/2016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A457EE4-93CA-4529-A4E5-ECA85C6CA9EE}"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lnSpcReduction="10000"/>
          </a:bodyPr>
          <a:lstStyle/>
          <a:p>
            <a:endParaRPr lang="en-US" dirty="0" smtClean="0"/>
          </a:p>
          <a:p>
            <a:r>
              <a:rPr lang="en-US" dirty="0" smtClean="0"/>
              <a:t>The Gracchi</a:t>
            </a:r>
          </a:p>
          <a:p>
            <a:endParaRPr lang="en-US" dirty="0" smtClean="0"/>
          </a:p>
          <a:p>
            <a:r>
              <a:rPr lang="en-US" dirty="0" smtClean="0"/>
              <a:t>&amp;</a:t>
            </a:r>
          </a:p>
          <a:p>
            <a:endParaRPr lang="en-US" dirty="0" smtClean="0"/>
          </a:p>
          <a:p>
            <a:r>
              <a:rPr lang="en-US" dirty="0" smtClean="0"/>
              <a:t>Marius and Sulla</a:t>
            </a:r>
            <a:endParaRPr lang="en-US" dirty="0"/>
          </a:p>
        </p:txBody>
      </p:sp>
      <p:sp>
        <p:nvSpPr>
          <p:cNvPr id="2" name="Title 1"/>
          <p:cNvSpPr>
            <a:spLocks noGrp="1"/>
          </p:cNvSpPr>
          <p:nvPr>
            <p:ph type="ctrTitle"/>
          </p:nvPr>
        </p:nvSpPr>
        <p:spPr/>
        <p:txBody>
          <a:bodyPr/>
          <a:lstStyle/>
          <a:p>
            <a:r>
              <a:rPr lang="en-US" dirty="0" smtClean="0"/>
              <a:t>Lecture Seven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Jugurtha</a:t>
            </a:r>
            <a:r>
              <a:rPr lang="en-US" dirty="0" smtClean="0"/>
              <a:t> (c. 160 – 104 BC)</a:t>
            </a:r>
            <a:endParaRPr lang="en-US" dirty="0"/>
          </a:p>
        </p:txBody>
      </p:sp>
      <p:pic>
        <p:nvPicPr>
          <p:cNvPr id="4" name="Content Placeholder 3" descr="Jugurtha.jpg"/>
          <p:cNvPicPr>
            <a:picLocks noGrp="1" noChangeAspect="1"/>
          </p:cNvPicPr>
          <p:nvPr>
            <p:ph sz="quarter" idx="1"/>
          </p:nvPr>
        </p:nvPicPr>
        <p:blipFill>
          <a:blip r:embed="rId2" cstate="print"/>
          <a:stretch>
            <a:fillRect/>
          </a:stretch>
        </p:blipFill>
        <p:spPr>
          <a:xfrm>
            <a:off x="2362200" y="1600200"/>
            <a:ext cx="4724400" cy="47244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Cimbri</a:t>
            </a:r>
            <a:r>
              <a:rPr lang="en-US" dirty="0" smtClean="0"/>
              <a:t> and </a:t>
            </a:r>
            <a:r>
              <a:rPr lang="en-US" dirty="0" err="1" smtClean="0"/>
              <a:t>Teutones</a:t>
            </a:r>
            <a:endParaRPr lang="en-US" dirty="0"/>
          </a:p>
        </p:txBody>
      </p:sp>
      <p:pic>
        <p:nvPicPr>
          <p:cNvPr id="4" name="Content Placeholder 3" descr="800px-Cimbrians_and_Teutons.png"/>
          <p:cNvPicPr>
            <a:picLocks noGrp="1" noChangeAspect="1"/>
          </p:cNvPicPr>
          <p:nvPr>
            <p:ph sz="quarter" idx="1"/>
          </p:nvPr>
        </p:nvPicPr>
        <p:blipFill>
          <a:blip r:embed="rId2" cstate="print"/>
          <a:stretch>
            <a:fillRect/>
          </a:stretch>
        </p:blipFill>
        <p:spPr>
          <a:xfrm>
            <a:off x="533400" y="1752600"/>
            <a:ext cx="8077200" cy="44196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Cimbri</a:t>
            </a:r>
            <a:endParaRPr lang="en-US" dirty="0"/>
          </a:p>
        </p:txBody>
      </p:sp>
      <p:pic>
        <p:nvPicPr>
          <p:cNvPr id="4" name="Content Placeholder 3" descr="Administrative_division_of_denmark_in_medieval_times.jpg"/>
          <p:cNvPicPr>
            <a:picLocks noGrp="1" noChangeAspect="1"/>
          </p:cNvPicPr>
          <p:nvPr>
            <p:ph sz="quarter" idx="1"/>
          </p:nvPr>
        </p:nvPicPr>
        <p:blipFill>
          <a:blip r:embed="rId2" cstate="print"/>
          <a:stretch>
            <a:fillRect/>
          </a:stretch>
        </p:blipFill>
        <p:spPr>
          <a:xfrm>
            <a:off x="838200" y="1600200"/>
            <a:ext cx="7386922" cy="479742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 </a:t>
            </a:r>
            <a:r>
              <a:rPr lang="en-US" dirty="0" err="1" smtClean="0"/>
              <a:t>Livius</a:t>
            </a:r>
            <a:r>
              <a:rPr lang="en-US" dirty="0" smtClean="0"/>
              <a:t> Drusus (d. 91 BC)</a:t>
            </a:r>
            <a:endParaRPr lang="en-US" dirty="0"/>
          </a:p>
        </p:txBody>
      </p:sp>
      <p:pic>
        <p:nvPicPr>
          <p:cNvPr id="4" name="Content Placeholder 3" descr="marcus-livius-drusus-tribune.jpg"/>
          <p:cNvPicPr>
            <a:picLocks noGrp="1" noChangeAspect="1"/>
          </p:cNvPicPr>
          <p:nvPr>
            <p:ph sz="quarter" idx="1"/>
          </p:nvPr>
        </p:nvPicPr>
        <p:blipFill>
          <a:blip r:embed="rId2" cstate="print"/>
          <a:stretch>
            <a:fillRect/>
          </a:stretch>
        </p:blipFill>
        <p:spPr>
          <a:xfrm>
            <a:off x="1905000" y="1524000"/>
            <a:ext cx="5376881" cy="5334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 Cornelius Sulla (139 – 78 BC) </a:t>
            </a:r>
            <a:endParaRPr lang="en-US" dirty="0"/>
          </a:p>
        </p:txBody>
      </p:sp>
      <p:pic>
        <p:nvPicPr>
          <p:cNvPr id="4" name="Content Placeholder 3" descr="Sulla_Glyptothek_Munich_309.jpg"/>
          <p:cNvPicPr>
            <a:picLocks noGrp="1" noChangeAspect="1"/>
          </p:cNvPicPr>
          <p:nvPr>
            <p:ph sz="quarter" idx="1"/>
          </p:nvPr>
        </p:nvPicPr>
        <p:blipFill>
          <a:blip r:embed="rId2" cstate="print"/>
          <a:stretch>
            <a:fillRect/>
          </a:stretch>
        </p:blipFill>
        <p:spPr>
          <a:xfrm>
            <a:off x="2133600" y="1600200"/>
            <a:ext cx="4979980" cy="52578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Mithridates</a:t>
            </a:r>
            <a:r>
              <a:rPr lang="en-US" dirty="0" smtClean="0"/>
              <a:t> VI of Pontus (134 – 63 BC)</a:t>
            </a:r>
            <a:endParaRPr lang="en-US" dirty="0"/>
          </a:p>
        </p:txBody>
      </p:sp>
      <p:pic>
        <p:nvPicPr>
          <p:cNvPr id="4" name="Content Placeholder 3" descr="Mithridates.jpg"/>
          <p:cNvPicPr>
            <a:picLocks noGrp="1" noChangeAspect="1"/>
          </p:cNvPicPr>
          <p:nvPr>
            <p:ph sz="quarter" idx="1"/>
          </p:nvPr>
        </p:nvPicPr>
        <p:blipFill>
          <a:blip r:embed="rId2" cstate="print"/>
          <a:stretch>
            <a:fillRect/>
          </a:stretch>
        </p:blipFill>
        <p:spPr>
          <a:xfrm>
            <a:off x="301625" y="1794836"/>
            <a:ext cx="8504238" cy="4036678"/>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Plutarch,</a:t>
            </a:r>
            <a:r>
              <a:rPr lang="en-US" i="1" dirty="0" smtClean="0"/>
              <a:t> Life of Sulla </a:t>
            </a:r>
            <a:r>
              <a:rPr lang="en-US" dirty="0" smtClean="0"/>
              <a:t>21</a:t>
            </a:r>
            <a:endParaRPr lang="en-US" dirty="0"/>
          </a:p>
        </p:txBody>
      </p:sp>
      <p:sp>
        <p:nvSpPr>
          <p:cNvPr id="3" name="Content Placeholder 2"/>
          <p:cNvSpPr>
            <a:spLocks noGrp="1"/>
          </p:cNvSpPr>
          <p:nvPr>
            <p:ph sz="quarter" idx="1"/>
          </p:nvPr>
        </p:nvSpPr>
        <p:spPr/>
        <p:txBody>
          <a:bodyPr>
            <a:normAutofit fontScale="77500" lnSpcReduction="20000"/>
          </a:bodyPr>
          <a:lstStyle/>
          <a:p>
            <a:pPr algn="just">
              <a:buNone/>
            </a:pPr>
            <a:r>
              <a:rPr lang="en-US" i="1" dirty="0" smtClean="0"/>
              <a:t>[Sulla] </a:t>
            </a:r>
            <a:r>
              <a:rPr lang="en-US" i="1" dirty="0" smtClean="0"/>
              <a:t>took away all civil rights from the sons and grandsons of those who had been proscribed, and confiscated the property of all. Moreover, proscriptions were made not only in Rome, but also in every city of Italy, and neither temple of God, nor hearth of hospitality, nor paternal home was free from the stain of bloodshed, but husbands were butchered in the embraces of their wedded wives, and sons in the arms of their mothers. Those who fell victims to political resentment and private hatred were as nothing compared with those who were butchered for the sake of their property, nay, even the executioners were prompted to say that his great house killed this man, his garden that man, his warm baths another. Quintus Aurelius, a quiet and inoffensive man, who thought his only share in the general calamity was to condole with others in their misfortunes, came into the forum and read the list of the proscribed, and finding his own name there, said, “Ah! woe is me! my Alban estate is prosecuting me.” And he had not gone far before he was dispatched by some one who had hunted him down.</a:t>
            </a:r>
            <a:endParaRPr lang="en-US"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a_sulla.gif"/>
          <p:cNvPicPr>
            <a:picLocks noGrp="1" noChangeAspect="1"/>
          </p:cNvPicPr>
          <p:nvPr>
            <p:ph sz="quarter" idx="1"/>
          </p:nvPr>
        </p:nvPicPr>
        <p:blipFill>
          <a:blip r:embed="rId2" cstate="print"/>
          <a:stretch>
            <a:fillRect/>
          </a:stretch>
        </p:blipFill>
        <p:spPr>
          <a:xfrm>
            <a:off x="0" y="0"/>
            <a:ext cx="9144000" cy="6857999"/>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Tiberius </a:t>
            </a:r>
            <a:r>
              <a:rPr lang="en-US" dirty="0" err="1" smtClean="0"/>
              <a:t>Sempronius</a:t>
            </a:r>
            <a:r>
              <a:rPr lang="en-US" dirty="0" smtClean="0"/>
              <a:t> Gracchus</a:t>
            </a:r>
            <a:endParaRPr lang="en-US" dirty="0"/>
          </a:p>
        </p:txBody>
      </p:sp>
      <p:pic>
        <p:nvPicPr>
          <p:cNvPr id="4" name="Content Placeholder 3" descr="Gracchus.jpg"/>
          <p:cNvPicPr>
            <a:picLocks noGrp="1" noChangeAspect="1"/>
          </p:cNvPicPr>
          <p:nvPr>
            <p:ph sz="quarter" idx="1"/>
          </p:nvPr>
        </p:nvPicPr>
        <p:blipFill>
          <a:blip r:embed="rId2" cstate="print"/>
          <a:stretch>
            <a:fillRect/>
          </a:stretch>
        </p:blipFill>
        <p:spPr>
          <a:xfrm>
            <a:off x="2514600" y="1527174"/>
            <a:ext cx="4267200" cy="487362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Corona </a:t>
            </a:r>
            <a:r>
              <a:rPr lang="en-US" dirty="0" err="1" smtClean="0"/>
              <a:t>Muralis</a:t>
            </a:r>
            <a:endParaRPr lang="en-US" dirty="0"/>
          </a:p>
        </p:txBody>
      </p:sp>
      <p:pic>
        <p:nvPicPr>
          <p:cNvPr id="6" name="Content Placeholder 5" descr="dae-10327044.jpg"/>
          <p:cNvPicPr>
            <a:picLocks noGrp="1" noChangeAspect="1"/>
          </p:cNvPicPr>
          <p:nvPr>
            <p:ph sz="quarter" idx="1"/>
          </p:nvPr>
        </p:nvPicPr>
        <p:blipFill>
          <a:blip r:embed="rId2" cstate="print"/>
          <a:stretch>
            <a:fillRect/>
          </a:stretch>
        </p:blipFill>
        <p:spPr>
          <a:xfrm>
            <a:off x="990600" y="1527174"/>
            <a:ext cx="7086599" cy="563562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Corona </a:t>
            </a:r>
            <a:r>
              <a:rPr lang="en-US" dirty="0" err="1" smtClean="0"/>
              <a:t>Muralis</a:t>
            </a:r>
            <a:endParaRPr lang="en-US" dirty="0"/>
          </a:p>
        </p:txBody>
      </p:sp>
      <p:pic>
        <p:nvPicPr>
          <p:cNvPr id="4" name="Content Placeholder 3" descr="corinth_temple_e_octavia_tyche2.jpg"/>
          <p:cNvPicPr>
            <a:picLocks noGrp="1" noChangeAspect="1"/>
          </p:cNvPicPr>
          <p:nvPr>
            <p:ph sz="quarter" idx="1"/>
          </p:nvPr>
        </p:nvPicPr>
        <p:blipFill>
          <a:blip r:embed="rId2" cstate="print"/>
          <a:stretch>
            <a:fillRect/>
          </a:stretch>
        </p:blipFill>
        <p:spPr>
          <a:xfrm>
            <a:off x="2275364" y="1527175"/>
            <a:ext cx="4556760" cy="4572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Coronae </a:t>
            </a:r>
            <a:r>
              <a:rPr lang="en-US" smtClean="0"/>
              <a:t>Militares</a:t>
            </a:r>
            <a:endParaRPr lang="en-US" dirty="0"/>
          </a:p>
        </p:txBody>
      </p:sp>
      <p:pic>
        <p:nvPicPr>
          <p:cNvPr id="4" name="Content Placeholder 3" descr="images.jpg"/>
          <p:cNvPicPr>
            <a:picLocks noGrp="1" noChangeAspect="1"/>
          </p:cNvPicPr>
          <p:nvPr>
            <p:ph sz="quarter" idx="1"/>
          </p:nvPr>
        </p:nvPicPr>
        <p:blipFill>
          <a:blip r:embed="rId2" cstate="print"/>
          <a:stretch>
            <a:fillRect/>
          </a:stretch>
        </p:blipFill>
        <p:spPr>
          <a:xfrm>
            <a:off x="2133600" y="1600200"/>
            <a:ext cx="4495800" cy="47244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Kingdom of Pergamum</a:t>
            </a:r>
            <a:endParaRPr lang="en-US" dirty="0"/>
          </a:p>
        </p:txBody>
      </p:sp>
      <p:pic>
        <p:nvPicPr>
          <p:cNvPr id="4" name="Content Placeholder 3" descr="sevenchurches.jpg"/>
          <p:cNvPicPr>
            <a:picLocks noGrp="1" noChangeAspect="1"/>
          </p:cNvPicPr>
          <p:nvPr>
            <p:ph sz="quarter" idx="1"/>
          </p:nvPr>
        </p:nvPicPr>
        <p:blipFill>
          <a:blip r:embed="rId2" cstate="print"/>
          <a:stretch>
            <a:fillRect/>
          </a:stretch>
        </p:blipFill>
        <p:spPr>
          <a:xfrm>
            <a:off x="304800" y="1676400"/>
            <a:ext cx="8534399" cy="46482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 </a:t>
            </a:r>
            <a:r>
              <a:rPr lang="en-US" dirty="0" err="1" smtClean="0"/>
              <a:t>Attalus</a:t>
            </a:r>
            <a:r>
              <a:rPr lang="en-US" dirty="0" smtClean="0"/>
              <a:t> III (</a:t>
            </a:r>
            <a:r>
              <a:rPr lang="pl-PL" dirty="0" smtClean="0"/>
              <a:t>c. 170 – 133 BC</a:t>
            </a:r>
            <a:r>
              <a:rPr lang="en-US" dirty="0" smtClean="0"/>
              <a:t>)</a:t>
            </a:r>
            <a:endParaRPr lang="en-US" dirty="0"/>
          </a:p>
        </p:txBody>
      </p:sp>
      <p:pic>
        <p:nvPicPr>
          <p:cNvPr id="4" name="Content Placeholder 3" descr="pergamon_theater_temple_attalus_iii_altes_museum.267x0-is-pid7487.jpg"/>
          <p:cNvPicPr>
            <a:picLocks noGrp="1" noChangeAspect="1"/>
          </p:cNvPicPr>
          <p:nvPr>
            <p:ph sz="quarter" idx="1"/>
          </p:nvPr>
        </p:nvPicPr>
        <p:blipFill>
          <a:blip r:embed="rId2" cstate="print"/>
          <a:stretch>
            <a:fillRect/>
          </a:stretch>
        </p:blipFill>
        <p:spPr>
          <a:xfrm>
            <a:off x="1905000" y="1600200"/>
            <a:ext cx="5520531" cy="47244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a:t>
            </a:r>
            <a:r>
              <a:rPr lang="en-US" dirty="0" err="1" smtClean="0"/>
              <a:t>Sempronius</a:t>
            </a:r>
            <a:r>
              <a:rPr lang="en-US" dirty="0" smtClean="0"/>
              <a:t> Gracchus (154 – 121 BC)</a:t>
            </a:r>
            <a:endParaRPr lang="en-US" dirty="0"/>
          </a:p>
        </p:txBody>
      </p:sp>
      <p:pic>
        <p:nvPicPr>
          <p:cNvPr id="4" name="Content Placeholder 3" descr="Gracchus.jpg"/>
          <p:cNvPicPr>
            <a:picLocks noGrp="1" noChangeAspect="1"/>
          </p:cNvPicPr>
          <p:nvPr>
            <p:ph sz="quarter" idx="1"/>
          </p:nvPr>
        </p:nvPicPr>
        <p:blipFill>
          <a:blip r:embed="rId2" cstate="print"/>
          <a:stretch>
            <a:fillRect/>
          </a:stretch>
        </p:blipFill>
        <p:spPr>
          <a:xfrm>
            <a:off x="2286000" y="1676400"/>
            <a:ext cx="4495800" cy="44958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Marius (157 – 86 BC)</a:t>
            </a:r>
            <a:endParaRPr lang="en-US" dirty="0"/>
          </a:p>
        </p:txBody>
      </p:sp>
      <p:pic>
        <p:nvPicPr>
          <p:cNvPr id="4" name="Content Placeholder 3" descr="Marius_Glyptothek_Munich_319.jpg"/>
          <p:cNvPicPr>
            <a:picLocks noGrp="1" noChangeAspect="1"/>
          </p:cNvPicPr>
          <p:nvPr>
            <p:ph sz="quarter" idx="1"/>
          </p:nvPr>
        </p:nvPicPr>
        <p:blipFill>
          <a:blip r:embed="rId2" cstate="print"/>
          <a:stretch>
            <a:fillRect/>
          </a:stretch>
        </p:blipFill>
        <p:spPr>
          <a:xfrm>
            <a:off x="2819400" y="1527174"/>
            <a:ext cx="3581399" cy="4797425"/>
          </a:xfr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224</TotalTime>
  <Words>321</Words>
  <Application>Microsoft Office PowerPoint</Application>
  <PresentationFormat>On-screen Show (4:3)</PresentationFormat>
  <Paragraphs>23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Civic</vt:lpstr>
      <vt:lpstr>Lecture Seven</vt:lpstr>
      <vt:lpstr>Tiberius Sempronius Gracchus</vt:lpstr>
      <vt:lpstr>Corona Muralis</vt:lpstr>
      <vt:lpstr>Corona Muralis</vt:lpstr>
      <vt:lpstr>Coronae Militares</vt:lpstr>
      <vt:lpstr>Kingdom of Pergamum</vt:lpstr>
      <vt:lpstr>King Attalus III (c. 170 – 133 BC)</vt:lpstr>
      <vt:lpstr>C. Sempronius Gracchus (154 – 121 BC)</vt:lpstr>
      <vt:lpstr>C. Marius (157 – 86 BC)</vt:lpstr>
      <vt:lpstr>Jugurtha (c. 160 – 104 BC)</vt:lpstr>
      <vt:lpstr>Cimbri and Teutones</vt:lpstr>
      <vt:lpstr>Cimbri</vt:lpstr>
      <vt:lpstr>M. Livius Drusus (d. 91 BC)</vt:lpstr>
      <vt:lpstr>L. Cornelius Sulla (139 – 78 BC) </vt:lpstr>
      <vt:lpstr>Mithridates VI of Pontus (134 – 63 BC)</vt:lpstr>
      <vt:lpstr>Plutarch, Life of Sulla 21</vt:lpstr>
      <vt:lpstr>Slide 17</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Seven</dc:title>
  <dc:creator>Kristina Keil</dc:creator>
  <cp:lastModifiedBy>Kristina Keil</cp:lastModifiedBy>
  <cp:revision>25</cp:revision>
  <dcterms:created xsi:type="dcterms:W3CDTF">2016-07-16T03:08:07Z</dcterms:created>
  <dcterms:modified xsi:type="dcterms:W3CDTF">2016-07-18T21:06:03Z</dcterms:modified>
</cp:coreProperties>
</file>