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61" r:id="rId5"/>
    <p:sldId id="262" r:id="rId6"/>
    <p:sldId id="263" r:id="rId7"/>
    <p:sldId id="264" r:id="rId8"/>
    <p:sldId id="265" r:id="rId9"/>
    <p:sldId id="266" r:id="rId10"/>
    <p:sldId id="267" r:id="rId11"/>
    <p:sldId id="268" r:id="rId12"/>
    <p:sldId id="270" r:id="rId13"/>
    <p:sldId id="271" r:id="rId14"/>
    <p:sldId id="272" r:id="rId15"/>
    <p:sldId id="269" r:id="rId16"/>
    <p:sldId id="273" r:id="rId17"/>
    <p:sldId id="274" r:id="rId18"/>
    <p:sldId id="275" r:id="rId19"/>
    <p:sldId id="276" r:id="rId20"/>
    <p:sldId id="277" r:id="rId21"/>
    <p:sldId id="278" r:id="rId22"/>
    <p:sldId id="279" r:id="rId23"/>
    <p:sldId id="259" r:id="rId24"/>
    <p:sldId id="280" r:id="rId25"/>
    <p:sldId id="281" r:id="rId26"/>
    <p:sldId id="282" r:id="rId27"/>
    <p:sldId id="283" r:id="rId28"/>
    <p:sldId id="284" r:id="rId29"/>
    <p:sldId id="286" r:id="rId30"/>
    <p:sldId id="287" r:id="rId31"/>
    <p:sldId id="288" r:id="rId32"/>
    <p:sldId id="289" r:id="rId33"/>
    <p:sldId id="285"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D9557E3-A302-4302-B7B2-7F3986D16F24}" type="datetimeFigureOut">
              <a:rPr lang="en-US" smtClean="0"/>
              <a:t>7/12/2016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30A46EC-A4C2-4264-A85F-FF82040F16B7}"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9557E3-A302-4302-B7B2-7F3986D16F24}" type="datetimeFigureOut">
              <a:rPr lang="en-US" smtClean="0"/>
              <a:t>7/12/2016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A46EC-A4C2-4264-A85F-FF82040F16B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30A46EC-A4C2-4264-A85F-FF82040F16B7}"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9557E3-A302-4302-B7B2-7F3986D16F24}" type="datetimeFigureOut">
              <a:rPr lang="en-US" smtClean="0"/>
              <a:t>7/12/2016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D9557E3-A302-4302-B7B2-7F3986D16F24}" type="datetimeFigureOut">
              <a:rPr lang="en-US" smtClean="0"/>
              <a:t>7/12/2016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30A46EC-A4C2-4264-A85F-FF82040F16B7}"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D9557E3-A302-4302-B7B2-7F3986D16F24}" type="datetimeFigureOut">
              <a:rPr lang="en-US" smtClean="0"/>
              <a:t>7/12/2016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30A46EC-A4C2-4264-A85F-FF82040F16B7}"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D9557E3-A302-4302-B7B2-7F3986D16F24}" type="datetimeFigureOut">
              <a:rPr lang="en-US" smtClean="0"/>
              <a:t>7/12/2016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0A46EC-A4C2-4264-A85F-FF82040F16B7}"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D9557E3-A302-4302-B7B2-7F3986D16F24}" type="datetimeFigureOut">
              <a:rPr lang="en-US" smtClean="0"/>
              <a:t>7/12/2016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30A46EC-A4C2-4264-A85F-FF82040F16B7}"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9557E3-A302-4302-B7B2-7F3986D16F24}" type="datetimeFigureOut">
              <a:rPr lang="en-US" smtClean="0"/>
              <a:t>7/12/2016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30A46EC-A4C2-4264-A85F-FF82040F16B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D9557E3-A302-4302-B7B2-7F3986D16F24}" type="datetimeFigureOut">
              <a:rPr lang="en-US" smtClean="0"/>
              <a:t>7/12/2016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30A46EC-A4C2-4264-A85F-FF82040F16B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30A46EC-A4C2-4264-A85F-FF82040F16B7}"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D9557E3-A302-4302-B7B2-7F3986D16F24}" type="datetimeFigureOut">
              <a:rPr lang="en-US" smtClean="0"/>
              <a:t>7/12/2016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30A46EC-A4C2-4264-A85F-FF82040F16B7}"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D9557E3-A302-4302-B7B2-7F3986D16F24}" type="datetimeFigureOut">
              <a:rPr lang="en-US" smtClean="0"/>
              <a:t>7/12/2016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D9557E3-A302-4302-B7B2-7F3986D16F24}" type="datetimeFigureOut">
              <a:rPr lang="en-US" smtClean="0"/>
              <a:t>7/12/2016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30A46EC-A4C2-4264-A85F-FF82040F16B7}"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3429000"/>
          </a:xfrm>
        </p:spPr>
        <p:txBody>
          <a:bodyPr/>
          <a:lstStyle/>
          <a:p>
            <a:r>
              <a:rPr lang="en-US" dirty="0" smtClean="0"/>
              <a:t>Rome in the Eastern </a:t>
            </a:r>
            <a:r>
              <a:rPr lang="en-US" dirty="0" smtClean="0"/>
              <a:t>Mediterranean</a:t>
            </a:r>
          </a:p>
          <a:p>
            <a:endParaRPr lang="en-US" dirty="0" smtClean="0"/>
          </a:p>
          <a:p>
            <a:r>
              <a:rPr lang="en-US" dirty="0" smtClean="0"/>
              <a:t>&amp;</a:t>
            </a:r>
          </a:p>
          <a:p>
            <a:endParaRPr lang="en-US" dirty="0" smtClean="0"/>
          </a:p>
          <a:p>
            <a:r>
              <a:rPr lang="en-US" dirty="0" smtClean="0"/>
              <a:t>Explaining the Rise of Roman Power</a:t>
            </a:r>
          </a:p>
          <a:p>
            <a:endParaRPr lang="en-US" dirty="0" smtClean="0"/>
          </a:p>
          <a:p>
            <a:r>
              <a:rPr lang="en-US" dirty="0" smtClean="0"/>
              <a:t>&amp;</a:t>
            </a:r>
          </a:p>
          <a:p>
            <a:endParaRPr lang="en-US" dirty="0" smtClean="0"/>
          </a:p>
          <a:p>
            <a:r>
              <a:rPr lang="en-US" dirty="0" smtClean="0"/>
              <a:t>Roman </a:t>
            </a:r>
            <a:r>
              <a:rPr lang="en-US" dirty="0" err="1" smtClean="0"/>
              <a:t>Hellenization</a:t>
            </a:r>
            <a:endParaRPr lang="en-US" dirty="0" smtClean="0"/>
          </a:p>
          <a:p>
            <a:endParaRPr lang="en-US" dirty="0"/>
          </a:p>
        </p:txBody>
      </p:sp>
      <p:sp>
        <p:nvSpPr>
          <p:cNvPr id="2" name="Title 1"/>
          <p:cNvSpPr>
            <a:spLocks noGrp="1"/>
          </p:cNvSpPr>
          <p:nvPr>
            <p:ph type="ctrTitle"/>
          </p:nvPr>
        </p:nvSpPr>
        <p:spPr/>
        <p:txBody>
          <a:bodyPr/>
          <a:lstStyle/>
          <a:p>
            <a:r>
              <a:rPr lang="en-US" dirty="0" smtClean="0"/>
              <a:t>Lecture Five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987552"/>
          </a:xfrm>
        </p:spPr>
        <p:txBody>
          <a:bodyPr>
            <a:normAutofit fontScale="90000"/>
          </a:bodyPr>
          <a:lstStyle/>
          <a:p>
            <a:r>
              <a:rPr lang="en-US" dirty="0" smtClean="0"/>
              <a:t>Antiochus IV </a:t>
            </a:r>
            <a:r>
              <a:rPr lang="en-US" dirty="0" err="1" smtClean="0"/>
              <a:t>Epiphanes</a:t>
            </a:r>
            <a:r>
              <a:rPr lang="en-US" dirty="0" smtClean="0"/>
              <a:t/>
            </a:r>
            <a:br>
              <a:rPr lang="en-US" dirty="0" smtClean="0"/>
            </a:br>
            <a:r>
              <a:rPr lang="pl-PL" dirty="0" smtClean="0"/>
              <a:t>c. 215 BC – 164 BC</a:t>
            </a:r>
            <a:endParaRPr lang="en-US" dirty="0"/>
          </a:p>
        </p:txBody>
      </p:sp>
      <p:pic>
        <p:nvPicPr>
          <p:cNvPr id="4" name="Content Placeholder 3" descr="hqdefault.jpg"/>
          <p:cNvPicPr>
            <a:picLocks noGrp="1" noChangeAspect="1"/>
          </p:cNvPicPr>
          <p:nvPr>
            <p:ph sz="quarter" idx="1"/>
          </p:nvPr>
        </p:nvPicPr>
        <p:blipFill>
          <a:blip r:embed="rId2" cstate="print"/>
          <a:stretch>
            <a:fillRect/>
          </a:stretch>
        </p:blipFill>
        <p:spPr>
          <a:xfrm>
            <a:off x="1600200" y="1600200"/>
            <a:ext cx="6019800" cy="4572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Gaius </a:t>
            </a:r>
            <a:r>
              <a:rPr lang="en-US" dirty="0" err="1" smtClean="0"/>
              <a:t>Popillius</a:t>
            </a:r>
            <a:r>
              <a:rPr lang="en-US" dirty="0" smtClean="0"/>
              <a:t> </a:t>
            </a:r>
            <a:r>
              <a:rPr lang="en-US" dirty="0" err="1" smtClean="0"/>
              <a:t>Laenas</a:t>
            </a:r>
            <a:endParaRPr lang="en-US" dirty="0"/>
          </a:p>
        </p:txBody>
      </p:sp>
      <p:pic>
        <p:nvPicPr>
          <p:cNvPr id="4" name="Content Placeholder 3" descr="Gaius Popillius Laenas.jpg"/>
          <p:cNvPicPr>
            <a:picLocks noGrp="1" noChangeAspect="1"/>
          </p:cNvPicPr>
          <p:nvPr>
            <p:ph sz="quarter" idx="1"/>
          </p:nvPr>
        </p:nvPicPr>
        <p:blipFill>
          <a:blip r:embed="rId2" cstate="print"/>
          <a:stretch>
            <a:fillRect/>
          </a:stretch>
        </p:blipFill>
        <p:spPr>
          <a:xfrm>
            <a:off x="990600" y="1527174"/>
            <a:ext cx="7162800" cy="510222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Centurion</a:t>
            </a:r>
            <a:endParaRPr lang="en-US" dirty="0"/>
          </a:p>
        </p:txBody>
      </p:sp>
      <p:pic>
        <p:nvPicPr>
          <p:cNvPr id="4" name="Content Placeholder 3" descr="centurion.jpg"/>
          <p:cNvPicPr>
            <a:picLocks noGrp="1" noChangeAspect="1"/>
          </p:cNvPicPr>
          <p:nvPr>
            <p:ph sz="quarter" idx="1"/>
          </p:nvPr>
        </p:nvPicPr>
        <p:blipFill>
          <a:blip r:embed="rId2" cstate="print"/>
          <a:stretch>
            <a:fillRect/>
          </a:stretch>
        </p:blipFill>
        <p:spPr>
          <a:xfrm>
            <a:off x="1524000" y="1527174"/>
            <a:ext cx="5943600" cy="479742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Acies</a:t>
            </a:r>
            <a:r>
              <a:rPr lang="en-US" dirty="0" smtClean="0"/>
              <a:t> Triplex</a:t>
            </a:r>
            <a:endParaRPr lang="en-US" dirty="0"/>
          </a:p>
        </p:txBody>
      </p:sp>
      <p:pic>
        <p:nvPicPr>
          <p:cNvPr id="4" name="Content Placeholder 3" descr="acies Triplex.png"/>
          <p:cNvPicPr>
            <a:picLocks noGrp="1" noChangeAspect="1"/>
          </p:cNvPicPr>
          <p:nvPr>
            <p:ph sz="quarter" idx="1"/>
          </p:nvPr>
        </p:nvPicPr>
        <p:blipFill>
          <a:blip r:embed="rId2" cstate="print"/>
          <a:stretch>
            <a:fillRect/>
          </a:stretch>
        </p:blipFill>
        <p:spPr>
          <a:xfrm>
            <a:off x="685800" y="1600200"/>
            <a:ext cx="8153400" cy="47244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Legionary</a:t>
            </a:r>
            <a:endParaRPr lang="en-US" dirty="0"/>
          </a:p>
        </p:txBody>
      </p:sp>
      <p:pic>
        <p:nvPicPr>
          <p:cNvPr id="4" name="Content Placeholder 3" descr="Roman Legionary.jpg"/>
          <p:cNvPicPr>
            <a:picLocks noGrp="1" noChangeAspect="1"/>
          </p:cNvPicPr>
          <p:nvPr>
            <p:ph sz="quarter" idx="1"/>
          </p:nvPr>
        </p:nvPicPr>
        <p:blipFill>
          <a:blip r:embed="rId2" cstate="print"/>
          <a:stretch>
            <a:fillRect/>
          </a:stretch>
        </p:blipFill>
        <p:spPr>
          <a:xfrm>
            <a:off x="2438400" y="1600200"/>
            <a:ext cx="4648200" cy="4572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Gladius</a:t>
            </a:r>
            <a:r>
              <a:rPr lang="en-US" dirty="0" smtClean="0"/>
              <a:t> </a:t>
            </a:r>
            <a:r>
              <a:rPr lang="en-US" dirty="0" err="1" smtClean="0"/>
              <a:t>Hispaniensis</a:t>
            </a:r>
            <a:endParaRPr lang="en-US" dirty="0"/>
          </a:p>
        </p:txBody>
      </p:sp>
      <p:pic>
        <p:nvPicPr>
          <p:cNvPr id="4" name="Content Placeholder 3" descr="800px-Uncrossed_gladius.jpg"/>
          <p:cNvPicPr>
            <a:picLocks noGrp="1" noChangeAspect="1"/>
          </p:cNvPicPr>
          <p:nvPr>
            <p:ph sz="quarter" idx="1"/>
          </p:nvPr>
        </p:nvPicPr>
        <p:blipFill>
          <a:blip r:embed="rId2" cstate="print"/>
          <a:stretch>
            <a:fillRect/>
          </a:stretch>
        </p:blipFill>
        <p:spPr>
          <a:xfrm>
            <a:off x="1524000" y="1600200"/>
            <a:ext cx="5715000" cy="47244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Pilum</a:t>
            </a:r>
            <a:endParaRPr lang="en-US" dirty="0"/>
          </a:p>
        </p:txBody>
      </p:sp>
      <p:pic>
        <p:nvPicPr>
          <p:cNvPr id="4" name="Content Placeholder 3" descr="Pilum-spear.jpg"/>
          <p:cNvPicPr>
            <a:picLocks noGrp="1" noChangeAspect="1"/>
          </p:cNvPicPr>
          <p:nvPr>
            <p:ph sz="quarter" idx="1"/>
          </p:nvPr>
        </p:nvPicPr>
        <p:blipFill>
          <a:blip r:embed="rId2" cstate="print"/>
          <a:stretch>
            <a:fillRect/>
          </a:stretch>
        </p:blipFill>
        <p:spPr>
          <a:xfrm>
            <a:off x="533400" y="1676400"/>
            <a:ext cx="8088923" cy="4572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Marching Camp</a:t>
            </a:r>
            <a:endParaRPr lang="en-US" dirty="0"/>
          </a:p>
        </p:txBody>
      </p:sp>
      <p:pic>
        <p:nvPicPr>
          <p:cNvPr id="4" name="Content Placeholder 3" descr="Roman Marching Camp.gif"/>
          <p:cNvPicPr>
            <a:picLocks noGrp="1" noChangeAspect="1"/>
          </p:cNvPicPr>
          <p:nvPr>
            <p:ph sz="quarter" idx="1"/>
          </p:nvPr>
        </p:nvPicPr>
        <p:blipFill>
          <a:blip r:embed="rId2" cstate="print"/>
          <a:stretch>
            <a:fillRect/>
          </a:stretch>
        </p:blipFill>
        <p:spPr>
          <a:xfrm>
            <a:off x="914400" y="1527174"/>
            <a:ext cx="7467600" cy="479742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Marching Camp in Scotland</a:t>
            </a:r>
            <a:endParaRPr lang="en-US" dirty="0"/>
          </a:p>
        </p:txBody>
      </p:sp>
      <p:pic>
        <p:nvPicPr>
          <p:cNvPr id="4" name="Content Placeholder 3" descr="Roman Marching Camp Scotland.gif"/>
          <p:cNvPicPr>
            <a:picLocks noGrp="1" noChangeAspect="1"/>
          </p:cNvPicPr>
          <p:nvPr>
            <p:ph sz="quarter" idx="1"/>
          </p:nvPr>
        </p:nvPicPr>
        <p:blipFill>
          <a:blip r:embed="rId2" cstate="print"/>
          <a:stretch>
            <a:fillRect/>
          </a:stretch>
        </p:blipFill>
        <p:spPr>
          <a:xfrm>
            <a:off x="304800" y="1676400"/>
            <a:ext cx="8504238" cy="46482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Camp at </a:t>
            </a:r>
            <a:r>
              <a:rPr lang="en-US" dirty="0" err="1" smtClean="0"/>
              <a:t>Massada</a:t>
            </a:r>
            <a:r>
              <a:rPr lang="en-US" dirty="0" smtClean="0"/>
              <a:t>, Israel</a:t>
            </a:r>
            <a:endParaRPr lang="en-US" dirty="0"/>
          </a:p>
        </p:txBody>
      </p:sp>
      <p:pic>
        <p:nvPicPr>
          <p:cNvPr id="4" name="Content Placeholder 3" descr="index.jpg"/>
          <p:cNvPicPr>
            <a:picLocks noGrp="1" noChangeAspect="1"/>
          </p:cNvPicPr>
          <p:nvPr>
            <p:ph sz="quarter" idx="1"/>
          </p:nvPr>
        </p:nvPicPr>
        <p:blipFill>
          <a:blip r:embed="rId2" cstate="print"/>
          <a:stretch>
            <a:fillRect/>
          </a:stretch>
        </p:blipFill>
        <p:spPr>
          <a:xfrm>
            <a:off x="1143000" y="1600200"/>
            <a:ext cx="7086600" cy="47244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Polybius 1.1</a:t>
            </a:r>
            <a:endParaRPr lang="en-US" dirty="0"/>
          </a:p>
        </p:txBody>
      </p:sp>
      <p:sp>
        <p:nvSpPr>
          <p:cNvPr id="3" name="Content Placeholder 2"/>
          <p:cNvSpPr>
            <a:spLocks noGrp="1"/>
          </p:cNvSpPr>
          <p:nvPr>
            <p:ph sz="quarter" idx="1"/>
          </p:nvPr>
        </p:nvSpPr>
        <p:spPr/>
        <p:txBody>
          <a:bodyPr>
            <a:normAutofit/>
          </a:bodyPr>
          <a:lstStyle/>
          <a:p>
            <a:pPr algn="just"/>
            <a:r>
              <a:rPr lang="en-US" i="1" dirty="0" smtClean="0"/>
              <a:t>Can any one be so indifferent or idle as not to care to know by what means, and under what kind of </a:t>
            </a:r>
            <a:r>
              <a:rPr lang="en-US" i="1" dirty="0" smtClean="0"/>
              <a:t>constitution, </a:t>
            </a:r>
            <a:r>
              <a:rPr lang="en-US" i="1" dirty="0" smtClean="0"/>
              <a:t>almost the whole inhabited world was conquered and </a:t>
            </a:r>
            <a:r>
              <a:rPr lang="en-US" i="1" dirty="0" smtClean="0"/>
              <a:t>brought </a:t>
            </a:r>
            <a:r>
              <a:rPr lang="en-US" i="1" dirty="0" smtClean="0"/>
              <a:t>under the dominion of the single city of </a:t>
            </a:r>
            <a:r>
              <a:rPr lang="en-US" i="1" dirty="0" smtClean="0"/>
              <a:t>Rome, </a:t>
            </a:r>
            <a:r>
              <a:rPr lang="en-US" i="1" dirty="0" smtClean="0"/>
              <a:t>and that too within a period of not quite fifty-three years? </a:t>
            </a:r>
            <a:endParaRPr lang="en-US"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Aeneid</a:t>
            </a:r>
            <a:r>
              <a:rPr lang="en-US" dirty="0" smtClean="0"/>
              <a:t> 6.847-853</a:t>
            </a:r>
            <a:endParaRPr lang="en-US" dirty="0"/>
          </a:p>
        </p:txBody>
      </p:sp>
      <p:sp>
        <p:nvSpPr>
          <p:cNvPr id="3" name="Content Placeholder 2"/>
          <p:cNvSpPr>
            <a:spLocks noGrp="1"/>
          </p:cNvSpPr>
          <p:nvPr>
            <p:ph sz="quarter" idx="1"/>
          </p:nvPr>
        </p:nvSpPr>
        <p:spPr/>
        <p:txBody>
          <a:bodyPr/>
          <a:lstStyle/>
          <a:p>
            <a:r>
              <a:rPr lang="en-US" i="1" dirty="0" err="1" smtClean="0"/>
              <a:t>excudent</a:t>
            </a:r>
            <a:r>
              <a:rPr lang="en-US" i="1" dirty="0" smtClean="0"/>
              <a:t> </a:t>
            </a:r>
            <a:r>
              <a:rPr lang="en-US" i="1" dirty="0" err="1" smtClean="0"/>
              <a:t>alii</a:t>
            </a:r>
            <a:r>
              <a:rPr lang="en-US" i="1" dirty="0" smtClean="0"/>
              <a:t> </a:t>
            </a:r>
            <a:r>
              <a:rPr lang="en-US" i="1" dirty="0" err="1" smtClean="0"/>
              <a:t>spirantia</a:t>
            </a:r>
            <a:r>
              <a:rPr lang="en-US" i="1" dirty="0" smtClean="0"/>
              <a:t> </a:t>
            </a:r>
            <a:r>
              <a:rPr lang="en-US" i="1" dirty="0" err="1" smtClean="0"/>
              <a:t>mollius</a:t>
            </a:r>
            <a:r>
              <a:rPr lang="en-US" i="1" dirty="0" smtClean="0"/>
              <a:t> </a:t>
            </a:r>
            <a:r>
              <a:rPr lang="en-US" i="1" dirty="0" err="1" smtClean="0"/>
              <a:t>aera</a:t>
            </a:r>
            <a:r>
              <a:rPr lang="en-US" i="1" dirty="0" smtClean="0"/>
              <a:t/>
            </a:r>
            <a:br>
              <a:rPr lang="en-US" i="1" dirty="0" smtClean="0"/>
            </a:br>
            <a:r>
              <a:rPr lang="en-US" i="1" dirty="0" smtClean="0"/>
              <a:t>(credo </a:t>
            </a:r>
            <a:r>
              <a:rPr lang="en-US" i="1" dirty="0" err="1" smtClean="0"/>
              <a:t>equidem</a:t>
            </a:r>
            <a:r>
              <a:rPr lang="en-US" i="1" dirty="0" smtClean="0"/>
              <a:t>), </a:t>
            </a:r>
            <a:r>
              <a:rPr lang="en-US" i="1" dirty="0" err="1" smtClean="0"/>
              <a:t>vivos</a:t>
            </a:r>
            <a:r>
              <a:rPr lang="en-US" i="1" dirty="0" smtClean="0"/>
              <a:t> </a:t>
            </a:r>
            <a:r>
              <a:rPr lang="en-US" i="1" dirty="0" err="1" smtClean="0"/>
              <a:t>ducent</a:t>
            </a:r>
            <a:r>
              <a:rPr lang="en-US" i="1" dirty="0" smtClean="0"/>
              <a:t> de </a:t>
            </a:r>
            <a:r>
              <a:rPr lang="en-US" i="1" dirty="0" err="1" smtClean="0"/>
              <a:t>marmore</a:t>
            </a:r>
            <a:r>
              <a:rPr lang="en-US" i="1" dirty="0" smtClean="0"/>
              <a:t> </a:t>
            </a:r>
            <a:r>
              <a:rPr lang="en-US" i="1" dirty="0" err="1" smtClean="0"/>
              <a:t>vultus</a:t>
            </a:r>
            <a:r>
              <a:rPr lang="en-US" i="1" dirty="0" smtClean="0"/>
              <a:t>,</a:t>
            </a:r>
            <a:br>
              <a:rPr lang="en-US" i="1" dirty="0" smtClean="0"/>
            </a:br>
            <a:r>
              <a:rPr lang="en-US" i="1" dirty="0" err="1" smtClean="0"/>
              <a:t>orabunt</a:t>
            </a:r>
            <a:r>
              <a:rPr lang="en-US" i="1" dirty="0" smtClean="0"/>
              <a:t> </a:t>
            </a:r>
            <a:r>
              <a:rPr lang="en-US" i="1" dirty="0" err="1" smtClean="0"/>
              <a:t>causas</a:t>
            </a:r>
            <a:r>
              <a:rPr lang="en-US" i="1" dirty="0" smtClean="0"/>
              <a:t> </a:t>
            </a:r>
            <a:r>
              <a:rPr lang="en-US" i="1" dirty="0" err="1" smtClean="0"/>
              <a:t>melius</a:t>
            </a:r>
            <a:r>
              <a:rPr lang="en-US" i="1" dirty="0" smtClean="0"/>
              <a:t>, </a:t>
            </a:r>
            <a:r>
              <a:rPr lang="en-US" i="1" dirty="0" err="1" smtClean="0"/>
              <a:t>caelique</a:t>
            </a:r>
            <a:r>
              <a:rPr lang="en-US" i="1" dirty="0" smtClean="0"/>
              <a:t> </a:t>
            </a:r>
            <a:r>
              <a:rPr lang="en-US" i="1" dirty="0" err="1" smtClean="0"/>
              <a:t>meatus</a:t>
            </a:r>
            <a:r>
              <a:rPr lang="en-US" i="1" dirty="0" smtClean="0"/>
              <a:t/>
            </a:r>
            <a:br>
              <a:rPr lang="en-US" i="1" dirty="0" smtClean="0"/>
            </a:br>
            <a:r>
              <a:rPr lang="en-US" i="1" dirty="0" err="1" smtClean="0"/>
              <a:t>describent</a:t>
            </a:r>
            <a:r>
              <a:rPr lang="en-US" i="1" dirty="0" smtClean="0"/>
              <a:t> radio et </a:t>
            </a:r>
            <a:r>
              <a:rPr lang="en-US" i="1" dirty="0" err="1" smtClean="0"/>
              <a:t>surgentia</a:t>
            </a:r>
            <a:r>
              <a:rPr lang="en-US" i="1" dirty="0" smtClean="0"/>
              <a:t> </a:t>
            </a:r>
            <a:r>
              <a:rPr lang="en-US" i="1" dirty="0" err="1" smtClean="0"/>
              <a:t>sidera</a:t>
            </a:r>
            <a:r>
              <a:rPr lang="en-US" i="1" dirty="0" smtClean="0"/>
              <a:t> </a:t>
            </a:r>
            <a:r>
              <a:rPr lang="en-US" i="1" dirty="0" err="1" smtClean="0"/>
              <a:t>dicent</a:t>
            </a:r>
            <a:r>
              <a:rPr lang="en-US" i="1" dirty="0" smtClean="0"/>
              <a:t>:               </a:t>
            </a:r>
            <a:br>
              <a:rPr lang="en-US" i="1" dirty="0" smtClean="0"/>
            </a:br>
            <a:r>
              <a:rPr lang="en-US" i="1" dirty="0" err="1" smtClean="0"/>
              <a:t>tu</a:t>
            </a:r>
            <a:r>
              <a:rPr lang="en-US" i="1" dirty="0" smtClean="0"/>
              <a:t> </a:t>
            </a:r>
            <a:r>
              <a:rPr lang="en-US" i="1" dirty="0" err="1" smtClean="0"/>
              <a:t>regere</a:t>
            </a:r>
            <a:r>
              <a:rPr lang="en-US" i="1" dirty="0" smtClean="0"/>
              <a:t> </a:t>
            </a:r>
            <a:r>
              <a:rPr lang="en-US" i="1" dirty="0" err="1" smtClean="0"/>
              <a:t>imperio</a:t>
            </a:r>
            <a:r>
              <a:rPr lang="en-US" i="1" dirty="0" smtClean="0"/>
              <a:t> </a:t>
            </a:r>
            <a:r>
              <a:rPr lang="en-US" i="1" dirty="0" err="1" smtClean="0"/>
              <a:t>populos</a:t>
            </a:r>
            <a:r>
              <a:rPr lang="en-US" i="1" dirty="0" smtClean="0"/>
              <a:t>, </a:t>
            </a:r>
            <a:r>
              <a:rPr lang="en-US" i="1" dirty="0" err="1" smtClean="0"/>
              <a:t>Romane</a:t>
            </a:r>
            <a:r>
              <a:rPr lang="en-US" i="1" dirty="0" smtClean="0"/>
              <a:t>, memento</a:t>
            </a:r>
            <a:br>
              <a:rPr lang="en-US" i="1" dirty="0" smtClean="0"/>
            </a:br>
            <a:r>
              <a:rPr lang="en-US" i="1" dirty="0" smtClean="0"/>
              <a:t>(</a:t>
            </a:r>
            <a:r>
              <a:rPr lang="en-US" i="1" dirty="0" err="1" smtClean="0"/>
              <a:t>hae</a:t>
            </a:r>
            <a:r>
              <a:rPr lang="en-US" i="1" dirty="0" smtClean="0"/>
              <a:t> </a:t>
            </a:r>
            <a:r>
              <a:rPr lang="en-US" i="1" dirty="0" err="1" smtClean="0"/>
              <a:t>tibi</a:t>
            </a:r>
            <a:r>
              <a:rPr lang="en-US" i="1" dirty="0" smtClean="0"/>
              <a:t> </a:t>
            </a:r>
            <a:r>
              <a:rPr lang="en-US" i="1" dirty="0" err="1" smtClean="0"/>
              <a:t>erunt</a:t>
            </a:r>
            <a:r>
              <a:rPr lang="en-US" i="1" dirty="0" smtClean="0"/>
              <a:t> </a:t>
            </a:r>
            <a:r>
              <a:rPr lang="en-US" i="1" dirty="0" err="1" smtClean="0"/>
              <a:t>artes</a:t>
            </a:r>
            <a:r>
              <a:rPr lang="en-US" i="1" dirty="0" smtClean="0"/>
              <a:t>), </a:t>
            </a:r>
            <a:r>
              <a:rPr lang="en-US" i="1" dirty="0" err="1" smtClean="0"/>
              <a:t>pacique</a:t>
            </a:r>
            <a:r>
              <a:rPr lang="en-US" i="1" dirty="0" smtClean="0"/>
              <a:t> </a:t>
            </a:r>
            <a:r>
              <a:rPr lang="en-US" i="1" dirty="0" err="1" smtClean="0"/>
              <a:t>imponere</a:t>
            </a:r>
            <a:r>
              <a:rPr lang="en-US" i="1" dirty="0" smtClean="0"/>
              <a:t> </a:t>
            </a:r>
            <a:r>
              <a:rPr lang="en-US" i="1" dirty="0" err="1" smtClean="0"/>
              <a:t>morem</a:t>
            </a:r>
            <a:r>
              <a:rPr lang="en-US" i="1" dirty="0" smtClean="0"/>
              <a:t>,</a:t>
            </a:r>
            <a:br>
              <a:rPr lang="en-US" i="1" dirty="0" smtClean="0"/>
            </a:br>
            <a:r>
              <a:rPr lang="en-US" i="1" dirty="0" err="1" smtClean="0"/>
              <a:t>parcere</a:t>
            </a:r>
            <a:r>
              <a:rPr lang="en-US" i="1" dirty="0" smtClean="0"/>
              <a:t> </a:t>
            </a:r>
            <a:r>
              <a:rPr lang="en-US" i="1" dirty="0" err="1" smtClean="0"/>
              <a:t>subiectis</a:t>
            </a:r>
            <a:r>
              <a:rPr lang="en-US" i="1" dirty="0" smtClean="0"/>
              <a:t> et </a:t>
            </a:r>
            <a:r>
              <a:rPr lang="en-US" i="1" dirty="0" err="1" smtClean="0"/>
              <a:t>debellare</a:t>
            </a:r>
            <a:r>
              <a:rPr lang="en-US" i="1" dirty="0" smtClean="0"/>
              <a:t> </a:t>
            </a:r>
            <a:r>
              <a:rPr lang="en-US" i="1" dirty="0" err="1" smtClean="0"/>
              <a:t>superbos</a:t>
            </a:r>
            <a:r>
              <a:rPr lang="en-US" i="1" dirty="0" smtClean="0"/>
              <a:t>.</a:t>
            </a:r>
            <a:endParaRPr lang="en-US"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Dryden Translation</a:t>
            </a:r>
            <a:endParaRPr lang="en-US" dirty="0"/>
          </a:p>
        </p:txBody>
      </p:sp>
      <p:sp>
        <p:nvSpPr>
          <p:cNvPr id="3" name="Content Placeholder 2"/>
          <p:cNvSpPr>
            <a:spLocks noGrp="1"/>
          </p:cNvSpPr>
          <p:nvPr>
            <p:ph sz="quarter" idx="1"/>
          </p:nvPr>
        </p:nvSpPr>
        <p:spPr/>
        <p:txBody>
          <a:bodyPr>
            <a:normAutofit/>
          </a:bodyPr>
          <a:lstStyle/>
          <a:p>
            <a:pPr>
              <a:buNone/>
            </a:pPr>
            <a:r>
              <a:rPr lang="en-US" sz="2400" b="1" dirty="0" smtClean="0"/>
              <a:t>    Let </a:t>
            </a:r>
            <a:r>
              <a:rPr lang="en-US" sz="2400" b="1" dirty="0" smtClean="0"/>
              <a:t>others better mould the running </a:t>
            </a:r>
            <a:r>
              <a:rPr lang="en-US" sz="2400" b="1" dirty="0" smtClean="0"/>
              <a:t>mass                  Of </a:t>
            </a:r>
            <a:r>
              <a:rPr lang="en-US" sz="2400" b="1" dirty="0" smtClean="0"/>
              <a:t>metals, and inform the breathing brass,</a:t>
            </a:r>
            <a:br>
              <a:rPr lang="en-US" sz="2400" b="1" dirty="0" smtClean="0"/>
            </a:br>
            <a:r>
              <a:rPr lang="en-US" sz="2400" b="1" dirty="0" smtClean="0"/>
              <a:t>And soften into flesh the marble face;</a:t>
            </a:r>
            <a:br>
              <a:rPr lang="en-US" sz="2400" b="1" dirty="0" smtClean="0"/>
            </a:br>
            <a:r>
              <a:rPr lang="en-US" sz="2400" b="1" dirty="0" smtClean="0"/>
              <a:t>Plead better at the bar; describe the skies</a:t>
            </a:r>
            <a:br>
              <a:rPr lang="en-US" sz="2400" b="1" dirty="0" smtClean="0"/>
            </a:br>
            <a:r>
              <a:rPr lang="en-US" sz="2400" b="1" dirty="0" smtClean="0"/>
              <a:t>(Both when the stars descend and when they rise);</a:t>
            </a:r>
            <a:br>
              <a:rPr lang="en-US" sz="2400" b="1" dirty="0" smtClean="0"/>
            </a:br>
            <a:r>
              <a:rPr lang="en-US" sz="2400" b="1" dirty="0" smtClean="0"/>
              <a:t>But, Rome, 'tis </a:t>
            </a:r>
            <a:r>
              <a:rPr lang="en-US" sz="2400" b="1" dirty="0" err="1" smtClean="0"/>
              <a:t>thine</a:t>
            </a:r>
            <a:r>
              <a:rPr lang="en-US" sz="2400" b="1" dirty="0" smtClean="0"/>
              <a:t> alone with awful sway</a:t>
            </a:r>
            <a:br>
              <a:rPr lang="en-US" sz="2400" b="1" dirty="0" smtClean="0"/>
            </a:br>
            <a:r>
              <a:rPr lang="en-US" sz="2400" b="1" dirty="0" smtClean="0"/>
              <a:t>To rule mankind and make the world obey</a:t>
            </a:r>
            <a:r>
              <a:rPr lang="en-US" sz="2400" b="1" dirty="0" smtClean="0"/>
              <a:t>.</a:t>
            </a:r>
          </a:p>
          <a:p>
            <a:pPr>
              <a:buNone/>
            </a:pPr>
            <a:r>
              <a:rPr lang="en-US" sz="2400" b="1" dirty="0" smtClean="0"/>
              <a:t>  Disposing peace and war by thy own majestic 	way.</a:t>
            </a:r>
          </a:p>
          <a:p>
            <a:pPr>
              <a:buNone/>
            </a:pPr>
            <a:r>
              <a:rPr lang="en-US" sz="2400" b="1" dirty="0" smtClean="0"/>
              <a:t>    To tame the proud, the fettered slave to free:</a:t>
            </a:r>
          </a:p>
          <a:p>
            <a:pPr>
              <a:buNone/>
            </a:pPr>
            <a:r>
              <a:rPr lang="en-US" sz="2400" b="1" dirty="0" smtClean="0"/>
              <a:t>    These are imperial arts, and worthy thee.</a:t>
            </a:r>
            <a:endParaRPr lang="en-US" sz="24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Theodor Mommsen (1817-1903)</a:t>
            </a:r>
            <a:endParaRPr lang="en-US" dirty="0"/>
          </a:p>
        </p:txBody>
      </p:sp>
      <p:pic>
        <p:nvPicPr>
          <p:cNvPr id="4" name="Content Placeholder 3" descr="Theodor_Mommsen.jpg"/>
          <p:cNvPicPr>
            <a:picLocks noGrp="1" noChangeAspect="1"/>
          </p:cNvPicPr>
          <p:nvPr>
            <p:ph sz="quarter" idx="1"/>
          </p:nvPr>
        </p:nvPicPr>
        <p:blipFill>
          <a:blip r:embed="rId2" cstate="print"/>
          <a:stretch>
            <a:fillRect/>
          </a:stretch>
        </p:blipFill>
        <p:spPr>
          <a:xfrm>
            <a:off x="1905000" y="1600200"/>
            <a:ext cx="5029200" cy="48006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and Imperialism in Republican Rome</a:t>
            </a:r>
            <a:endParaRPr lang="en-US" dirty="0"/>
          </a:p>
        </p:txBody>
      </p:sp>
      <p:pic>
        <p:nvPicPr>
          <p:cNvPr id="4" name="Content Placeholder 3" descr="War and Imperialism.png"/>
          <p:cNvPicPr>
            <a:picLocks noGrp="1" noChangeAspect="1"/>
          </p:cNvPicPr>
          <p:nvPr>
            <p:ph sz="quarter" idx="1"/>
          </p:nvPr>
        </p:nvPicPr>
        <p:blipFill>
          <a:blip r:embed="rId2" cstate="print"/>
          <a:stretch>
            <a:fillRect/>
          </a:stretch>
        </p:blipFill>
        <p:spPr>
          <a:xfrm>
            <a:off x="2743200" y="1600200"/>
            <a:ext cx="3429000" cy="48006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Arthur Eckstein</a:t>
            </a:r>
            <a:endParaRPr lang="en-US" dirty="0"/>
          </a:p>
        </p:txBody>
      </p:sp>
      <p:pic>
        <p:nvPicPr>
          <p:cNvPr id="4" name="Content Placeholder 3" descr="Arthur Eckstein.jpg"/>
          <p:cNvPicPr>
            <a:picLocks noGrp="1" noChangeAspect="1"/>
          </p:cNvPicPr>
          <p:nvPr>
            <p:ph sz="quarter" idx="1"/>
          </p:nvPr>
        </p:nvPicPr>
        <p:blipFill>
          <a:blip r:embed="rId2" cstate="print"/>
          <a:stretch>
            <a:fillRect/>
          </a:stretch>
        </p:blipFill>
        <p:spPr>
          <a:xfrm>
            <a:off x="2286000" y="1676400"/>
            <a:ext cx="4267200" cy="46482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Thucydides (5</a:t>
            </a:r>
            <a:r>
              <a:rPr lang="en-US" baseline="30000" dirty="0" smtClean="0"/>
              <a:t>th</a:t>
            </a:r>
            <a:r>
              <a:rPr lang="en-US" dirty="0" smtClean="0"/>
              <a:t> century BC)</a:t>
            </a:r>
            <a:br>
              <a:rPr lang="en-US" dirty="0" smtClean="0"/>
            </a:br>
            <a:r>
              <a:rPr lang="en-US" dirty="0" smtClean="0"/>
              <a:t>The “</a:t>
            </a:r>
            <a:r>
              <a:rPr lang="en-US" dirty="0" err="1" smtClean="0"/>
              <a:t>Melian</a:t>
            </a:r>
            <a:r>
              <a:rPr lang="en-US" dirty="0" smtClean="0"/>
              <a:t> Dialogue”</a:t>
            </a:r>
            <a:endParaRPr lang="en-US" dirty="0"/>
          </a:p>
        </p:txBody>
      </p:sp>
      <p:sp>
        <p:nvSpPr>
          <p:cNvPr id="3" name="Content Placeholder 2"/>
          <p:cNvSpPr>
            <a:spLocks noGrp="1"/>
          </p:cNvSpPr>
          <p:nvPr>
            <p:ph sz="quarter" idx="1"/>
          </p:nvPr>
        </p:nvSpPr>
        <p:spPr/>
        <p:txBody>
          <a:bodyPr>
            <a:normAutofit fontScale="55000" lnSpcReduction="20000"/>
          </a:bodyPr>
          <a:lstStyle/>
          <a:p>
            <a:r>
              <a:rPr lang="en-US" b="1" dirty="0" err="1" smtClean="0"/>
              <a:t>Melians</a:t>
            </a:r>
            <a:r>
              <a:rPr lang="en-US" b="1" dirty="0" smtClean="0"/>
              <a:t>: </a:t>
            </a:r>
            <a:r>
              <a:rPr lang="en-US" i="1" dirty="0" smtClean="0"/>
              <a:t>It is an excusable and natural thing that men in our position should have much to say and should indulge in many fancies. But we admit that this conference has met to consider the question of our preservation; and therefore let the argument proceed in the manner which you propose.</a:t>
            </a:r>
            <a:endParaRPr lang="en-US" b="1" i="1" dirty="0" smtClean="0"/>
          </a:p>
          <a:p>
            <a:r>
              <a:rPr lang="en-US" b="1" dirty="0" smtClean="0"/>
              <a:t>Athenians</a:t>
            </a:r>
            <a:r>
              <a:rPr lang="en-US" b="1" dirty="0" smtClean="0"/>
              <a:t>: </a:t>
            </a:r>
            <a:r>
              <a:rPr lang="en-US" i="1" dirty="0" smtClean="0"/>
              <a:t>Well, then, we Athenians will use no flue words; we will not go out of our way to prove at length that we have a right to rule, because we overthrew the Persians; or that we attack you now because we are suffering any injury at your hands. We should not convince you if we did; nor must you expect to convince us by arguing that, although a colony of the </a:t>
            </a:r>
            <a:r>
              <a:rPr lang="en-US" i="1" dirty="0" err="1" smtClean="0"/>
              <a:t>Lacedaemonians</a:t>
            </a:r>
            <a:r>
              <a:rPr lang="en-US" i="1" dirty="0" smtClean="0"/>
              <a:t>, you have taken no part in their expeditions, or that you have never done us any wrong. But you and we should say what we really think, and aim only at what is possible, for we both alike know that into the discussion of human affairs the question of justice only enters where the pressure of necessity is equal, and that the </a:t>
            </a:r>
            <a:r>
              <a:rPr lang="en-US" i="1" dirty="0" smtClean="0"/>
              <a:t>strong do as they will, </a:t>
            </a:r>
            <a:r>
              <a:rPr lang="en-US" i="1" dirty="0" smtClean="0"/>
              <a:t>and the weak </a:t>
            </a:r>
            <a:r>
              <a:rPr lang="en-US" i="1" dirty="0" smtClean="0"/>
              <a:t>suffer </a:t>
            </a:r>
            <a:r>
              <a:rPr lang="en-US" i="1" dirty="0" smtClean="0"/>
              <a:t>what they must</a:t>
            </a:r>
            <a:r>
              <a:rPr lang="en-US" i="1" dirty="0" smtClean="0"/>
              <a:t>.</a:t>
            </a:r>
          </a:p>
          <a:p>
            <a:r>
              <a:rPr lang="en-US" b="1" dirty="0" err="1" smtClean="0"/>
              <a:t>Melians</a:t>
            </a:r>
            <a:r>
              <a:rPr lang="en-US" b="1" dirty="0" smtClean="0"/>
              <a:t>: </a:t>
            </a:r>
            <a:r>
              <a:rPr lang="en-US" i="1" dirty="0" smtClean="0"/>
              <a:t>Well, then, since you set aside justice and invite us to speak of expediency, in our judgment it is certainly expedient that you should respect a principle which is for the common good; and that to every man when in peril a reasonable claim should be accounted a claim of right, and any plea which he is disposed to urge, even if failing of the point a little, should help his cause. Your interest in this principle is quite as great as ours, inasmuch as you, if you fall, will incur the heaviest vengeance, and will be the most terrible example to mankind.</a:t>
            </a:r>
          </a:p>
          <a:p>
            <a:r>
              <a:rPr lang="en-US" b="1" dirty="0" smtClean="0"/>
              <a:t>Athenians</a:t>
            </a:r>
            <a:r>
              <a:rPr lang="en-US" dirty="0" smtClean="0"/>
              <a:t>:</a:t>
            </a:r>
            <a:r>
              <a:rPr lang="en-US" i="1" dirty="0" smtClean="0"/>
              <a:t> Of the gods we believe, and of men we know, that by a law of their nature wherever they can rule they </a:t>
            </a:r>
            <a:r>
              <a:rPr lang="en-US" i="1" dirty="0" err="1" smtClean="0"/>
              <a:t>will.This</a:t>
            </a:r>
            <a:r>
              <a:rPr lang="en-US" i="1" dirty="0" smtClean="0"/>
              <a:t> </a:t>
            </a:r>
            <a:r>
              <a:rPr lang="en-US" i="1" dirty="0" smtClean="0"/>
              <a:t>law was not made by us, and we are not the first who have acted upon it; we did but inherit it, and shall bequeath it to all time, and we know that you and all mankind, if you were as strong as we are, would do as we do.</a:t>
            </a:r>
            <a:endParaRPr lang="en-US"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Horace, </a:t>
            </a:r>
            <a:r>
              <a:rPr lang="en-US" i="1" dirty="0" smtClean="0"/>
              <a:t>Epistles</a:t>
            </a:r>
            <a:r>
              <a:rPr lang="en-US" dirty="0" smtClean="0"/>
              <a:t> II.1.156-7</a:t>
            </a:r>
            <a:endParaRPr lang="en-US" dirty="0"/>
          </a:p>
        </p:txBody>
      </p:sp>
      <p:sp>
        <p:nvSpPr>
          <p:cNvPr id="3" name="Content Placeholder 2"/>
          <p:cNvSpPr>
            <a:spLocks noGrp="1"/>
          </p:cNvSpPr>
          <p:nvPr>
            <p:ph sz="quarter" idx="1"/>
          </p:nvPr>
        </p:nvSpPr>
        <p:spPr/>
        <p:txBody>
          <a:bodyPr/>
          <a:lstStyle/>
          <a:p>
            <a:pPr>
              <a:buNone/>
            </a:pPr>
            <a:r>
              <a:rPr lang="en-US" i="1" dirty="0" smtClean="0"/>
              <a:t>   Graecia </a:t>
            </a:r>
            <a:r>
              <a:rPr lang="en-US" i="1" dirty="0" err="1" smtClean="0"/>
              <a:t>capta</a:t>
            </a:r>
            <a:r>
              <a:rPr lang="en-US" i="1" dirty="0" smtClean="0"/>
              <a:t> </a:t>
            </a:r>
            <a:r>
              <a:rPr lang="en-US" i="1" dirty="0" err="1" smtClean="0"/>
              <a:t>ferum</a:t>
            </a:r>
            <a:r>
              <a:rPr lang="en-US" i="1" dirty="0" smtClean="0"/>
              <a:t> </a:t>
            </a:r>
            <a:r>
              <a:rPr lang="en-US" i="1" dirty="0" err="1" smtClean="0"/>
              <a:t>victorem</a:t>
            </a:r>
            <a:r>
              <a:rPr lang="en-US" i="1" dirty="0" smtClean="0"/>
              <a:t> </a:t>
            </a:r>
            <a:r>
              <a:rPr lang="en-US" i="1" dirty="0" err="1" smtClean="0"/>
              <a:t>cepit</a:t>
            </a:r>
            <a:r>
              <a:rPr lang="en-US" i="1" dirty="0" smtClean="0"/>
              <a:t> et </a:t>
            </a:r>
            <a:r>
              <a:rPr lang="en-US" i="1" dirty="0" err="1" smtClean="0"/>
              <a:t>artes</a:t>
            </a:r>
            <a:r>
              <a:rPr lang="en-US" i="1" dirty="0" smtClean="0"/>
              <a:t> </a:t>
            </a:r>
            <a:r>
              <a:rPr lang="en-US" i="1" dirty="0" err="1" smtClean="0"/>
              <a:t>intulit</a:t>
            </a:r>
            <a:r>
              <a:rPr lang="en-US" i="1" dirty="0" smtClean="0"/>
              <a:t> </a:t>
            </a:r>
            <a:r>
              <a:rPr lang="en-US" i="1" dirty="0" err="1" smtClean="0"/>
              <a:t>agresti</a:t>
            </a:r>
            <a:r>
              <a:rPr lang="en-US" i="1" dirty="0" smtClean="0"/>
              <a:t> </a:t>
            </a:r>
            <a:r>
              <a:rPr lang="en-US" i="1" dirty="0" err="1" smtClean="0"/>
              <a:t>Latio</a:t>
            </a:r>
            <a:r>
              <a:rPr lang="en-US" i="1" dirty="0" smtClean="0"/>
              <a:t>.</a:t>
            </a:r>
          </a:p>
          <a:p>
            <a:endParaRPr lang="en-US" i="1" dirty="0" smtClean="0"/>
          </a:p>
          <a:p>
            <a:pPr>
              <a:buNone/>
            </a:pPr>
            <a:r>
              <a:rPr lang="en-US" i="1" dirty="0" smtClean="0"/>
              <a:t>    Conquered </a:t>
            </a:r>
            <a:r>
              <a:rPr lang="en-US" i="1" dirty="0" smtClean="0"/>
              <a:t>Greece took captive her savage </a:t>
            </a:r>
            <a:r>
              <a:rPr lang="en-US" i="1" dirty="0" smtClean="0"/>
              <a:t>conqueror, </a:t>
            </a:r>
            <a:r>
              <a:rPr lang="en-US" i="1" dirty="0" smtClean="0"/>
              <a:t>and brought her arts into rustic Latium.</a:t>
            </a:r>
            <a:endParaRPr lang="en-US"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Polybius (c. 200 – c. 118	BC)</a:t>
            </a:r>
            <a:endParaRPr lang="en-US" dirty="0"/>
          </a:p>
        </p:txBody>
      </p:sp>
      <p:pic>
        <p:nvPicPr>
          <p:cNvPr id="4" name="Content Placeholder 3" descr="polybius_bio.jpg"/>
          <p:cNvPicPr>
            <a:picLocks noGrp="1" noChangeAspect="1"/>
          </p:cNvPicPr>
          <p:nvPr>
            <p:ph sz="quarter" idx="1"/>
          </p:nvPr>
        </p:nvPicPr>
        <p:blipFill>
          <a:blip r:embed="rId2" cstate="print"/>
          <a:stretch>
            <a:fillRect/>
          </a:stretch>
        </p:blipFill>
        <p:spPr>
          <a:xfrm>
            <a:off x="1066800" y="1527174"/>
            <a:ext cx="7010400" cy="4797425"/>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Livius</a:t>
            </a:r>
            <a:r>
              <a:rPr lang="en-US" dirty="0" smtClean="0"/>
              <a:t> Andronicus</a:t>
            </a:r>
            <a:endParaRPr lang="en-US" dirty="0"/>
          </a:p>
        </p:txBody>
      </p:sp>
      <p:pic>
        <p:nvPicPr>
          <p:cNvPr id="4" name="Content Placeholder 3" descr="images.jpg"/>
          <p:cNvPicPr>
            <a:picLocks noGrp="1" noChangeAspect="1"/>
          </p:cNvPicPr>
          <p:nvPr>
            <p:ph sz="quarter" idx="1"/>
          </p:nvPr>
        </p:nvPicPr>
        <p:blipFill>
          <a:blip r:embed="rId2" cstate="print"/>
          <a:stretch>
            <a:fillRect/>
          </a:stretch>
        </p:blipFill>
        <p:spPr>
          <a:xfrm>
            <a:off x="2895600" y="1600200"/>
            <a:ext cx="3428999" cy="47244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Carneades</a:t>
            </a:r>
            <a:r>
              <a:rPr lang="en-US" dirty="0" smtClean="0"/>
              <a:t> </a:t>
            </a:r>
            <a:r>
              <a:rPr lang="en-US" dirty="0" smtClean="0"/>
              <a:t>(c. 214 BC – c. 129 BC)</a:t>
            </a:r>
            <a:endParaRPr lang="en-US" dirty="0"/>
          </a:p>
        </p:txBody>
      </p:sp>
      <p:pic>
        <p:nvPicPr>
          <p:cNvPr id="4" name="Content Placeholder 3" descr="KARNEAD1.jpg"/>
          <p:cNvPicPr>
            <a:picLocks noGrp="1" noChangeAspect="1"/>
          </p:cNvPicPr>
          <p:nvPr>
            <p:ph sz="quarter" idx="1"/>
          </p:nvPr>
        </p:nvPicPr>
        <p:blipFill>
          <a:blip r:embed="rId2" cstate="print"/>
          <a:stretch>
            <a:fillRect/>
          </a:stretch>
        </p:blipFill>
        <p:spPr>
          <a:xfrm>
            <a:off x="2667000" y="1600200"/>
            <a:ext cx="4267200" cy="4572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Seleucid Empire circa 200 BC</a:t>
            </a:r>
            <a:endParaRPr lang="en-US" dirty="0"/>
          </a:p>
        </p:txBody>
      </p:sp>
      <p:pic>
        <p:nvPicPr>
          <p:cNvPr id="4" name="Content Placeholder 3" descr="Seleucid-Empire_200bc.jpg"/>
          <p:cNvPicPr>
            <a:picLocks noGrp="1" noChangeAspect="1"/>
          </p:cNvPicPr>
          <p:nvPr>
            <p:ph sz="quarter" idx="1"/>
          </p:nvPr>
        </p:nvPicPr>
        <p:blipFill>
          <a:blip r:embed="rId2" cstate="print"/>
          <a:stretch>
            <a:fillRect/>
          </a:stretch>
        </p:blipFill>
        <p:spPr>
          <a:xfrm>
            <a:off x="581978" y="1527175"/>
            <a:ext cx="7943531" cy="45720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Asclepiades</a:t>
            </a:r>
            <a:r>
              <a:rPr lang="en-US" dirty="0" smtClean="0"/>
              <a:t> (d. 40 BC)</a:t>
            </a:r>
            <a:endParaRPr lang="en-US" dirty="0"/>
          </a:p>
        </p:txBody>
      </p:sp>
      <p:pic>
        <p:nvPicPr>
          <p:cNvPr id="4" name="Content Placeholder 3" descr="index.jpg"/>
          <p:cNvPicPr>
            <a:picLocks noGrp="1" noChangeAspect="1"/>
          </p:cNvPicPr>
          <p:nvPr>
            <p:ph sz="quarter" idx="1"/>
          </p:nvPr>
        </p:nvPicPr>
        <p:blipFill>
          <a:blip r:embed="rId2" cstate="print"/>
          <a:stretch>
            <a:fillRect/>
          </a:stretch>
        </p:blipFill>
        <p:spPr>
          <a:xfrm>
            <a:off x="2743200" y="1676400"/>
            <a:ext cx="3962400" cy="44958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Style Temple</a:t>
            </a:r>
            <a:endParaRPr lang="en-US" dirty="0"/>
          </a:p>
        </p:txBody>
      </p:sp>
      <p:pic>
        <p:nvPicPr>
          <p:cNvPr id="4" name="Content Placeholder 3" descr="supreme-court-building-washington-dc-11260.jpg"/>
          <p:cNvPicPr>
            <a:picLocks noGrp="1" noChangeAspect="1"/>
          </p:cNvPicPr>
          <p:nvPr>
            <p:ph sz="quarter" idx="1"/>
          </p:nvPr>
        </p:nvPicPr>
        <p:blipFill>
          <a:blip r:embed="rId2" cstate="print"/>
          <a:stretch>
            <a:fillRect/>
          </a:stretch>
        </p:blipFill>
        <p:spPr>
          <a:xfrm>
            <a:off x="1116637" y="1527175"/>
            <a:ext cx="6874213" cy="45720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Style</a:t>
            </a:r>
            <a:endParaRPr lang="en-US" dirty="0"/>
          </a:p>
        </p:txBody>
      </p:sp>
      <p:pic>
        <p:nvPicPr>
          <p:cNvPr id="4" name="Content Placeholder 3" descr="temple-neptune-paestum.jpg"/>
          <p:cNvPicPr>
            <a:picLocks noGrp="1" noChangeAspect="1"/>
          </p:cNvPicPr>
          <p:nvPr>
            <p:ph sz="quarter" idx="1"/>
          </p:nvPr>
        </p:nvPicPr>
        <p:blipFill>
          <a:blip r:embed="rId2" cstate="print"/>
          <a:stretch>
            <a:fillRect/>
          </a:stretch>
        </p:blipFill>
        <p:spPr>
          <a:xfrm>
            <a:off x="1125056" y="1524000"/>
            <a:ext cx="6857376" cy="45720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Iliad VI.447-449</a:t>
            </a:r>
            <a:endParaRPr lang="en-US" dirty="0"/>
          </a:p>
        </p:txBody>
      </p:sp>
      <p:sp>
        <p:nvSpPr>
          <p:cNvPr id="3" name="Content Placeholder 2"/>
          <p:cNvSpPr>
            <a:spLocks noGrp="1"/>
          </p:cNvSpPr>
          <p:nvPr>
            <p:ph sz="quarter" idx="1"/>
          </p:nvPr>
        </p:nvSpPr>
        <p:spPr/>
        <p:txBody>
          <a:bodyPr/>
          <a:lstStyle/>
          <a:p>
            <a:r>
              <a:rPr lang="el-GR" dirty="0" smtClean="0"/>
              <a:t>εὖ γὰρ ἐγὼ τόδε οἶδα κατὰ φρένα καὶ κατὰ θυμόν: ἔσσεται ἦμαρ ὅτ' ἄν ποτ' ὀλώλῃ Ἴλιος ἱρὴ </a:t>
            </a:r>
            <a:r>
              <a:rPr lang="en-US" dirty="0" smtClean="0"/>
              <a:t> </a:t>
            </a:r>
            <a:r>
              <a:rPr lang="en-US" dirty="0" smtClean="0"/>
              <a:t>                                </a:t>
            </a:r>
            <a:r>
              <a:rPr lang="el-GR" dirty="0" smtClean="0"/>
              <a:t>καὶ </a:t>
            </a:r>
            <a:r>
              <a:rPr lang="el-GR" dirty="0" smtClean="0"/>
              <a:t>Πρίαμος καὶ λαὸς ἐϋμμελίω Πριάμοιο</a:t>
            </a:r>
            <a:r>
              <a:rPr lang="el-GR" dirty="0" smtClean="0"/>
              <a:t>.</a:t>
            </a:r>
            <a:endParaRPr lang="en-US" dirty="0" smtClean="0"/>
          </a:p>
          <a:p>
            <a:endParaRPr lang="en-US" dirty="0" smtClean="0"/>
          </a:p>
          <a:p>
            <a:r>
              <a:rPr lang="en-US" i="1" dirty="0" smtClean="0"/>
              <a:t>This thing I know well in my mind and in my spirit, that there will come a day when sacred Ilion will be destroyed, both </a:t>
            </a:r>
            <a:r>
              <a:rPr lang="en-US" i="1" dirty="0" err="1" smtClean="0"/>
              <a:t>Priam</a:t>
            </a:r>
            <a:r>
              <a:rPr lang="en-US" i="1" dirty="0" smtClean="0"/>
              <a:t>, and the people of spear-bearing </a:t>
            </a:r>
            <a:r>
              <a:rPr lang="en-US" i="1" dirty="0" err="1" smtClean="0"/>
              <a:t>Priam</a:t>
            </a:r>
            <a:r>
              <a:rPr lang="en-US" i="1" dirty="0" smtClean="0"/>
              <a:t>.</a:t>
            </a:r>
            <a:endParaRPr lang="en-US"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Marcus </a:t>
            </a:r>
            <a:r>
              <a:rPr lang="en-US" dirty="0" err="1" smtClean="0"/>
              <a:t>Porcius</a:t>
            </a:r>
            <a:r>
              <a:rPr lang="en-US" dirty="0" smtClean="0"/>
              <a:t> Cato (234 – 139 BC)</a:t>
            </a:r>
            <a:endParaRPr lang="en-US" dirty="0"/>
          </a:p>
        </p:txBody>
      </p:sp>
      <p:pic>
        <p:nvPicPr>
          <p:cNvPr id="4" name="Content Placeholder 3" descr="huge.jpeg"/>
          <p:cNvPicPr>
            <a:picLocks noGrp="1" noChangeAspect="1"/>
          </p:cNvPicPr>
          <p:nvPr>
            <p:ph sz="quarter" idx="1"/>
          </p:nvPr>
        </p:nvPicPr>
        <p:blipFill>
          <a:blip r:embed="rId2" cstate="print"/>
          <a:stretch>
            <a:fillRect/>
          </a:stretch>
        </p:blipFill>
        <p:spPr>
          <a:xfrm>
            <a:off x="1905000" y="1527174"/>
            <a:ext cx="4876800" cy="487362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Cynoscephalae 197 BC</a:t>
            </a:r>
            <a:endParaRPr lang="en-US" dirty="0"/>
          </a:p>
        </p:txBody>
      </p:sp>
      <p:pic>
        <p:nvPicPr>
          <p:cNvPr id="4" name="Content Placeholder 3" descr="Macedonia_and_the_Aegean_World_c.200.png"/>
          <p:cNvPicPr>
            <a:picLocks noGrp="1" noChangeAspect="1"/>
          </p:cNvPicPr>
          <p:nvPr>
            <p:ph sz="quarter" idx="1"/>
          </p:nvPr>
        </p:nvPicPr>
        <p:blipFill>
          <a:blip r:embed="rId2" cstate="print"/>
          <a:stretch>
            <a:fillRect/>
          </a:stretch>
        </p:blipFill>
        <p:spPr>
          <a:xfrm>
            <a:off x="1219200" y="1527174"/>
            <a:ext cx="6781799" cy="479742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Macedonian Phalanx</a:t>
            </a:r>
            <a:endParaRPr lang="en-US" dirty="0"/>
          </a:p>
        </p:txBody>
      </p:sp>
      <p:pic>
        <p:nvPicPr>
          <p:cNvPr id="4" name="Content Placeholder 3" descr="phalanx.jpg"/>
          <p:cNvPicPr>
            <a:picLocks noGrp="1" noChangeAspect="1"/>
          </p:cNvPicPr>
          <p:nvPr>
            <p:ph sz="quarter" idx="1"/>
          </p:nvPr>
        </p:nvPicPr>
        <p:blipFill>
          <a:blip r:embed="rId2" cstate="print"/>
          <a:stretch>
            <a:fillRect/>
          </a:stretch>
        </p:blipFill>
        <p:spPr>
          <a:xfrm>
            <a:off x="301625" y="1676400"/>
            <a:ext cx="8504238" cy="4419599"/>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Destruction of Corinth in 146 BC</a:t>
            </a:r>
            <a:endParaRPr lang="en-US" dirty="0"/>
          </a:p>
        </p:txBody>
      </p:sp>
      <p:pic>
        <p:nvPicPr>
          <p:cNvPr id="4" name="Content Placeholder 3" descr="Map-Corinth-Athens.jpg"/>
          <p:cNvPicPr>
            <a:picLocks noGrp="1" noChangeAspect="1"/>
          </p:cNvPicPr>
          <p:nvPr>
            <p:ph sz="quarter" idx="1"/>
          </p:nvPr>
        </p:nvPicPr>
        <p:blipFill>
          <a:blip r:embed="rId2" cstate="print"/>
          <a:stretch>
            <a:fillRect/>
          </a:stretch>
        </p:blipFill>
        <p:spPr>
          <a:xfrm>
            <a:off x="489744" y="1527175"/>
            <a:ext cx="8128000" cy="4572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Lucius</a:t>
            </a:r>
            <a:r>
              <a:rPr lang="en-US" dirty="0" smtClean="0"/>
              <a:t> </a:t>
            </a:r>
            <a:r>
              <a:rPr lang="en-US" dirty="0" err="1" smtClean="0"/>
              <a:t>Mummius</a:t>
            </a:r>
            <a:r>
              <a:rPr lang="en-US" dirty="0" smtClean="0"/>
              <a:t> </a:t>
            </a:r>
            <a:r>
              <a:rPr lang="en-US" dirty="0" err="1" smtClean="0"/>
              <a:t>Achaicus</a:t>
            </a:r>
            <a:endParaRPr lang="en-US" dirty="0"/>
          </a:p>
        </p:txBody>
      </p:sp>
      <p:pic>
        <p:nvPicPr>
          <p:cNvPr id="4" name="Content Placeholder 3" descr="Lucius-Mummius.bmp"/>
          <p:cNvPicPr>
            <a:picLocks noGrp="1" noChangeAspect="1"/>
          </p:cNvPicPr>
          <p:nvPr>
            <p:ph sz="quarter" idx="1"/>
          </p:nvPr>
        </p:nvPicPr>
        <p:blipFill>
          <a:blip r:embed="rId2" cstate="print"/>
          <a:stretch>
            <a:fillRect/>
          </a:stretch>
        </p:blipFill>
        <p:spPr>
          <a:xfrm>
            <a:off x="1828800" y="1676400"/>
            <a:ext cx="5257800" cy="4571999"/>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Scythed Chariots</a:t>
            </a:r>
            <a:endParaRPr lang="en-US" dirty="0"/>
          </a:p>
        </p:txBody>
      </p:sp>
      <p:pic>
        <p:nvPicPr>
          <p:cNvPr id="6" name="Content Placeholder 5" descr="scythed chariots.jpg"/>
          <p:cNvPicPr>
            <a:picLocks noGrp="1" noChangeAspect="1"/>
          </p:cNvPicPr>
          <p:nvPr>
            <p:ph sz="quarter" idx="1"/>
          </p:nvPr>
        </p:nvPicPr>
        <p:blipFill>
          <a:blip r:embed="rId2" cstate="print"/>
          <a:stretch>
            <a:fillRect/>
          </a:stretch>
        </p:blipFill>
        <p:spPr>
          <a:xfrm>
            <a:off x="762000" y="1600200"/>
            <a:ext cx="7848600" cy="47244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Rhodes</a:t>
            </a:r>
            <a:endParaRPr lang="en-US" dirty="0"/>
          </a:p>
        </p:txBody>
      </p:sp>
      <p:pic>
        <p:nvPicPr>
          <p:cNvPr id="4" name="Content Placeholder 3" descr="Greece.gif"/>
          <p:cNvPicPr>
            <a:picLocks noGrp="1" noChangeAspect="1"/>
          </p:cNvPicPr>
          <p:nvPr>
            <p:ph sz="quarter" idx="1"/>
          </p:nvPr>
        </p:nvPicPr>
        <p:blipFill>
          <a:blip r:embed="rId2" cstate="print"/>
          <a:stretch>
            <a:fillRect/>
          </a:stretch>
        </p:blipFill>
        <p:spPr>
          <a:xfrm>
            <a:off x="2133600" y="1600200"/>
            <a:ext cx="4953000" cy="4800600"/>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293</TotalTime>
  <Words>737</Words>
  <Application>Microsoft Office PowerPoint</Application>
  <PresentationFormat>On-screen Show (4:3)</PresentationFormat>
  <Paragraphs>59</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Civic</vt:lpstr>
      <vt:lpstr>Lecture Five </vt:lpstr>
      <vt:lpstr>Polybius 1.1</vt:lpstr>
      <vt:lpstr>Seleucid Empire circa 200 BC</vt:lpstr>
      <vt:lpstr>Battle of Cynoscephalae 197 BC</vt:lpstr>
      <vt:lpstr>Macedonian Phalanx</vt:lpstr>
      <vt:lpstr>Destruction of Corinth in 146 BC</vt:lpstr>
      <vt:lpstr>Lucius Mummius Achaicus</vt:lpstr>
      <vt:lpstr>Scythed Chariots</vt:lpstr>
      <vt:lpstr>Rhodes</vt:lpstr>
      <vt:lpstr>Antiochus IV Epiphanes c. 215 BC – 164 BC</vt:lpstr>
      <vt:lpstr>Gaius Popillius Laenas</vt:lpstr>
      <vt:lpstr>Centurion</vt:lpstr>
      <vt:lpstr>Acies Triplex</vt:lpstr>
      <vt:lpstr>Roman Legionary</vt:lpstr>
      <vt:lpstr>Gladius Hispaniensis</vt:lpstr>
      <vt:lpstr>Pilum</vt:lpstr>
      <vt:lpstr>Roman Marching Camp</vt:lpstr>
      <vt:lpstr>Roman Marching Camp in Scotland</vt:lpstr>
      <vt:lpstr>Roman Camp at Massada, Israel</vt:lpstr>
      <vt:lpstr>Aeneid 6.847-853</vt:lpstr>
      <vt:lpstr>John Dryden Translation</vt:lpstr>
      <vt:lpstr>Theodor Mommsen (1817-1903)</vt:lpstr>
      <vt:lpstr>War and Imperialism in Republican Rome</vt:lpstr>
      <vt:lpstr>Arthur Eckstein</vt:lpstr>
      <vt:lpstr>Thucydides (5th century BC) The “Melian Dialogue”</vt:lpstr>
      <vt:lpstr>Horace, Epistles II.1.156-7</vt:lpstr>
      <vt:lpstr>Polybius (c. 200 – c. 118 BC)</vt:lpstr>
      <vt:lpstr>Livius Andronicus</vt:lpstr>
      <vt:lpstr>Carneades (c. 214 BC – c. 129 BC)</vt:lpstr>
      <vt:lpstr>Asclepiades (d. 40 BC)</vt:lpstr>
      <vt:lpstr>Roman Style Temple</vt:lpstr>
      <vt:lpstr>Greek Style</vt:lpstr>
      <vt:lpstr>Iliad VI.447-449</vt:lpstr>
      <vt:lpstr>Marcus Porcius Cato (234 – 139 BC)</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Five</dc:title>
  <dc:creator>Kristina Keil</dc:creator>
  <cp:lastModifiedBy>Kristina Keil</cp:lastModifiedBy>
  <cp:revision>27</cp:revision>
  <dcterms:created xsi:type="dcterms:W3CDTF">2016-07-13T00:10:20Z</dcterms:created>
  <dcterms:modified xsi:type="dcterms:W3CDTF">2016-07-13T05:04:17Z</dcterms:modified>
</cp:coreProperties>
</file>