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4" r:id="rId9"/>
    <p:sldId id="265" r:id="rId10"/>
    <p:sldId id="266" r:id="rId11"/>
    <p:sldId id="268" r:id="rId12"/>
    <p:sldId id="269" r:id="rId13"/>
    <p:sldId id="270" r:id="rId14"/>
    <p:sldId id="271" r:id="rId15"/>
    <p:sldId id="272" r:id="rId16"/>
    <p:sldId id="267" r:id="rId17"/>
    <p:sldId id="273" r:id="rId18"/>
    <p:sldId id="276" r:id="rId19"/>
    <p:sldId id="278" r:id="rId20"/>
    <p:sldId id="275" r:id="rId21"/>
    <p:sldId id="279" r:id="rId22"/>
    <p:sldId id="274" r:id="rId23"/>
    <p:sldId id="280" r:id="rId24"/>
    <p:sldId id="281" r:id="rId25"/>
    <p:sldId id="282" r:id="rId26"/>
    <p:sldId id="283" r:id="rId27"/>
    <p:sldId id="284" r:id="rId28"/>
    <p:sldId id="285" r:id="rId29"/>
    <p:sldId id="286" r:id="rId30"/>
    <p:sldId id="287" r:id="rId31"/>
    <p:sldId id="288" r:id="rId32"/>
    <p:sldId id="263"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3" r:id="rId57"/>
    <p:sldId id="312" r:id="rId58"/>
    <p:sldId id="314" r:id="rId59"/>
    <p:sldId id="315" r:id="rId60"/>
    <p:sldId id="316" r:id="rId61"/>
    <p:sldId id="317" r:id="rId62"/>
    <p:sldId id="318" r:id="rId63"/>
    <p:sldId id="319" r:id="rId64"/>
    <p:sldId id="320" r:id="rId65"/>
    <p:sldId id="321" r:id="rId66"/>
    <p:sldId id="327" r:id="rId67"/>
    <p:sldId id="322" r:id="rId68"/>
    <p:sldId id="277" r:id="rId69"/>
    <p:sldId id="325" r:id="rId70"/>
    <p:sldId id="326" r:id="rId71"/>
    <p:sldId id="324" r:id="rId72"/>
    <p:sldId id="323" r:id="rId7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1E700B27-DE4C-4B9E-BB11-B9027034A00F}" type="datetimeFigureOut">
              <a:rPr lang="en-US" dirty="0"/>
              <a:pPr/>
              <a:t>5/2/2017</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r>
              <a:rPr lang="en-US" dirty="0"/>
              <a:t>
              </a:t>
            </a: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40F4739-9812-4A9F-890D-2AD6BA5F6EE8}" type="datetimeFigureOut">
              <a:rPr lang="en-US" dirty="0"/>
              <a:t>5/2/2017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18845AC5-A3F8-44AA-BA8F-596CDCC976D3}" type="datetimeFigureOut">
              <a:rPr lang="en-US" dirty="0"/>
              <a:t>5/2/2017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C873B183-A821-4095-A363-9EC968635539}" type="datetimeFigureOut">
              <a:rPr lang="en-US" dirty="0"/>
              <a:t>5/2/2017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4D01B4-0AA5-45E6-B2E6-5FA4078AEBCF}" type="datetimeFigureOut">
              <a:rPr lang="en-US" dirty="0"/>
              <a:t>5/2/2017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147335C-0450-40D7-8612-B3203BED4F28}" type="datetimeFigureOut">
              <a:rPr lang="en-US" dirty="0"/>
              <a:t>5/2/2017</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D246A105-2A1C-4284-B4EA-07CF89B1A393}" type="datetimeFigureOut">
              <a:rPr lang="en-US" dirty="0"/>
              <a:t>5/2/2017</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DBE609-F3F2-45E6-BD6A-E03A8C86C1AE}" type="datetimeFigureOut">
              <a:rPr lang="en-US" dirty="0"/>
              <a:t>5/2/2017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24AD68-089C-4467-A8F3-EA2BBCA6B44E}" type="datetimeFigureOut">
              <a:rPr lang="en-US" dirty="0"/>
              <a:t>5/2/2017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C51FCE-E4BB-4680-8E50-3C0E348D2609}" type="datetimeFigureOut">
              <a:rPr lang="en-US" dirty="0"/>
              <a:t>5/2/2017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AAA073D-A903-47F8-8D16-77642FB0DF1F}" type="datetimeFigureOut">
              <a:rPr lang="en-US" dirty="0"/>
              <a:t>5/2/2017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91FA40-626B-4CA1-85D0-7A9016E395BA}" type="datetimeFigureOut">
              <a:rPr lang="en-US" dirty="0"/>
              <a:t>5/2/2017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3F425EA-B9DC-48A7-991E-9A82573B1B21}" type="datetimeFigureOut">
              <a:rPr lang="en-US" dirty="0"/>
              <a:t>5/2/2017</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6CB97F8-6CEB-469B-AFCC-889F2A2B1D5A}" type="datetimeFigureOut">
              <a:rPr lang="en-US" dirty="0"/>
              <a:t>5/2/2017</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A9179F-009E-4FA5-B091-7EBB82A185BD}" type="datetimeFigureOut">
              <a:rPr lang="en-US" dirty="0"/>
              <a:t>5/2/2017</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E665CEB-0076-4E37-B880-BCEA9784DE0A}" type="datetimeFigureOut">
              <a:rPr lang="en-US" dirty="0"/>
              <a:t>5/2/2017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6149E5E-3896-4118-99A7-7B85668F1C5E}" type="datetimeFigureOut">
              <a:rPr lang="en-US" dirty="0"/>
              <a:t>5/2/2017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7E0D914D-B099-4142-A885-11F276715148}" type="datetimeFigureOut">
              <a:rPr lang="en-US" dirty="0"/>
              <a:t>5/2/2017</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r>
              <a:rPr lang="en-US" dirty="0"/>
              <a:t>
              </a:t>
            </a:r>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6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156996"/>
            <a:ext cx="8825658" cy="3620385"/>
          </a:xfrm>
        </p:spPr>
        <p:txBody>
          <a:bodyPr/>
          <a:lstStyle/>
          <a:p>
            <a:pPr algn="ctr"/>
            <a:r>
              <a:rPr lang="en-US" dirty="0"/>
              <a:t>The Departure from Classical Christian Education in Modern America</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078538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a:grpSpLocks noGrp="1" noUngrp="1" noRot="1" noChangeAspect="1" noMove="1" noResize="1"/>
          </p:cNvGrpSpPr>
          <p:nvPr>
            <p:extLst>
              <p:ext uri="{386F3935-93C4-4BCD-93E2-E3B085C9AB24}">
                <p16:designElem xmlns:p16="http://schemas.microsoft.com/office/powerpoint/2015/main" val="1"/>
              </p:ext>
            </p:extLst>
          </p:nvPr>
        </p:nvGrpSpPr>
        <p:grpSpPr>
          <a:xfrm>
            <a:off x="0" y="-9027"/>
            <a:ext cx="12192000" cy="6867027"/>
            <a:chOff x="0" y="-2373"/>
            <a:chExt cx="12192000" cy="6867027"/>
          </a:xfrm>
        </p:grpSpPr>
        <p:sp>
          <p:nvSpPr>
            <p:cNvPr id="15" name="Rectangle 14"/>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Rectangle 20"/>
            <p:cNvSpPr/>
            <p:nvPr>
              <p:extLst>
                <p:ext uri="{386F3935-93C4-4BCD-93E2-E3B085C9AB24}">
                  <p16:designElem xmlns:p16="http://schemas.microsoft.com/office/powerpoint/2015/main" val="1"/>
                </p:ext>
              </p:extLst>
            </p:nvPr>
          </p:nvSpPr>
          <p:spPr>
            <a:xfrm>
              <a:off x="5194608" y="402165"/>
              <a:ext cx="657405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3" name="Freeform 5"/>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4"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pic>
        <p:nvPicPr>
          <p:cNvPr id="8" name="Content Placeholder 4"/>
          <p:cNvPicPr>
            <a:picLocks noChangeAspect="1"/>
          </p:cNvPicPr>
          <p:nvPr/>
        </p:nvPicPr>
        <p:blipFill>
          <a:blip r:embed="rId3"/>
          <a:stretch>
            <a:fillRect/>
          </a:stretch>
        </p:blipFill>
        <p:spPr>
          <a:xfrm>
            <a:off x="6506757" y="803751"/>
            <a:ext cx="3767232" cy="5250498"/>
          </a:xfrm>
          <a:prstGeom prst="rect">
            <a:avLst/>
          </a:prstGeom>
        </p:spPr>
      </p:pic>
      <p:sp>
        <p:nvSpPr>
          <p:cNvPr id="26" name="Rectangle 2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59837" y="520699"/>
            <a:ext cx="4069096" cy="1198035"/>
          </a:xfrm>
        </p:spPr>
        <p:txBody>
          <a:bodyPr>
            <a:normAutofit/>
          </a:bodyPr>
          <a:lstStyle/>
          <a:p>
            <a:pPr>
              <a:lnSpc>
                <a:spcPct val="80000"/>
              </a:lnSpc>
            </a:pPr>
            <a:r>
              <a:rPr lang="en-US" sz="2500" dirty="0"/>
              <a:t>from Edna </a:t>
            </a:r>
            <a:r>
              <a:rPr lang="en-US" sz="2500" dirty="0" err="1"/>
              <a:t>Heidbreder</a:t>
            </a:r>
            <a:r>
              <a:rPr lang="en-US" sz="2500" dirty="0"/>
              <a:t>, </a:t>
            </a:r>
            <a:r>
              <a:rPr lang="en-US" sz="2500" i="1" dirty="0"/>
              <a:t>Seven Psychologies </a:t>
            </a:r>
            <a:r>
              <a:rPr lang="en-US" sz="2500" dirty="0"/>
              <a:t>(1933): 96-7</a:t>
            </a:r>
            <a:endParaRPr lang="en-US" sz="2500" i="1" dirty="0"/>
          </a:p>
        </p:txBody>
      </p:sp>
      <p:sp>
        <p:nvSpPr>
          <p:cNvPr id="10" name="Content Placeholder 9"/>
          <p:cNvSpPr>
            <a:spLocks noGrp="1"/>
          </p:cNvSpPr>
          <p:nvPr>
            <p:ph idx="1"/>
          </p:nvPr>
        </p:nvSpPr>
        <p:spPr>
          <a:xfrm>
            <a:off x="559837" y="1718733"/>
            <a:ext cx="4069096" cy="4980647"/>
          </a:xfrm>
        </p:spPr>
        <p:txBody>
          <a:bodyPr>
            <a:normAutofit lnSpcReduction="10000"/>
          </a:bodyPr>
          <a:lstStyle/>
          <a:p>
            <a:pPr marL="0" indent="0" algn="just">
              <a:buNone/>
            </a:pPr>
            <a:r>
              <a:rPr lang="en-US" i="1" dirty="0">
                <a:solidFill>
                  <a:schemeClr val="bg1"/>
                </a:solidFill>
              </a:rPr>
              <a:t>In his role as father, he inclined toward the patriarchal, almost toward the papal; he reserved the right to speak with authority, to pronounce </a:t>
            </a:r>
            <a:r>
              <a:rPr lang="en-US" dirty="0">
                <a:solidFill>
                  <a:schemeClr val="bg1"/>
                </a:solidFill>
              </a:rPr>
              <a:t>ex cathedra </a:t>
            </a:r>
            <a:r>
              <a:rPr lang="en-US" i="1" dirty="0">
                <a:solidFill>
                  <a:schemeClr val="bg1"/>
                </a:solidFill>
              </a:rPr>
              <a:t>on psychology and psychologists, and to draw a distinct line of demarcation between authentic psychology and psychology of which he did not approve.  Even today, so great have been his influence and prestige, the term “experimental psychology” to many still has as its first connotation the kind of psychology which was taught in Wundt’s laboratory or which Wundt recognized and approved. </a:t>
            </a:r>
            <a:endParaRPr lang="en-US" dirty="0">
              <a:solidFill>
                <a:schemeClr val="bg1"/>
              </a:solidFill>
            </a:endParaRPr>
          </a:p>
        </p:txBody>
      </p:sp>
    </p:spTree>
    <p:extLst>
      <p:ext uri="{BB962C8B-B14F-4D97-AF65-F5344CB8AC3E}">
        <p14:creationId xmlns:p14="http://schemas.microsoft.com/office/powerpoint/2010/main" val="11734126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a:grpSpLocks noGrp="1" noUngrp="1" noRot="1" noChangeAspect="1" noMove="1" noResize="1"/>
          </p:cNvGrpSpPr>
          <p:nvPr>
            <p:extLst>
              <p:ext uri="{386F3935-93C4-4BCD-93E2-E3B085C9AB24}">
                <p16:designElem xmlns:p16="http://schemas.microsoft.com/office/powerpoint/2015/main" val="1"/>
              </p:ext>
            </p:extLst>
          </p:nvPr>
        </p:nvGrpSpPr>
        <p:grpSpPr>
          <a:xfrm>
            <a:off x="0" y="-9027"/>
            <a:ext cx="12192000" cy="6867027"/>
            <a:chOff x="0" y="-2373"/>
            <a:chExt cx="12192000" cy="6867027"/>
          </a:xfrm>
        </p:grpSpPr>
        <p:sp>
          <p:nvSpPr>
            <p:cNvPr id="15" name="Rectangle 14"/>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Rectangle 20"/>
            <p:cNvSpPr/>
            <p:nvPr>
              <p:extLst>
                <p:ext uri="{386F3935-93C4-4BCD-93E2-E3B085C9AB24}">
                  <p16:designElem xmlns:p16="http://schemas.microsoft.com/office/powerpoint/2015/main" val="1"/>
                </p:ext>
              </p:extLst>
            </p:nvPr>
          </p:nvSpPr>
          <p:spPr>
            <a:xfrm>
              <a:off x="5194608" y="402165"/>
              <a:ext cx="657405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3" name="Freeform 5"/>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4"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pic>
        <p:nvPicPr>
          <p:cNvPr id="8" name="Content Placeholder 4"/>
          <p:cNvPicPr>
            <a:picLocks noChangeAspect="1"/>
          </p:cNvPicPr>
          <p:nvPr/>
        </p:nvPicPr>
        <p:blipFill>
          <a:blip r:embed="rId3"/>
          <a:stretch>
            <a:fillRect/>
          </a:stretch>
        </p:blipFill>
        <p:spPr>
          <a:xfrm>
            <a:off x="6506757" y="803751"/>
            <a:ext cx="3767232" cy="5250498"/>
          </a:xfrm>
          <a:prstGeom prst="rect">
            <a:avLst/>
          </a:prstGeom>
        </p:spPr>
      </p:pic>
      <p:sp>
        <p:nvSpPr>
          <p:cNvPr id="26" name="Rectangle 2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59837" y="520699"/>
            <a:ext cx="4069096" cy="1198035"/>
          </a:xfrm>
        </p:spPr>
        <p:txBody>
          <a:bodyPr>
            <a:normAutofit fontScale="90000"/>
          </a:bodyPr>
          <a:lstStyle/>
          <a:p>
            <a:pPr algn="just">
              <a:lnSpc>
                <a:spcPct val="80000"/>
              </a:lnSpc>
            </a:pPr>
            <a:r>
              <a:rPr lang="en-US" sz="2500" dirty="0"/>
              <a:t>from Wundt, quoted in Rudolph Pinter, </a:t>
            </a:r>
            <a:r>
              <a:rPr lang="en-US" sz="2500" i="1" dirty="0"/>
              <a:t>An Outline of Educational Psychology </a:t>
            </a:r>
            <a:r>
              <a:rPr lang="en-US" sz="2500" dirty="0"/>
              <a:t>(1934): 79</a:t>
            </a:r>
            <a:endParaRPr lang="en-US" sz="2500" i="1" dirty="0"/>
          </a:p>
        </p:txBody>
      </p:sp>
      <p:sp>
        <p:nvSpPr>
          <p:cNvPr id="10" name="Content Placeholder 9"/>
          <p:cNvSpPr>
            <a:spLocks noGrp="1"/>
          </p:cNvSpPr>
          <p:nvPr>
            <p:ph idx="1"/>
          </p:nvPr>
        </p:nvSpPr>
        <p:spPr>
          <a:xfrm>
            <a:off x="559837" y="1718733"/>
            <a:ext cx="4069096" cy="4980647"/>
          </a:xfrm>
        </p:spPr>
        <p:txBody>
          <a:bodyPr>
            <a:normAutofit/>
          </a:bodyPr>
          <a:lstStyle/>
          <a:p>
            <a:pPr marL="0" indent="0" algn="just">
              <a:buNone/>
            </a:pPr>
            <a:r>
              <a:rPr lang="en-US" i="1" dirty="0">
                <a:solidFill>
                  <a:schemeClr val="bg1"/>
                </a:solidFill>
              </a:rPr>
              <a:t>Learning is a result of modifiability in the paths of neural conduction.  Explanations of even such forms of learning as abstraction and generalization demand of the neurons only growth, excitability, conductivity, and modifiability.  The mind is the connection-system of man; and learning is the process of connecting.  The situation-response formula is adequate to cover learning of any sort, and the really influential factors in learning are readiness of the neurons, sequence in time, belongingness, and satisfying consequences.  </a:t>
            </a:r>
          </a:p>
        </p:txBody>
      </p:sp>
    </p:spTree>
    <p:extLst>
      <p:ext uri="{BB962C8B-B14F-4D97-AF65-F5344CB8AC3E}">
        <p14:creationId xmlns:p14="http://schemas.microsoft.com/office/powerpoint/2010/main" val="26353109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a:grpSpLocks noGrp="1" noUngrp="1" noRot="1" noChangeAspect="1" noMove="1" noResize="1"/>
          </p:cNvGrpSpPr>
          <p:nvPr>
            <p:extLst>
              <p:ext uri="{386F3935-93C4-4BCD-93E2-E3B085C9AB24}">
                <p16:designElem xmlns:p16="http://schemas.microsoft.com/office/powerpoint/2015/main" val="1"/>
              </p:ext>
            </p:extLst>
          </p:nvPr>
        </p:nvGrpSpPr>
        <p:grpSpPr>
          <a:xfrm>
            <a:off x="0" y="-9027"/>
            <a:ext cx="12192000" cy="6867027"/>
            <a:chOff x="0" y="-2373"/>
            <a:chExt cx="12192000" cy="6867027"/>
          </a:xfrm>
        </p:grpSpPr>
        <p:sp>
          <p:nvSpPr>
            <p:cNvPr id="15" name="Rectangle 14"/>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Rectangle 20"/>
            <p:cNvSpPr/>
            <p:nvPr>
              <p:extLst>
                <p:ext uri="{386F3935-93C4-4BCD-93E2-E3B085C9AB24}">
                  <p16:designElem xmlns:p16="http://schemas.microsoft.com/office/powerpoint/2015/main" val="1"/>
                </p:ext>
              </p:extLst>
            </p:nvPr>
          </p:nvSpPr>
          <p:spPr>
            <a:xfrm>
              <a:off x="5194608" y="402165"/>
              <a:ext cx="657405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3" name="Freeform 5"/>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4"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pic>
        <p:nvPicPr>
          <p:cNvPr id="8" name="Content Placeholder 4"/>
          <p:cNvPicPr>
            <a:picLocks noChangeAspect="1"/>
          </p:cNvPicPr>
          <p:nvPr/>
        </p:nvPicPr>
        <p:blipFill>
          <a:blip r:embed="rId3"/>
          <a:stretch>
            <a:fillRect/>
          </a:stretch>
        </p:blipFill>
        <p:spPr>
          <a:xfrm>
            <a:off x="6506757" y="803751"/>
            <a:ext cx="3767232" cy="5250498"/>
          </a:xfrm>
          <a:prstGeom prst="rect">
            <a:avLst/>
          </a:prstGeom>
        </p:spPr>
      </p:pic>
      <p:sp>
        <p:nvSpPr>
          <p:cNvPr id="26" name="Rectangle 2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59837" y="520699"/>
            <a:ext cx="4069096" cy="1198035"/>
          </a:xfrm>
        </p:spPr>
        <p:txBody>
          <a:bodyPr>
            <a:normAutofit/>
          </a:bodyPr>
          <a:lstStyle/>
          <a:p>
            <a:pPr algn="just">
              <a:lnSpc>
                <a:spcPct val="80000"/>
              </a:lnSpc>
            </a:pPr>
            <a:r>
              <a:rPr lang="en-US" sz="2500" dirty="0"/>
              <a:t>from Duane Shultz, A History of Modern Psychology (1969): 45</a:t>
            </a:r>
            <a:endParaRPr lang="en-US" sz="2500" i="1" dirty="0"/>
          </a:p>
        </p:txBody>
      </p:sp>
      <p:sp>
        <p:nvSpPr>
          <p:cNvPr id="10" name="Content Placeholder 9"/>
          <p:cNvSpPr>
            <a:spLocks noGrp="1"/>
          </p:cNvSpPr>
          <p:nvPr>
            <p:ph idx="1"/>
          </p:nvPr>
        </p:nvSpPr>
        <p:spPr>
          <a:xfrm>
            <a:off x="559837" y="1718733"/>
            <a:ext cx="4069096" cy="4980647"/>
          </a:xfrm>
        </p:spPr>
        <p:txBody>
          <a:bodyPr>
            <a:normAutofit/>
          </a:bodyPr>
          <a:lstStyle/>
          <a:p>
            <a:pPr marL="0" indent="0" algn="just">
              <a:buNone/>
            </a:pPr>
            <a:r>
              <a:rPr lang="en-US" i="1" dirty="0">
                <a:solidFill>
                  <a:schemeClr val="bg1"/>
                </a:solidFill>
              </a:rPr>
              <a:t>Through these students, the Leipzig Laboratory exercised an immense influence on the development of psychology.  It served as the model for the many new laboratories that were developed in the latter part of the nineteenth century.  The many students who flocked to Leipzig, united as they ere in point of view and common purpose, constituted a school of thought in psychology.   </a:t>
            </a:r>
          </a:p>
        </p:txBody>
      </p:sp>
    </p:spTree>
    <p:extLst>
      <p:ext uri="{BB962C8B-B14F-4D97-AF65-F5344CB8AC3E}">
        <p14:creationId xmlns:p14="http://schemas.microsoft.com/office/powerpoint/2010/main" val="16523735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457" y="429209"/>
            <a:ext cx="9993086" cy="1632856"/>
          </a:xfrm>
        </p:spPr>
        <p:txBody>
          <a:bodyPr/>
          <a:lstStyle/>
          <a:p>
            <a:pPr algn="ctr"/>
            <a:r>
              <a:rPr lang="en-US" dirty="0"/>
              <a:t>from Edna </a:t>
            </a:r>
            <a:r>
              <a:rPr lang="en-US" dirty="0" err="1"/>
              <a:t>Heidbreder</a:t>
            </a:r>
            <a:r>
              <a:rPr lang="en-US" dirty="0"/>
              <a:t>, </a:t>
            </a:r>
            <a:r>
              <a:rPr lang="en-US" i="1" dirty="0"/>
              <a:t>Seven Psychologies </a:t>
            </a:r>
            <a:r>
              <a:rPr lang="en-US" dirty="0"/>
              <a:t>(1933): 94-5</a:t>
            </a:r>
          </a:p>
        </p:txBody>
      </p:sp>
      <p:sp>
        <p:nvSpPr>
          <p:cNvPr id="3" name="Content Placeholder 2"/>
          <p:cNvSpPr>
            <a:spLocks noGrp="1"/>
          </p:cNvSpPr>
          <p:nvPr>
            <p:ph idx="1"/>
          </p:nvPr>
        </p:nvSpPr>
        <p:spPr/>
        <p:txBody>
          <a:bodyPr/>
          <a:lstStyle/>
          <a:p>
            <a:pPr algn="just"/>
            <a:r>
              <a:rPr lang="en-US" b="1" dirty="0">
                <a:solidFill>
                  <a:schemeClr val="tx1"/>
                </a:solidFill>
              </a:rPr>
              <a:t>Naturally Leipzig became the Mecca of students who wished to study the “new psychology – a psychology that was no longer a branch of speculative philosophy, no longer a fragment of the science of physiology, but a novel and daring and exciting attempt to study mental processes by the experimental and quantitative methods common to science.  For the psychology of Leipzig was, in eighties and nineties, the newest thing under the sun.  It was the psychology for both young radicals who believed that the ways of the mind could be measured and treated experimentally – and who possibly thought of themselves, in their private reflections, as pioneers on the newest frontier of science, pushing into reaches of experience that it had never before invaded.</a:t>
            </a:r>
          </a:p>
        </p:txBody>
      </p:sp>
    </p:spTree>
    <p:extLst>
      <p:ext uri="{BB962C8B-B14F-4D97-AF65-F5344CB8AC3E}">
        <p14:creationId xmlns:p14="http://schemas.microsoft.com/office/powerpoint/2010/main" val="3534473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457" y="429209"/>
            <a:ext cx="9993086" cy="1632856"/>
          </a:xfrm>
        </p:spPr>
        <p:txBody>
          <a:bodyPr/>
          <a:lstStyle/>
          <a:p>
            <a:pPr algn="ctr"/>
            <a:r>
              <a:rPr lang="en-US" dirty="0"/>
              <a:t>from Edna </a:t>
            </a:r>
            <a:r>
              <a:rPr lang="en-US" dirty="0" err="1"/>
              <a:t>Heidbreder</a:t>
            </a:r>
            <a:r>
              <a:rPr lang="en-US" dirty="0"/>
              <a:t>, </a:t>
            </a:r>
            <a:r>
              <a:rPr lang="en-US" i="1" dirty="0"/>
              <a:t>Seven Psychologies </a:t>
            </a:r>
            <a:r>
              <a:rPr lang="en-US" dirty="0"/>
              <a:t>(1933): 94-5</a:t>
            </a:r>
          </a:p>
        </p:txBody>
      </p:sp>
      <p:sp>
        <p:nvSpPr>
          <p:cNvPr id="3" name="Content Placeholder 2"/>
          <p:cNvSpPr>
            <a:spLocks noGrp="1"/>
          </p:cNvSpPr>
          <p:nvPr>
            <p:ph idx="1"/>
          </p:nvPr>
        </p:nvSpPr>
        <p:spPr>
          <a:xfrm>
            <a:off x="1154955" y="2603499"/>
            <a:ext cx="8761412" cy="3993243"/>
          </a:xfrm>
        </p:spPr>
        <p:txBody>
          <a:bodyPr/>
          <a:lstStyle/>
          <a:p>
            <a:pPr algn="just"/>
            <a:r>
              <a:rPr lang="en-US" b="1" dirty="0">
                <a:solidFill>
                  <a:schemeClr val="tx1"/>
                </a:solidFill>
              </a:rPr>
              <a:t>At any rate they threw themselves into their tasks with industry and zest.  They became trained </a:t>
            </a:r>
            <a:r>
              <a:rPr lang="en-US" b="1" dirty="0" err="1">
                <a:solidFill>
                  <a:schemeClr val="tx1"/>
                </a:solidFill>
              </a:rPr>
              <a:t>introspectionists</a:t>
            </a:r>
            <a:r>
              <a:rPr lang="en-US" b="1" dirty="0">
                <a:solidFill>
                  <a:schemeClr val="tx1"/>
                </a:solidFill>
              </a:rPr>
              <a:t>, and, adding introspection to the resources of the psychological laboratories, they attempted the minute analysis of sensation and perception.  They measured reaction times, following their problems into numerous and widespread ramifications.  They investigated verbal reactions, thus extending their researches into the field of association.  They measured the span and the fluctuations of attention and noted some of its more complex features in the “complication experiment,” a laboratory method patterned after the situation that gave rise to the astronomer’s problem of “personal equation.”  In their studies of feeling and emotion they recorded pulse-rates, breathing-rates, and fluctuations in muscular strength, and in the same connection they developed methods of recording systematically and treating statistically the impressions observed by introspection.     </a:t>
            </a:r>
          </a:p>
        </p:txBody>
      </p:sp>
    </p:spTree>
    <p:extLst>
      <p:ext uri="{BB962C8B-B14F-4D97-AF65-F5344CB8AC3E}">
        <p14:creationId xmlns:p14="http://schemas.microsoft.com/office/powerpoint/2010/main" val="166622940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457" y="429209"/>
            <a:ext cx="9993086" cy="1632856"/>
          </a:xfrm>
        </p:spPr>
        <p:txBody>
          <a:bodyPr/>
          <a:lstStyle/>
          <a:p>
            <a:pPr algn="ctr"/>
            <a:r>
              <a:rPr lang="en-US" dirty="0"/>
              <a:t>from Edna </a:t>
            </a:r>
            <a:r>
              <a:rPr lang="en-US" dirty="0" err="1"/>
              <a:t>Heidbreder</a:t>
            </a:r>
            <a:r>
              <a:rPr lang="en-US" dirty="0"/>
              <a:t>, </a:t>
            </a:r>
            <a:r>
              <a:rPr lang="en-US" i="1" dirty="0"/>
              <a:t>Seven Psychologies </a:t>
            </a:r>
            <a:r>
              <a:rPr lang="en-US" dirty="0"/>
              <a:t>(1933): 94-5</a:t>
            </a:r>
          </a:p>
        </p:txBody>
      </p:sp>
      <p:sp>
        <p:nvSpPr>
          <p:cNvPr id="3" name="Content Placeholder 2"/>
          <p:cNvSpPr>
            <a:spLocks noGrp="1"/>
          </p:cNvSpPr>
          <p:nvPr>
            <p:ph idx="1"/>
          </p:nvPr>
        </p:nvSpPr>
        <p:spPr>
          <a:xfrm>
            <a:off x="1154955" y="2603499"/>
            <a:ext cx="8761412" cy="3993243"/>
          </a:xfrm>
        </p:spPr>
        <p:txBody>
          <a:bodyPr/>
          <a:lstStyle/>
          <a:p>
            <a:pPr algn="just"/>
            <a:r>
              <a:rPr lang="en-US" b="1" dirty="0">
                <a:solidFill>
                  <a:schemeClr val="tx1"/>
                </a:solidFill>
              </a:rPr>
              <a:t>They also developed the psychophysical methods and in addition made constant use of resources of the physiological laboratory.  And throughout all their endeavors, they were dominated by the conception of a psychology that should be scientific as opposed to speculative; always they attempted to rely on exact observation, experimentation, and measurement.  Finally, when they left Leipzig and worked in laboratories of their own – chiefly in American or German universities – most of them retained enough of the Leipzig impression to teach a psychology that, whatever the subsequent development of the individual’s thought, bore traces of the system which was recognized at Leipzig as orthodox .</a:t>
            </a:r>
          </a:p>
        </p:txBody>
      </p:sp>
    </p:spTree>
    <p:extLst>
      <p:ext uri="{BB962C8B-B14F-4D97-AF65-F5344CB8AC3E}">
        <p14:creationId xmlns:p14="http://schemas.microsoft.com/office/powerpoint/2010/main" val="10208773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3" name="Rectangle 12"/>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1" name="Rectangle 2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p:cNvPicPr>
            <a:picLocks noGrp="1" noChangeAspect="1"/>
          </p:cNvPicPr>
          <p:nvPr>
            <p:ph idx="1"/>
          </p:nvPr>
        </p:nvPicPr>
        <p:blipFill rotWithShape="1">
          <a:blip r:embed="rId3"/>
          <a:srcRect r="-3" b="3648"/>
          <a:stretch/>
        </p:blipFill>
        <p:spPr>
          <a:xfrm>
            <a:off x="1109764" y="1113063"/>
            <a:ext cx="3531062" cy="4628758"/>
          </a:xfrm>
          <a:prstGeom prst="roundRect">
            <a:avLst>
              <a:gd name="adj" fmla="val 1858"/>
            </a:avLst>
          </a:prstGeom>
          <a:effectLst>
            <a:outerShdw blurRad="50800" dist="50800" dir="5400000" algn="tl" rotWithShape="0">
              <a:srgbClr val="000000">
                <a:alpha val="43000"/>
              </a:srgbClr>
            </a:outerShdw>
          </a:effectLst>
        </p:spPr>
      </p:pic>
      <p:sp>
        <p:nvSpPr>
          <p:cNvPr id="2" name="Title 1"/>
          <p:cNvSpPr>
            <a:spLocks noGrp="1"/>
          </p:cNvSpPr>
          <p:nvPr>
            <p:ph type="title"/>
          </p:nvPr>
        </p:nvSpPr>
        <p:spPr>
          <a:xfrm>
            <a:off x="5274825" y="1143000"/>
            <a:ext cx="6268246" cy="3134032"/>
          </a:xfrm>
        </p:spPr>
        <p:txBody>
          <a:bodyPr vert="horz" lIns="91440" tIns="45720" rIns="91440" bIns="45720" rtlCol="0" anchor="b">
            <a:normAutofit/>
          </a:bodyPr>
          <a:lstStyle/>
          <a:p>
            <a:r>
              <a:rPr lang="en-US" sz="6600" dirty="0"/>
              <a:t>G. Stanley Hall </a:t>
            </a:r>
            <a:r>
              <a:rPr lang="en-US" sz="3200" dirty="0"/>
              <a:t>(1846-1924)</a:t>
            </a:r>
            <a:endParaRPr lang="en-US" sz="6600" dirty="0"/>
          </a:p>
        </p:txBody>
      </p:sp>
    </p:spTree>
    <p:extLst>
      <p:ext uri="{BB962C8B-B14F-4D97-AF65-F5344CB8AC3E}">
        <p14:creationId xmlns:p14="http://schemas.microsoft.com/office/powerpoint/2010/main" val="907305747"/>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0" y="1"/>
            <a:ext cx="12896850" cy="6858000"/>
          </a:xfrm>
        </p:spPr>
      </p:pic>
    </p:spTree>
    <p:extLst>
      <p:ext uri="{BB962C8B-B14F-4D97-AF65-F5344CB8AC3E}">
        <p14:creationId xmlns:p14="http://schemas.microsoft.com/office/powerpoint/2010/main" val="3722186977"/>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824" y="973668"/>
            <a:ext cx="11210925" cy="931332"/>
          </a:xfrm>
        </p:spPr>
        <p:txBody>
          <a:bodyPr/>
          <a:lstStyle/>
          <a:p>
            <a:pPr algn="ctr"/>
            <a:r>
              <a:rPr lang="en-US" sz="1600" b="1" dirty="0"/>
              <a:t>A typical installation modelled after Wundt’s Leipzig facility; in this case, the main psychological laboratory at Harvard University (1893).</a:t>
            </a:r>
          </a:p>
        </p:txBody>
      </p:sp>
      <p:pic>
        <p:nvPicPr>
          <p:cNvPr id="5" name="Content Placeholder 4"/>
          <p:cNvPicPr>
            <a:picLocks noGrp="1" noChangeAspect="1"/>
          </p:cNvPicPr>
          <p:nvPr>
            <p:ph idx="1"/>
          </p:nvPr>
        </p:nvPicPr>
        <p:blipFill>
          <a:blip r:embed="rId2"/>
          <a:stretch>
            <a:fillRect/>
          </a:stretch>
        </p:blipFill>
        <p:spPr>
          <a:xfrm>
            <a:off x="1315616" y="1782972"/>
            <a:ext cx="8752115" cy="4980215"/>
          </a:xfrm>
        </p:spPr>
      </p:pic>
    </p:spTree>
    <p:extLst>
      <p:ext uri="{BB962C8B-B14F-4D97-AF65-F5344CB8AC3E}">
        <p14:creationId xmlns:p14="http://schemas.microsoft.com/office/powerpoint/2010/main" val="249027646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grpSp>
        <p:nvGrpSpPr>
          <p:cNvPr id="30" name="Group 29"/>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31" name="Rectangle 30"/>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Oval 31"/>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3" name="Oval 32"/>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4" name="Oval 33"/>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5" name="Oval 34"/>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6" name="Oval 35"/>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7"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9" name="Rectangle 3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7" name="Content Placeholder 6"/>
          <p:cNvPicPr>
            <a:picLocks noGrp="1" noChangeAspect="1"/>
          </p:cNvPicPr>
          <p:nvPr>
            <p:ph idx="1"/>
          </p:nvPr>
        </p:nvPicPr>
        <p:blipFill>
          <a:blip r:embed="rId3"/>
          <a:stretch>
            <a:fillRect/>
          </a:stretch>
        </p:blipFill>
        <p:spPr>
          <a:xfrm>
            <a:off x="724745" y="656649"/>
            <a:ext cx="7274667" cy="5426910"/>
          </a:xfrm>
          <a:prstGeom prst="roundRect">
            <a:avLst>
              <a:gd name="adj" fmla="val 1858"/>
            </a:avLst>
          </a:prstGeom>
          <a:effectLst>
            <a:outerShdw blurRad="50800" dist="50800" dir="5400000" algn="tl" rotWithShape="0">
              <a:srgbClr val="000000">
                <a:alpha val="43000"/>
              </a:srgbClr>
            </a:outerShdw>
          </a:effectLst>
        </p:spPr>
      </p:pic>
      <p:sp>
        <p:nvSpPr>
          <p:cNvPr id="2" name="Title 1"/>
          <p:cNvSpPr>
            <a:spLocks noGrp="1"/>
          </p:cNvSpPr>
          <p:nvPr>
            <p:ph type="title"/>
          </p:nvPr>
        </p:nvSpPr>
        <p:spPr>
          <a:xfrm>
            <a:off x="8294914" y="1113062"/>
            <a:ext cx="3415004" cy="3281957"/>
          </a:xfrm>
        </p:spPr>
        <p:txBody>
          <a:bodyPr vert="horz" lIns="91440" tIns="45720" rIns="91440" bIns="45720" rtlCol="0" anchor="b">
            <a:normAutofit/>
          </a:bodyPr>
          <a:lstStyle/>
          <a:p>
            <a:pPr>
              <a:lnSpc>
                <a:spcPct val="80000"/>
              </a:lnSpc>
            </a:pPr>
            <a:r>
              <a:rPr lang="en-US" sz="3400" b="0" i="0" kern="1200" dirty="0">
                <a:solidFill>
                  <a:schemeClr val="bg2"/>
                </a:solidFill>
                <a:latin typeface="+mj-lt"/>
                <a:ea typeface="+mj-ea"/>
                <a:cs typeface="+mj-cs"/>
              </a:rPr>
              <a:t>Experimental psychology at work – the backdrop for today’s educational methods.</a:t>
            </a:r>
          </a:p>
        </p:txBody>
      </p:sp>
    </p:spTree>
    <p:extLst>
      <p:ext uri="{BB962C8B-B14F-4D97-AF65-F5344CB8AC3E}">
        <p14:creationId xmlns:p14="http://schemas.microsoft.com/office/powerpoint/2010/main" val="83344900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2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grpSp>
        <p:nvGrpSpPr>
          <p:cNvPr id="48" name="Group 31"/>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33" name="Rectangle 32"/>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Oval 33"/>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5" name="Oval 34"/>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6" name="Oval 35"/>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7" name="Oval 36"/>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8" name="Oval 37"/>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9"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49" name="Rectangle 4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0"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5" name="Content Placeholder 4"/>
          <p:cNvPicPr>
            <a:picLocks noGrp="1" noChangeAspect="1"/>
          </p:cNvPicPr>
          <p:nvPr>
            <p:ph idx="1"/>
          </p:nvPr>
        </p:nvPicPr>
        <p:blipFill rotWithShape="1">
          <a:blip r:embed="rId3"/>
          <a:srcRect l="10637" r="2623"/>
          <a:stretch/>
        </p:blipFill>
        <p:spPr>
          <a:xfrm>
            <a:off x="8038005" y="471948"/>
            <a:ext cx="3677632" cy="5909207"/>
          </a:xfrm>
          <a:prstGeom prst="rect">
            <a:avLst/>
          </a:prstGeom>
          <a:ln>
            <a:noFill/>
          </a:ln>
        </p:spPr>
      </p:pic>
      <p:sp>
        <p:nvSpPr>
          <p:cNvPr id="51" name="Rectangle 4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5" y="2099733"/>
            <a:ext cx="6202578" cy="2677648"/>
          </a:xfrm>
        </p:spPr>
        <p:txBody>
          <a:bodyPr vert="horz" lIns="91440" tIns="45720" rIns="91440" bIns="45720" rtlCol="0" anchor="b">
            <a:normAutofit/>
          </a:bodyPr>
          <a:lstStyle/>
          <a:p>
            <a:r>
              <a:rPr lang="en-US" sz="4800" dirty="0"/>
              <a:t>Wilhelm Maximilian Wundt (1832-1920)</a:t>
            </a:r>
          </a:p>
        </p:txBody>
      </p:sp>
    </p:spTree>
    <p:extLst>
      <p:ext uri="{BB962C8B-B14F-4D97-AF65-F5344CB8AC3E}">
        <p14:creationId xmlns:p14="http://schemas.microsoft.com/office/powerpoint/2010/main" val="2302386311"/>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p:cNvPicPr>
            <a:picLocks noChangeAspect="1"/>
          </p:cNvPicPr>
          <p:nvPr/>
        </p:nvPicPr>
        <p:blipFill rotWithShape="1">
          <a:blip r:embed="rId2">
            <a:alphaModFix/>
          </a:blip>
          <a:srcRect t="25463" r="-1" b="21712"/>
          <a:stretch/>
        </p:blipFill>
        <p:spPr>
          <a:xfrm>
            <a:off x="474132" y="444500"/>
            <a:ext cx="11243735" cy="5939367"/>
          </a:xfrm>
          <a:prstGeom prst="rect">
            <a:avLst/>
          </a:prstGeom>
        </p:spPr>
      </p:pic>
      <p:sp>
        <p:nvSpPr>
          <p:cNvPr id="14"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143000" y="1295400"/>
            <a:ext cx="9982200" cy="4267200"/>
          </a:xfrm>
          <a:prstGeom prst="rect">
            <a:avLst/>
          </a:prstGeom>
          <a:solidFill>
            <a:srgbClr val="000001">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43000" y="1369484"/>
            <a:ext cx="9980611" cy="449986"/>
          </a:xfrm>
        </p:spPr>
        <p:txBody>
          <a:bodyPr>
            <a:normAutofit/>
          </a:bodyPr>
          <a:lstStyle/>
          <a:p>
            <a:r>
              <a:rPr lang="en-US" sz="1800" dirty="0"/>
              <a:t>From Lawrence </a:t>
            </a:r>
            <a:r>
              <a:rPr lang="en-US" sz="1800" dirty="0" err="1"/>
              <a:t>Cremin</a:t>
            </a:r>
            <a:r>
              <a:rPr lang="en-US" sz="1800" dirty="0"/>
              <a:t>, </a:t>
            </a:r>
            <a:r>
              <a:rPr lang="en-US" sz="1800" i="1" dirty="0"/>
              <a:t>A History of Teachers College, Columbia University </a:t>
            </a:r>
            <a:r>
              <a:rPr lang="en-US" sz="1800" dirty="0"/>
              <a:t>(1954): 45.</a:t>
            </a:r>
          </a:p>
        </p:txBody>
      </p:sp>
      <p:sp>
        <p:nvSpPr>
          <p:cNvPr id="10" name="Content Placeholder 9"/>
          <p:cNvSpPr>
            <a:spLocks noGrp="1"/>
          </p:cNvSpPr>
          <p:nvPr>
            <p:ph idx="1"/>
          </p:nvPr>
        </p:nvSpPr>
        <p:spPr>
          <a:xfrm>
            <a:off x="1483567" y="1893554"/>
            <a:ext cx="8770776" cy="3266275"/>
          </a:xfrm>
        </p:spPr>
        <p:txBody>
          <a:bodyPr anchor="t">
            <a:normAutofit/>
          </a:bodyPr>
          <a:lstStyle/>
          <a:p>
            <a:pPr algn="just"/>
            <a:r>
              <a:rPr lang="en-US" sz="2000" b="1" i="1" dirty="0">
                <a:solidFill>
                  <a:schemeClr val="bg1"/>
                </a:solidFill>
              </a:rPr>
              <a:t>“Dewey…sought to apply the doctrines of experience and experiment to everyday life, and hence, to education…seeking via this model institution to pave the way for the ‘schools of the future.’ There he had put into practice three of  the revolutionary beliefs he had culled from the new psychology: that to put the child in possession of his fullest talents, education should be active rather than passive; that to prepare the child for a democratic society, the school should be social than individualistic; and that to enable the child to think creatively, experimentation rather than imitation should be encouraged.” </a:t>
            </a:r>
          </a:p>
        </p:txBody>
      </p:sp>
    </p:spTree>
    <p:extLst>
      <p:ext uri="{BB962C8B-B14F-4D97-AF65-F5344CB8AC3E}">
        <p14:creationId xmlns:p14="http://schemas.microsoft.com/office/powerpoint/2010/main" val="209832643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p:cNvPicPr>
            <a:picLocks noChangeAspect="1"/>
          </p:cNvPicPr>
          <p:nvPr/>
        </p:nvPicPr>
        <p:blipFill rotWithShape="1">
          <a:blip r:embed="rId2">
            <a:alphaModFix/>
          </a:blip>
          <a:srcRect t="25463" r="-1" b="21712"/>
          <a:stretch/>
        </p:blipFill>
        <p:spPr>
          <a:xfrm>
            <a:off x="474132" y="444500"/>
            <a:ext cx="11243735" cy="5939367"/>
          </a:xfrm>
          <a:prstGeom prst="rect">
            <a:avLst/>
          </a:prstGeom>
        </p:spPr>
      </p:pic>
      <p:sp>
        <p:nvSpPr>
          <p:cNvPr id="14"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143000" y="1295400"/>
            <a:ext cx="9982200" cy="4267200"/>
          </a:xfrm>
          <a:prstGeom prst="rect">
            <a:avLst/>
          </a:prstGeom>
          <a:solidFill>
            <a:srgbClr val="000001">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43000" y="1369484"/>
            <a:ext cx="9980611" cy="449986"/>
          </a:xfrm>
        </p:spPr>
        <p:txBody>
          <a:bodyPr>
            <a:normAutofit/>
          </a:bodyPr>
          <a:lstStyle/>
          <a:p>
            <a:r>
              <a:rPr lang="en-US" sz="1800" dirty="0"/>
              <a:t>From John Dewey, </a:t>
            </a:r>
            <a:r>
              <a:rPr lang="en-US" sz="1800" i="1" dirty="0"/>
              <a:t>Lectures for the First Course in Pedagogy</a:t>
            </a:r>
            <a:r>
              <a:rPr lang="en-US" sz="1800" dirty="0"/>
              <a:t> (1896): 28.</a:t>
            </a:r>
          </a:p>
        </p:txBody>
      </p:sp>
      <p:sp>
        <p:nvSpPr>
          <p:cNvPr id="10" name="Content Placeholder 9"/>
          <p:cNvSpPr>
            <a:spLocks noGrp="1"/>
          </p:cNvSpPr>
          <p:nvPr>
            <p:ph idx="1"/>
          </p:nvPr>
        </p:nvSpPr>
        <p:spPr>
          <a:xfrm>
            <a:off x="1483567" y="1893554"/>
            <a:ext cx="8770776" cy="3266275"/>
          </a:xfrm>
        </p:spPr>
        <p:txBody>
          <a:bodyPr anchor="t">
            <a:normAutofit/>
          </a:bodyPr>
          <a:lstStyle/>
          <a:p>
            <a:pPr algn="just"/>
            <a:r>
              <a:rPr lang="en-US" sz="2000" b="1" i="1" dirty="0">
                <a:solidFill>
                  <a:schemeClr val="bg1"/>
                </a:solidFill>
              </a:rPr>
              <a:t>“Education consists either in the ability to use one’s powers in a social direction, or else in ability to share in the experiences of others, and thus widen the individual consciousness to that of the race”  </a:t>
            </a:r>
          </a:p>
        </p:txBody>
      </p:sp>
    </p:spTree>
    <p:extLst>
      <p:ext uri="{BB962C8B-B14F-4D97-AF65-F5344CB8AC3E}">
        <p14:creationId xmlns:p14="http://schemas.microsoft.com/office/powerpoint/2010/main" val="18766223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65"/>
          <p:cNvGrpSpPr>
            <a:grpSpLocks noGrp="1" noUngrp="1" noRot="1" noChangeAspect="1" noMove="1" noResize="1"/>
          </p:cNvGrpSpPr>
          <p:nvPr>
            <p:extLst>
              <p:ext uri="{386F3935-93C4-4BCD-93E2-E3B085C9AB24}">
                <p16:designElem xmlns:p16="http://schemas.microsoft.com/office/powerpoint/2015/main" val="1"/>
              </p:ext>
            </p:extLst>
          </p:nvPr>
        </p:nvGrpSpPr>
        <p:grpSpPr>
          <a:xfrm>
            <a:off x="0" y="-9027"/>
            <a:ext cx="12192000" cy="6867027"/>
            <a:chOff x="0" y="-2373"/>
            <a:chExt cx="12192000" cy="6867027"/>
          </a:xfrm>
        </p:grpSpPr>
        <p:sp>
          <p:nvSpPr>
            <p:cNvPr id="67" name="Rectangle 66"/>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8" name="Oval 67"/>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9" name="Oval 68"/>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0" name="Oval 69"/>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1" name="Oval 70"/>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2" name="Oval 71"/>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3" name="Rectangle 72"/>
            <p:cNvSpPr/>
            <p:nvPr>
              <p:extLst>
                <p:ext uri="{386F3935-93C4-4BCD-93E2-E3B085C9AB24}">
                  <p16:designElem xmlns:p16="http://schemas.microsoft.com/office/powerpoint/2015/main" val="1"/>
                </p:ext>
              </p:extLst>
            </p:nvPr>
          </p:nvSpPr>
          <p:spPr>
            <a:xfrm>
              <a:off x="5194608" y="402165"/>
              <a:ext cx="657405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74" name="Freeform 5"/>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5" name="Freeform 5"/>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76"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pic>
        <p:nvPicPr>
          <p:cNvPr id="60" name="Content Placeholder 19"/>
          <p:cNvPicPr>
            <a:picLocks noChangeAspect="1"/>
          </p:cNvPicPr>
          <p:nvPr/>
        </p:nvPicPr>
        <p:blipFill>
          <a:blip r:embed="rId3"/>
          <a:stretch>
            <a:fillRect/>
          </a:stretch>
        </p:blipFill>
        <p:spPr>
          <a:xfrm>
            <a:off x="5765124" y="803751"/>
            <a:ext cx="5250498" cy="5250498"/>
          </a:xfrm>
          <a:prstGeom prst="rect">
            <a:avLst/>
          </a:prstGeom>
        </p:spPr>
      </p:pic>
      <p:sp>
        <p:nvSpPr>
          <p:cNvPr id="78" name="Rectangle 7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5" y="395510"/>
            <a:ext cx="3133726" cy="1598390"/>
          </a:xfrm>
        </p:spPr>
        <p:txBody>
          <a:bodyPr vert="horz" lIns="91440" tIns="45720" rIns="91440" bIns="45720" rtlCol="0">
            <a:normAutofit/>
          </a:bodyPr>
          <a:lstStyle/>
          <a:p>
            <a:pPr>
              <a:lnSpc>
                <a:spcPct val="80000"/>
              </a:lnSpc>
            </a:pPr>
            <a:r>
              <a:rPr lang="en-US" sz="1800" dirty="0"/>
              <a:t>From John Dewey, Plan of Organization of the University Primary School (1895): 88.</a:t>
            </a:r>
          </a:p>
        </p:txBody>
      </p:sp>
      <p:sp>
        <p:nvSpPr>
          <p:cNvPr id="62" name="Content Placeholder 61"/>
          <p:cNvSpPr>
            <a:spLocks noGrp="1"/>
          </p:cNvSpPr>
          <p:nvPr>
            <p:ph idx="1"/>
          </p:nvPr>
        </p:nvSpPr>
        <p:spPr>
          <a:xfrm>
            <a:off x="1154955" y="2120900"/>
            <a:ext cx="3133726" cy="3898900"/>
          </a:xfrm>
        </p:spPr>
        <p:txBody>
          <a:bodyPr>
            <a:normAutofit lnSpcReduction="10000"/>
          </a:bodyPr>
          <a:lstStyle/>
          <a:p>
            <a:r>
              <a:rPr lang="en-US" sz="2000" i="1" dirty="0">
                <a:solidFill>
                  <a:schemeClr val="bg1"/>
                </a:solidFill>
              </a:rPr>
              <a:t>“The ultimate problem of all education is to coordinate the psychological and social factors…the coordination demands…that the child be capable of expressing himself, but in such a way as to realize social ends.”</a:t>
            </a:r>
          </a:p>
          <a:p>
            <a:endParaRPr lang="en-US" dirty="0">
              <a:solidFill>
                <a:schemeClr val="bg1"/>
              </a:solidFill>
            </a:endParaRPr>
          </a:p>
        </p:txBody>
      </p:sp>
    </p:spTree>
    <p:extLst>
      <p:ext uri="{BB962C8B-B14F-4D97-AF65-F5344CB8AC3E}">
        <p14:creationId xmlns:p14="http://schemas.microsoft.com/office/powerpoint/2010/main" val="16412020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3" name="Rectangle 12"/>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1" name="Rectangle 2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p:cNvPicPr>
            <a:picLocks noGrp="1" noChangeAspect="1"/>
          </p:cNvPicPr>
          <p:nvPr>
            <p:ph idx="1"/>
          </p:nvPr>
        </p:nvPicPr>
        <p:blipFill rotWithShape="1">
          <a:blip r:embed="rId3"/>
          <a:srcRect r="-3" b="3648"/>
          <a:stretch/>
        </p:blipFill>
        <p:spPr>
          <a:xfrm>
            <a:off x="700391" y="544748"/>
            <a:ext cx="4332029" cy="5702566"/>
          </a:xfrm>
          <a:prstGeom prst="roundRect">
            <a:avLst>
              <a:gd name="adj" fmla="val 1858"/>
            </a:avLst>
          </a:prstGeom>
          <a:effectLst>
            <a:outerShdw blurRad="50800" dist="50800" dir="5400000" algn="tl" rotWithShape="0">
              <a:srgbClr val="000000">
                <a:alpha val="43000"/>
              </a:srgbClr>
            </a:outerShdw>
          </a:effectLst>
        </p:spPr>
      </p:pic>
      <p:sp>
        <p:nvSpPr>
          <p:cNvPr id="2" name="Title 1"/>
          <p:cNvSpPr>
            <a:spLocks noGrp="1"/>
          </p:cNvSpPr>
          <p:nvPr>
            <p:ph type="title"/>
          </p:nvPr>
        </p:nvSpPr>
        <p:spPr>
          <a:xfrm>
            <a:off x="5274825" y="1143000"/>
            <a:ext cx="6268246" cy="3134032"/>
          </a:xfrm>
        </p:spPr>
        <p:txBody>
          <a:bodyPr vert="horz" lIns="91440" tIns="45720" rIns="91440" bIns="45720" rtlCol="0" anchor="b">
            <a:normAutofit/>
          </a:bodyPr>
          <a:lstStyle/>
          <a:p>
            <a:r>
              <a:rPr lang="en-US" sz="6600" dirty="0"/>
              <a:t>G. Stanley Hall </a:t>
            </a:r>
            <a:r>
              <a:rPr lang="en-US" sz="3200" dirty="0"/>
              <a:t>(1846-1924)</a:t>
            </a:r>
          </a:p>
        </p:txBody>
      </p:sp>
    </p:spTree>
    <p:extLst>
      <p:ext uri="{BB962C8B-B14F-4D97-AF65-F5344CB8AC3E}">
        <p14:creationId xmlns:p14="http://schemas.microsoft.com/office/powerpoint/2010/main" val="298413194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2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grpSp>
        <p:nvGrpSpPr>
          <p:cNvPr id="40" name="Group 27"/>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29" name="Rectangle 28"/>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Oval 29"/>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1" name="Oval 30"/>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2" name="Oval 3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3" name="Oval 32"/>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4" name="Oval 33"/>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5"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41" name="Rectangle 3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7" name="Content Placeholder 6"/>
          <p:cNvPicPr>
            <a:picLocks noGrp="1" noChangeAspect="1"/>
          </p:cNvPicPr>
          <p:nvPr>
            <p:ph idx="1"/>
          </p:nvPr>
        </p:nvPicPr>
        <p:blipFill>
          <a:blip r:embed="rId3"/>
          <a:stretch>
            <a:fillRect/>
          </a:stretch>
        </p:blipFill>
        <p:spPr>
          <a:xfrm>
            <a:off x="486384" y="457200"/>
            <a:ext cx="4435812" cy="5885234"/>
          </a:xfrm>
          <a:prstGeom prst="roundRect">
            <a:avLst>
              <a:gd name="adj" fmla="val 1858"/>
            </a:avLst>
          </a:prstGeom>
          <a:effectLst>
            <a:outerShdw blurRad="50800" dist="50800" dir="5400000" algn="tl" rotWithShape="0">
              <a:srgbClr val="000000">
                <a:alpha val="43000"/>
              </a:srgbClr>
            </a:outerShdw>
          </a:effectLst>
        </p:spPr>
      </p:pic>
      <p:sp>
        <p:nvSpPr>
          <p:cNvPr id="2" name="Title 1"/>
          <p:cNvSpPr>
            <a:spLocks noGrp="1"/>
          </p:cNvSpPr>
          <p:nvPr>
            <p:ph type="title"/>
          </p:nvPr>
        </p:nvSpPr>
        <p:spPr>
          <a:xfrm>
            <a:off x="5160166" y="1409065"/>
            <a:ext cx="6268246" cy="3134032"/>
          </a:xfrm>
        </p:spPr>
        <p:txBody>
          <a:bodyPr vert="horz" lIns="91440" tIns="45720" rIns="91440" bIns="45720" rtlCol="0" anchor="b">
            <a:normAutofit fontScale="90000"/>
          </a:bodyPr>
          <a:lstStyle/>
          <a:p>
            <a:r>
              <a:rPr lang="en-US" sz="6600" b="0" i="0" kern="1200" dirty="0">
                <a:solidFill>
                  <a:schemeClr val="bg2"/>
                </a:solidFill>
                <a:latin typeface="+mj-lt"/>
                <a:ea typeface="+mj-ea"/>
                <a:cs typeface="+mj-cs"/>
              </a:rPr>
              <a:t>James </a:t>
            </a:r>
            <a:r>
              <a:rPr lang="en-US" sz="6600" b="0" i="0" kern="1200" dirty="0" err="1">
                <a:solidFill>
                  <a:schemeClr val="bg2"/>
                </a:solidFill>
                <a:latin typeface="+mj-lt"/>
                <a:ea typeface="+mj-ea"/>
                <a:cs typeface="+mj-cs"/>
              </a:rPr>
              <a:t>McKeen</a:t>
            </a:r>
            <a:r>
              <a:rPr lang="en-US" sz="6600" b="0" i="0" kern="1200" dirty="0">
                <a:solidFill>
                  <a:schemeClr val="bg2"/>
                </a:solidFill>
                <a:latin typeface="+mj-lt"/>
                <a:ea typeface="+mj-ea"/>
                <a:cs typeface="+mj-cs"/>
              </a:rPr>
              <a:t> </a:t>
            </a:r>
            <a:r>
              <a:rPr lang="en-US" sz="6600" b="0" i="0" kern="1200" dirty="0" err="1">
                <a:solidFill>
                  <a:schemeClr val="bg2"/>
                </a:solidFill>
                <a:latin typeface="+mj-lt"/>
                <a:ea typeface="+mj-ea"/>
                <a:cs typeface="+mj-cs"/>
              </a:rPr>
              <a:t>Chattell</a:t>
            </a:r>
            <a:r>
              <a:rPr lang="en-US" sz="6600" b="0" i="0" kern="1200" dirty="0">
                <a:solidFill>
                  <a:schemeClr val="bg2"/>
                </a:solidFill>
                <a:latin typeface="+mj-lt"/>
                <a:ea typeface="+mj-ea"/>
                <a:cs typeface="+mj-cs"/>
              </a:rPr>
              <a:t> </a:t>
            </a:r>
            <a:br>
              <a:rPr lang="en-US" sz="6600" b="0" i="0" kern="1200" dirty="0">
                <a:solidFill>
                  <a:schemeClr val="bg2"/>
                </a:solidFill>
                <a:latin typeface="+mj-lt"/>
                <a:ea typeface="+mj-ea"/>
                <a:cs typeface="+mj-cs"/>
              </a:rPr>
            </a:br>
            <a:r>
              <a:rPr lang="en-US" b="0" i="0" kern="1200" dirty="0">
                <a:solidFill>
                  <a:schemeClr val="bg2"/>
                </a:solidFill>
                <a:latin typeface="+mj-lt"/>
                <a:ea typeface="+mj-ea"/>
                <a:cs typeface="+mj-cs"/>
              </a:rPr>
              <a:t>(1860-1944)</a:t>
            </a:r>
          </a:p>
        </p:txBody>
      </p:sp>
    </p:spTree>
    <p:extLst>
      <p:ext uri="{BB962C8B-B14F-4D97-AF65-F5344CB8AC3E}">
        <p14:creationId xmlns:p14="http://schemas.microsoft.com/office/powerpoint/2010/main" val="255483202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4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grpSp>
        <p:nvGrpSpPr>
          <p:cNvPr id="60" name="Group 47"/>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49" name="Rectangle 48"/>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0" name="Oval 49"/>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1" name="Oval 50"/>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2" name="Oval 5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3" name="Oval 52"/>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4" name="Oval 53"/>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5"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61" name="Rectangle 5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6" name="Content Placeholder 5"/>
          <p:cNvPicPr>
            <a:picLocks noGrp="1" noChangeAspect="1"/>
          </p:cNvPicPr>
          <p:nvPr>
            <p:ph idx="1"/>
          </p:nvPr>
        </p:nvPicPr>
        <p:blipFill rotWithShape="1">
          <a:blip r:embed="rId3"/>
          <a:srcRect r="2" b="3326"/>
          <a:stretch/>
        </p:blipFill>
        <p:spPr>
          <a:xfrm>
            <a:off x="496111" y="457200"/>
            <a:ext cx="4536309" cy="5864246"/>
          </a:xfrm>
          <a:prstGeom prst="roundRect">
            <a:avLst>
              <a:gd name="adj" fmla="val 1858"/>
            </a:avLst>
          </a:prstGeom>
          <a:effectLst>
            <a:outerShdw blurRad="50800" dist="50800" dir="5400000" algn="tl" rotWithShape="0">
              <a:srgbClr val="000000">
                <a:alpha val="43000"/>
              </a:srgbClr>
            </a:outerShdw>
          </a:effectLst>
        </p:spPr>
      </p:pic>
      <p:sp>
        <p:nvSpPr>
          <p:cNvPr id="2" name="Title 1"/>
          <p:cNvSpPr>
            <a:spLocks noGrp="1"/>
          </p:cNvSpPr>
          <p:nvPr>
            <p:ph type="title"/>
          </p:nvPr>
        </p:nvSpPr>
        <p:spPr>
          <a:xfrm>
            <a:off x="5274825" y="1143000"/>
            <a:ext cx="6268246" cy="3134032"/>
          </a:xfrm>
        </p:spPr>
        <p:txBody>
          <a:bodyPr vert="horz" lIns="91440" tIns="45720" rIns="91440" bIns="45720" rtlCol="0" anchor="b">
            <a:normAutofit/>
          </a:bodyPr>
          <a:lstStyle/>
          <a:p>
            <a:r>
              <a:rPr lang="en-US" sz="6600" dirty="0"/>
              <a:t>Francis Galton</a:t>
            </a:r>
            <a:br>
              <a:rPr lang="en-US" sz="6600" dirty="0"/>
            </a:br>
            <a:r>
              <a:rPr lang="en-US" sz="3200" dirty="0"/>
              <a:t>(1822-1911)</a:t>
            </a:r>
          </a:p>
        </p:txBody>
      </p:sp>
    </p:spTree>
    <p:extLst>
      <p:ext uri="{BB962C8B-B14F-4D97-AF65-F5344CB8AC3E}">
        <p14:creationId xmlns:p14="http://schemas.microsoft.com/office/powerpoint/2010/main" val="381429607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grpSp>
        <p:nvGrpSpPr>
          <p:cNvPr id="68" name="Group 67"/>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69" name="Rectangle 68"/>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0" name="Oval 69"/>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1" name="Oval 70"/>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2" name="Oval 7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3" name="Oval 72"/>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4" name="Oval 73"/>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5"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77" name="Rectangle 7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7" name="Content Placeholder 6"/>
          <p:cNvPicPr>
            <a:picLocks noGrp="1" noChangeAspect="1"/>
          </p:cNvPicPr>
          <p:nvPr>
            <p:ph idx="1"/>
          </p:nvPr>
        </p:nvPicPr>
        <p:blipFill rotWithShape="1">
          <a:blip r:embed="rId3"/>
          <a:srcRect r="4644" b="1"/>
          <a:stretch/>
        </p:blipFill>
        <p:spPr>
          <a:xfrm>
            <a:off x="505839" y="481433"/>
            <a:ext cx="4725668" cy="5870729"/>
          </a:xfrm>
          <a:prstGeom prst="roundRect">
            <a:avLst>
              <a:gd name="adj" fmla="val 1858"/>
            </a:avLst>
          </a:prstGeom>
          <a:effectLst>
            <a:outerShdw blurRad="50800" dist="50800" dir="5400000" algn="tl" rotWithShape="0">
              <a:srgbClr val="000000">
                <a:alpha val="43000"/>
              </a:srgbClr>
            </a:outerShdw>
          </a:effectLst>
        </p:spPr>
      </p:pic>
      <p:sp>
        <p:nvSpPr>
          <p:cNvPr id="2" name="Title 1"/>
          <p:cNvSpPr>
            <a:spLocks noGrp="1"/>
          </p:cNvSpPr>
          <p:nvPr>
            <p:ph type="title"/>
          </p:nvPr>
        </p:nvSpPr>
        <p:spPr>
          <a:xfrm>
            <a:off x="5274825" y="1143000"/>
            <a:ext cx="6268246" cy="3134032"/>
          </a:xfrm>
        </p:spPr>
        <p:txBody>
          <a:bodyPr vert="horz" lIns="91440" tIns="45720" rIns="91440" bIns="45720" rtlCol="0" anchor="b">
            <a:normAutofit/>
          </a:bodyPr>
          <a:lstStyle/>
          <a:p>
            <a:r>
              <a:rPr lang="en-US" sz="6600" dirty="0"/>
              <a:t>James Mark Baldwin</a:t>
            </a:r>
            <a:br>
              <a:rPr lang="en-US" sz="6600" dirty="0"/>
            </a:br>
            <a:r>
              <a:rPr lang="en-US" sz="6600"/>
              <a:t>(1861-1934)</a:t>
            </a:r>
          </a:p>
        </p:txBody>
      </p:sp>
    </p:spTree>
    <p:extLst>
      <p:ext uri="{BB962C8B-B14F-4D97-AF65-F5344CB8AC3E}">
        <p14:creationId xmlns:p14="http://schemas.microsoft.com/office/powerpoint/2010/main" val="85327108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grpSp>
        <p:nvGrpSpPr>
          <p:cNvPr id="84" name="Group 83"/>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85" name="Rectangle 84"/>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6" name="Oval 85"/>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7" name="Oval 86"/>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8" name="Oval 87"/>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9" name="Oval 88"/>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0" name="Oval 89"/>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1"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93" name="Rectangle 9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6" name="Content Placeholder 5"/>
          <p:cNvPicPr>
            <a:picLocks noGrp="1" noChangeAspect="1"/>
          </p:cNvPicPr>
          <p:nvPr>
            <p:ph idx="1"/>
          </p:nvPr>
        </p:nvPicPr>
        <p:blipFill rotWithShape="1">
          <a:blip r:embed="rId3"/>
          <a:srcRect r="-2" b="5133"/>
          <a:stretch/>
        </p:blipFill>
        <p:spPr>
          <a:xfrm>
            <a:off x="485775" y="495300"/>
            <a:ext cx="4789050" cy="5857875"/>
          </a:xfrm>
          <a:prstGeom prst="roundRect">
            <a:avLst>
              <a:gd name="adj" fmla="val 0"/>
            </a:avLst>
          </a:prstGeom>
          <a:effectLst>
            <a:outerShdw blurRad="50800" dist="50800" dir="5400000" algn="tl" rotWithShape="0">
              <a:srgbClr val="000000">
                <a:alpha val="43000"/>
              </a:srgbClr>
            </a:outerShdw>
          </a:effectLst>
        </p:spPr>
      </p:pic>
      <p:sp>
        <p:nvSpPr>
          <p:cNvPr id="2" name="Title 1"/>
          <p:cNvSpPr>
            <a:spLocks noGrp="1"/>
          </p:cNvSpPr>
          <p:nvPr>
            <p:ph type="title"/>
          </p:nvPr>
        </p:nvSpPr>
        <p:spPr>
          <a:xfrm>
            <a:off x="5274825" y="1143000"/>
            <a:ext cx="6268246" cy="3134032"/>
          </a:xfrm>
        </p:spPr>
        <p:txBody>
          <a:bodyPr vert="horz" lIns="91440" tIns="45720" rIns="91440" bIns="45720" rtlCol="0" anchor="b">
            <a:normAutofit/>
          </a:bodyPr>
          <a:lstStyle/>
          <a:p>
            <a:r>
              <a:rPr lang="en-US" sz="6600" dirty="0"/>
              <a:t>Charles Judd</a:t>
            </a:r>
            <a:br>
              <a:rPr lang="en-US" sz="6600" dirty="0"/>
            </a:br>
            <a:r>
              <a:rPr lang="en-US" sz="3200" dirty="0"/>
              <a:t>(1873-1946)</a:t>
            </a:r>
          </a:p>
        </p:txBody>
      </p:sp>
    </p:spTree>
    <p:extLst>
      <p:ext uri="{BB962C8B-B14F-4D97-AF65-F5344CB8AC3E}">
        <p14:creationId xmlns:p14="http://schemas.microsoft.com/office/powerpoint/2010/main" val="294309055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9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grpSp>
        <p:nvGrpSpPr>
          <p:cNvPr id="100" name="Group 99"/>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01" name="Rectangle 100"/>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2" name="Oval 101"/>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3" name="Oval 102"/>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4" name="Oval 103"/>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5" name="Oval 104"/>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6" name="Oval 105"/>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7"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09" name="Rectangle 10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7" name="Content Placeholder 6"/>
          <p:cNvPicPr>
            <a:picLocks noGrp="1" noChangeAspect="1"/>
          </p:cNvPicPr>
          <p:nvPr>
            <p:ph idx="1"/>
          </p:nvPr>
        </p:nvPicPr>
        <p:blipFill>
          <a:blip r:embed="rId3"/>
          <a:stretch>
            <a:fillRect/>
          </a:stretch>
        </p:blipFill>
        <p:spPr>
          <a:xfrm>
            <a:off x="484102" y="462998"/>
            <a:ext cx="4609198" cy="5909228"/>
          </a:xfrm>
          <a:prstGeom prst="roundRect">
            <a:avLst>
              <a:gd name="adj" fmla="val 0"/>
            </a:avLst>
          </a:prstGeom>
          <a:effectLst>
            <a:outerShdw blurRad="50800" dist="50800" dir="5400000" algn="tl" rotWithShape="0">
              <a:srgbClr val="000000">
                <a:alpha val="43000"/>
              </a:srgbClr>
            </a:outerShdw>
          </a:effectLst>
        </p:spPr>
      </p:pic>
      <p:sp>
        <p:nvSpPr>
          <p:cNvPr id="2" name="Title 1"/>
          <p:cNvSpPr>
            <a:spLocks noGrp="1"/>
          </p:cNvSpPr>
          <p:nvPr>
            <p:ph type="title"/>
          </p:nvPr>
        </p:nvSpPr>
        <p:spPr>
          <a:xfrm>
            <a:off x="5274825" y="1143000"/>
            <a:ext cx="6268246" cy="3134032"/>
          </a:xfrm>
        </p:spPr>
        <p:txBody>
          <a:bodyPr vert="horz" lIns="91440" tIns="45720" rIns="91440" bIns="45720" rtlCol="0" anchor="b">
            <a:normAutofit/>
          </a:bodyPr>
          <a:lstStyle/>
          <a:p>
            <a:r>
              <a:rPr lang="en-US" sz="6600" b="0" i="0" kern="1200">
                <a:solidFill>
                  <a:schemeClr val="bg2"/>
                </a:solidFill>
                <a:latin typeface="+mj-lt"/>
                <a:ea typeface="+mj-ea"/>
                <a:cs typeface="+mj-cs"/>
              </a:rPr>
              <a:t>James Earl Russell</a:t>
            </a:r>
            <a:br>
              <a:rPr lang="en-US" sz="6600" b="0" i="0" kern="1200">
                <a:solidFill>
                  <a:schemeClr val="bg2"/>
                </a:solidFill>
                <a:latin typeface="+mj-lt"/>
                <a:ea typeface="+mj-ea"/>
                <a:cs typeface="+mj-cs"/>
              </a:rPr>
            </a:br>
            <a:r>
              <a:rPr lang="en-US" sz="6600" b="0" i="0" kern="1200">
                <a:solidFill>
                  <a:schemeClr val="bg2"/>
                </a:solidFill>
                <a:latin typeface="+mj-lt"/>
                <a:ea typeface="+mj-ea"/>
                <a:cs typeface="+mj-cs"/>
              </a:rPr>
              <a:t>(1864-1945)</a:t>
            </a:r>
          </a:p>
        </p:txBody>
      </p:sp>
    </p:spTree>
    <p:extLst>
      <p:ext uri="{BB962C8B-B14F-4D97-AF65-F5344CB8AC3E}">
        <p14:creationId xmlns:p14="http://schemas.microsoft.com/office/powerpoint/2010/main" val="245620714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1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grpSp>
        <p:nvGrpSpPr>
          <p:cNvPr id="116" name="Group 115"/>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17" name="Rectangle 116"/>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8" name="Oval 117"/>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9" name="Oval 118"/>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0" name="Oval 119"/>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1" name="Oval 120"/>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2" name="Oval 121"/>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3"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5" name="Rectangle 12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6" name="Content Placeholder 5"/>
          <p:cNvPicPr>
            <a:picLocks noGrp="1" noChangeAspect="1"/>
          </p:cNvPicPr>
          <p:nvPr>
            <p:ph idx="1"/>
          </p:nvPr>
        </p:nvPicPr>
        <p:blipFill rotWithShape="1">
          <a:blip r:embed="rId3"/>
          <a:srcRect t="142" r="-2" b="10390"/>
          <a:stretch/>
        </p:blipFill>
        <p:spPr>
          <a:xfrm>
            <a:off x="500276" y="482327"/>
            <a:ext cx="4490936" cy="5887027"/>
          </a:xfrm>
          <a:prstGeom prst="roundRect">
            <a:avLst>
              <a:gd name="adj" fmla="val 1858"/>
            </a:avLst>
          </a:prstGeom>
          <a:effectLst>
            <a:outerShdw blurRad="50800" dist="50800" dir="5400000" algn="tl" rotWithShape="0">
              <a:srgbClr val="000000">
                <a:alpha val="43000"/>
              </a:srgbClr>
            </a:outerShdw>
          </a:effectLst>
        </p:spPr>
      </p:pic>
      <p:sp>
        <p:nvSpPr>
          <p:cNvPr id="2" name="Title 1"/>
          <p:cNvSpPr>
            <a:spLocks noGrp="1"/>
          </p:cNvSpPr>
          <p:nvPr>
            <p:ph type="title"/>
          </p:nvPr>
        </p:nvSpPr>
        <p:spPr>
          <a:xfrm>
            <a:off x="5274825" y="1143000"/>
            <a:ext cx="6268246" cy="3134032"/>
          </a:xfrm>
        </p:spPr>
        <p:txBody>
          <a:bodyPr vert="horz" lIns="91440" tIns="45720" rIns="91440" bIns="45720" rtlCol="0" anchor="b">
            <a:normAutofit/>
          </a:bodyPr>
          <a:lstStyle/>
          <a:p>
            <a:r>
              <a:rPr lang="en-US" sz="6600" dirty="0"/>
              <a:t>Frank </a:t>
            </a:r>
            <a:r>
              <a:rPr lang="en-US" sz="6600" dirty="0" err="1"/>
              <a:t>McMurry</a:t>
            </a:r>
            <a:br>
              <a:rPr lang="en-US" sz="6600" dirty="0"/>
            </a:br>
            <a:r>
              <a:rPr lang="en-US" sz="3200" dirty="0"/>
              <a:t>(1862-1936)</a:t>
            </a:r>
          </a:p>
        </p:txBody>
      </p:sp>
    </p:spTree>
    <p:extLst>
      <p:ext uri="{BB962C8B-B14F-4D97-AF65-F5344CB8AC3E}">
        <p14:creationId xmlns:p14="http://schemas.microsoft.com/office/powerpoint/2010/main" val="380365892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61" name="Rectangle 60"/>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Oval 61"/>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3" name="Oval 62"/>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4" name="Rectangle 63"/>
            <p:cNvSpPr/>
            <p:nvPr>
              <p:extLst>
                <p:ext uri="{386F3935-93C4-4BCD-93E2-E3B085C9AB24}">
                  <p16:designElem xmlns:p16="http://schemas.microsoft.com/office/powerpoint/2015/main"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65" name="Freeform 5"/>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66" name="Freeform 5"/>
            <p:cNvSpPr/>
            <p:nvPr>
              <p:extLst>
                <p:ext uri="{386F3935-93C4-4BCD-93E2-E3B085C9AB24}">
                  <p16:designElem xmlns:p16="http://schemas.microsoft.com/office/powerpoint/2015/main"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67"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pic>
        <p:nvPicPr>
          <p:cNvPr id="54" name="Content Placeholder 4"/>
          <p:cNvPicPr>
            <a:picLocks noChangeAspect="1"/>
          </p:cNvPicPr>
          <p:nvPr/>
        </p:nvPicPr>
        <p:blipFill rotWithShape="1">
          <a:blip r:embed="rId3"/>
          <a:srcRect r="3" b="17249"/>
          <a:stretch/>
        </p:blipFill>
        <p:spPr>
          <a:xfrm>
            <a:off x="6700827" y="645106"/>
            <a:ext cx="4842716" cy="5585369"/>
          </a:xfrm>
          <a:prstGeom prst="rect">
            <a:avLst/>
          </a:prstGeom>
        </p:spPr>
      </p:pic>
      <p:sp>
        <p:nvSpPr>
          <p:cNvPr id="69" name="Rectangle 6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39098" y="629265"/>
            <a:ext cx="5132438" cy="1622322"/>
          </a:xfrm>
        </p:spPr>
        <p:txBody>
          <a:bodyPr vert="horz" lIns="91440" tIns="45720" rIns="91440" bIns="45720" rtlCol="0">
            <a:noAutofit/>
          </a:bodyPr>
          <a:lstStyle/>
          <a:p>
            <a:pPr algn="just"/>
            <a:r>
              <a:rPr lang="en-US" sz="2400" dirty="0"/>
              <a:t>Wundt was the founder of experimental psychology and the force behind its dissemination in the western world.</a:t>
            </a:r>
          </a:p>
        </p:txBody>
      </p:sp>
      <p:sp>
        <p:nvSpPr>
          <p:cNvPr id="56" name="Content Placeholder 55"/>
          <p:cNvSpPr>
            <a:spLocks noGrp="1"/>
          </p:cNvSpPr>
          <p:nvPr>
            <p:ph idx="1"/>
          </p:nvPr>
        </p:nvSpPr>
        <p:spPr>
          <a:xfrm>
            <a:off x="639098" y="2418735"/>
            <a:ext cx="5132439" cy="3811742"/>
          </a:xfrm>
        </p:spPr>
        <p:txBody>
          <a:bodyPr anchor="ctr">
            <a:normAutofit/>
          </a:bodyPr>
          <a:lstStyle/>
          <a:p>
            <a:pPr algn="just"/>
            <a:r>
              <a:rPr lang="en-US" i="1" dirty="0">
                <a:solidFill>
                  <a:schemeClr val="bg1"/>
                </a:solidFill>
              </a:rPr>
              <a:t>It truly appears to be a useless waste of energy to keep returning to such aimless discussions about the nature of the psyche, which were in vogue for a while, and practically still are, instead, rather, of applying one’s energies where they will produce real results.</a:t>
            </a:r>
          </a:p>
        </p:txBody>
      </p:sp>
    </p:spTree>
    <p:extLst>
      <p:ext uri="{BB962C8B-B14F-4D97-AF65-F5344CB8AC3E}">
        <p14:creationId xmlns:p14="http://schemas.microsoft.com/office/powerpoint/2010/main" val="101675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6">
                                            <p:txEl>
                                              <p:pRg st="0" end="0"/>
                                            </p:txEl>
                                          </p:spTgt>
                                        </p:tgtEl>
                                        <p:attrNameLst>
                                          <p:attrName>style.visibility</p:attrName>
                                        </p:attrNameLst>
                                      </p:cBhvr>
                                      <p:to>
                                        <p:strVal val="visible"/>
                                      </p:to>
                                    </p:set>
                                    <p:animEffect transition="in" filter="wipe(down)">
                                      <p:cBhvr>
                                        <p:cTn id="7" dur="500"/>
                                        <p:tgtEl>
                                          <p:spTgt spid="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 name="Group 133"/>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67027"/>
            <a:chOff x="0" y="-2373"/>
            <a:chExt cx="12192000" cy="6867027"/>
          </a:xfrm>
        </p:grpSpPr>
        <p:sp>
          <p:nvSpPr>
            <p:cNvPr id="135" name="Rectangle 134"/>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6" name="Oval 135"/>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7" name="Oval 136"/>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8" name="Oval 137"/>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9" name="Oval 138"/>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0" name="Oval 139"/>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1" name="Rectangle 140"/>
            <p:cNvSpPr/>
            <p:nvPr>
              <p:extLst>
                <p:ext uri="{386F3935-93C4-4BCD-93E2-E3B085C9AB24}">
                  <p16:designElem xmlns:p16="http://schemas.microsoft.com/office/powerpoint/2015/main" val="1"/>
                </p:ext>
              </p:extLst>
            </p:nvPr>
          </p:nvSpPr>
          <p:spPr>
            <a:xfrm>
              <a:off x="5194608" y="402165"/>
              <a:ext cx="657405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2" name="Freeform 5"/>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3" name="Freeform 5"/>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44"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pic>
        <p:nvPicPr>
          <p:cNvPr id="128" name="Content Placeholder 5"/>
          <p:cNvPicPr>
            <a:picLocks noChangeAspect="1"/>
          </p:cNvPicPr>
          <p:nvPr/>
        </p:nvPicPr>
        <p:blipFill rotWithShape="1">
          <a:blip r:embed="rId3"/>
          <a:srcRect t="16842" r="-1" b="27091"/>
          <a:stretch/>
        </p:blipFill>
        <p:spPr>
          <a:xfrm>
            <a:off x="5194607" y="803751"/>
            <a:ext cx="6391533" cy="5250498"/>
          </a:xfrm>
          <a:prstGeom prst="rect">
            <a:avLst/>
          </a:prstGeom>
        </p:spPr>
      </p:pic>
      <p:sp>
        <p:nvSpPr>
          <p:cNvPr id="146" name="Rectangle 14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5" y="625151"/>
            <a:ext cx="3133726" cy="1368749"/>
          </a:xfrm>
        </p:spPr>
        <p:txBody>
          <a:bodyPr vert="horz" lIns="91440" tIns="45720" rIns="91440" bIns="45720" rtlCol="0">
            <a:normAutofit/>
          </a:bodyPr>
          <a:lstStyle/>
          <a:p>
            <a:pPr>
              <a:lnSpc>
                <a:spcPct val="90000"/>
              </a:lnSpc>
            </a:pPr>
            <a:r>
              <a:rPr lang="en-US" sz="1800" dirty="0"/>
              <a:t>from, Lawrence </a:t>
            </a:r>
            <a:r>
              <a:rPr lang="en-US" sz="1800" dirty="0" err="1"/>
              <a:t>Cremin</a:t>
            </a:r>
            <a:r>
              <a:rPr lang="en-US" sz="1800" dirty="0"/>
              <a:t>,   </a:t>
            </a:r>
            <a:r>
              <a:rPr lang="en-US" sz="1800" i="1" dirty="0"/>
              <a:t>A History of Teachers College, Columbia University </a:t>
            </a:r>
            <a:r>
              <a:rPr lang="en-US" sz="1800" dirty="0"/>
              <a:t>(1954): 46.</a:t>
            </a:r>
            <a:r>
              <a:rPr lang="en-US" sz="3100" dirty="0"/>
              <a:t> </a:t>
            </a:r>
          </a:p>
        </p:txBody>
      </p:sp>
      <p:sp>
        <p:nvSpPr>
          <p:cNvPr id="130" name="Content Placeholder 129"/>
          <p:cNvSpPr>
            <a:spLocks noGrp="1"/>
          </p:cNvSpPr>
          <p:nvPr>
            <p:ph idx="1"/>
          </p:nvPr>
        </p:nvSpPr>
        <p:spPr>
          <a:xfrm>
            <a:off x="1154955" y="2120900"/>
            <a:ext cx="3133726" cy="3898900"/>
          </a:xfrm>
        </p:spPr>
        <p:txBody>
          <a:bodyPr>
            <a:normAutofit lnSpcReduction="10000"/>
          </a:bodyPr>
          <a:lstStyle/>
          <a:p>
            <a:r>
              <a:rPr lang="en-US" i="1" dirty="0">
                <a:solidFill>
                  <a:schemeClr val="bg1"/>
                </a:solidFill>
              </a:rPr>
              <a:t>“Active in the National Educational Association and in the National Society for the Scientific Study of Education, of which his brother Charles </a:t>
            </a:r>
            <a:r>
              <a:rPr lang="en-US" i="1" dirty="0" err="1">
                <a:solidFill>
                  <a:schemeClr val="bg1"/>
                </a:solidFill>
              </a:rPr>
              <a:t>McMurry</a:t>
            </a:r>
            <a:r>
              <a:rPr lang="en-US" i="1" dirty="0">
                <a:solidFill>
                  <a:schemeClr val="bg1"/>
                </a:solidFill>
              </a:rPr>
              <a:t> was the executive secretary, Frank soon attracted the attention of James Russell.  The result was that in the fall of 1898 he joined the Teachers College Faculty.”</a:t>
            </a:r>
          </a:p>
        </p:txBody>
      </p:sp>
    </p:spTree>
    <p:extLst>
      <p:ext uri="{BB962C8B-B14F-4D97-AF65-F5344CB8AC3E}">
        <p14:creationId xmlns:p14="http://schemas.microsoft.com/office/powerpoint/2010/main" val="3406509780"/>
      </p:ext>
    </p:extLst>
  </p:cSld>
  <p:clrMapOvr>
    <a:masterClrMapping/>
  </p:clrMapOvr>
  <p:transition spd="slow">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 name="Group 133"/>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67027"/>
            <a:chOff x="0" y="-2373"/>
            <a:chExt cx="12192000" cy="6867027"/>
          </a:xfrm>
        </p:grpSpPr>
        <p:sp>
          <p:nvSpPr>
            <p:cNvPr id="135" name="Rectangle 134"/>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6" name="Oval 135"/>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7" name="Oval 136"/>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8" name="Oval 137"/>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9" name="Oval 138"/>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0" name="Oval 139"/>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1" name="Rectangle 140"/>
            <p:cNvSpPr/>
            <p:nvPr>
              <p:extLst>
                <p:ext uri="{386F3935-93C4-4BCD-93E2-E3B085C9AB24}">
                  <p16:designElem xmlns:p16="http://schemas.microsoft.com/office/powerpoint/2015/main" val="1"/>
                </p:ext>
              </p:extLst>
            </p:nvPr>
          </p:nvSpPr>
          <p:spPr>
            <a:xfrm>
              <a:off x="5194608" y="402165"/>
              <a:ext cx="657405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2" name="Freeform 5"/>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3" name="Freeform 5"/>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44"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pic>
        <p:nvPicPr>
          <p:cNvPr id="128" name="Content Placeholder 5"/>
          <p:cNvPicPr>
            <a:picLocks noChangeAspect="1"/>
          </p:cNvPicPr>
          <p:nvPr/>
        </p:nvPicPr>
        <p:blipFill rotWithShape="1">
          <a:blip r:embed="rId3"/>
          <a:srcRect t="16842" r="-1" b="27091"/>
          <a:stretch/>
        </p:blipFill>
        <p:spPr>
          <a:xfrm>
            <a:off x="5194607" y="803751"/>
            <a:ext cx="6391533" cy="5250498"/>
          </a:xfrm>
          <a:prstGeom prst="rect">
            <a:avLst/>
          </a:prstGeom>
        </p:spPr>
      </p:pic>
      <p:sp>
        <p:nvSpPr>
          <p:cNvPr id="146" name="Rectangle 14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5" y="625151"/>
            <a:ext cx="3133726" cy="1368749"/>
          </a:xfrm>
        </p:spPr>
        <p:txBody>
          <a:bodyPr vert="horz" lIns="91440" tIns="45720" rIns="91440" bIns="45720" rtlCol="0">
            <a:normAutofit/>
          </a:bodyPr>
          <a:lstStyle/>
          <a:p>
            <a:pPr>
              <a:lnSpc>
                <a:spcPct val="90000"/>
              </a:lnSpc>
            </a:pPr>
            <a:r>
              <a:rPr lang="en-US" sz="1800" dirty="0"/>
              <a:t>from, Lawrence </a:t>
            </a:r>
            <a:r>
              <a:rPr lang="en-US" sz="1800" dirty="0" err="1"/>
              <a:t>Cremin</a:t>
            </a:r>
            <a:r>
              <a:rPr lang="en-US" sz="1800" dirty="0"/>
              <a:t>,   </a:t>
            </a:r>
            <a:r>
              <a:rPr lang="en-US" sz="1800" i="1" dirty="0"/>
              <a:t>A History of Teachers College, Columbia University </a:t>
            </a:r>
            <a:r>
              <a:rPr lang="en-US" sz="1800" dirty="0"/>
              <a:t>(1954): 46.</a:t>
            </a:r>
            <a:r>
              <a:rPr lang="en-US" sz="3100" dirty="0"/>
              <a:t> </a:t>
            </a:r>
          </a:p>
        </p:txBody>
      </p:sp>
      <p:sp>
        <p:nvSpPr>
          <p:cNvPr id="130" name="Content Placeholder 129"/>
          <p:cNvSpPr>
            <a:spLocks noGrp="1"/>
          </p:cNvSpPr>
          <p:nvPr>
            <p:ph idx="1"/>
          </p:nvPr>
        </p:nvSpPr>
        <p:spPr>
          <a:xfrm>
            <a:off x="1154955" y="2120900"/>
            <a:ext cx="3133726" cy="3898900"/>
          </a:xfrm>
        </p:spPr>
        <p:txBody>
          <a:bodyPr>
            <a:normAutofit fontScale="92500" lnSpcReduction="20000"/>
          </a:bodyPr>
          <a:lstStyle/>
          <a:p>
            <a:r>
              <a:rPr lang="en-US" i="1" dirty="0">
                <a:solidFill>
                  <a:schemeClr val="bg1"/>
                </a:solidFill>
              </a:rPr>
              <a:t>His own studies of the principles of method of John Dewey emerged in 1907 in his book </a:t>
            </a:r>
            <a:r>
              <a:rPr lang="en-US" dirty="0">
                <a:solidFill>
                  <a:schemeClr val="bg1"/>
                </a:solidFill>
              </a:rPr>
              <a:t>How to Study and Teaching How to Study</a:t>
            </a:r>
            <a:r>
              <a:rPr lang="en-US" i="1" dirty="0">
                <a:solidFill>
                  <a:schemeClr val="bg1"/>
                </a:solidFill>
              </a:rPr>
              <a:t>, followed by many additional treatments of the same theme.  His basic interests also extended to the curriculum of the elementary school; his teaching and writing in this realm quickly established him as a pioneer of modern progressive educational theory.</a:t>
            </a:r>
          </a:p>
        </p:txBody>
      </p:sp>
    </p:spTree>
    <p:extLst>
      <p:ext uri="{BB962C8B-B14F-4D97-AF65-F5344CB8AC3E}">
        <p14:creationId xmlns:p14="http://schemas.microsoft.com/office/powerpoint/2010/main" val="32771251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67027"/>
            <a:chOff x="0" y="-2373"/>
            <a:chExt cx="12192000" cy="6867027"/>
          </a:xfrm>
        </p:grpSpPr>
        <p:sp>
          <p:nvSpPr>
            <p:cNvPr id="47" name="Rectangle 46"/>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8" name="Oval 47"/>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0" name="Oval 49"/>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1" name="Oval 50"/>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2" name="Oval 51"/>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3" name="Rectangle 52"/>
            <p:cNvSpPr/>
            <p:nvPr>
              <p:extLst>
                <p:ext uri="{386F3935-93C4-4BCD-93E2-E3B085C9AB24}">
                  <p16:designElem xmlns:p16="http://schemas.microsoft.com/office/powerpoint/2015/main" val="1"/>
                </p:ext>
              </p:extLst>
            </p:nvPr>
          </p:nvSpPr>
          <p:spPr>
            <a:xfrm>
              <a:off x="5194608" y="402165"/>
              <a:ext cx="657405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54" name="Freeform 5"/>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55" name="Freeform 5"/>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56"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pic>
        <p:nvPicPr>
          <p:cNvPr id="40" name="Content Placeholder 4"/>
          <p:cNvPicPr>
            <a:picLocks noChangeAspect="1"/>
          </p:cNvPicPr>
          <p:nvPr/>
        </p:nvPicPr>
        <p:blipFill rotWithShape="1">
          <a:blip r:embed="rId3"/>
          <a:srcRect t="1376" r="1" b="2546"/>
          <a:stretch/>
        </p:blipFill>
        <p:spPr>
          <a:xfrm>
            <a:off x="5194607" y="803751"/>
            <a:ext cx="6391533" cy="5250498"/>
          </a:xfrm>
          <a:prstGeom prst="rect">
            <a:avLst/>
          </a:prstGeom>
        </p:spPr>
      </p:pic>
      <p:sp>
        <p:nvSpPr>
          <p:cNvPr id="58" name="Rectangle 5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5" y="973668"/>
            <a:ext cx="3133726" cy="1020232"/>
          </a:xfrm>
        </p:spPr>
        <p:txBody>
          <a:bodyPr vert="horz" lIns="91440" tIns="45720" rIns="91440" bIns="45720" rtlCol="0">
            <a:normAutofit/>
          </a:bodyPr>
          <a:lstStyle/>
          <a:p>
            <a:pPr>
              <a:lnSpc>
                <a:spcPct val="80000"/>
              </a:lnSpc>
            </a:pPr>
            <a:r>
              <a:rPr lang="en-US" sz="1800" b="1" i="0" kern="1200" dirty="0">
                <a:latin typeface="+mj-lt"/>
                <a:ea typeface="+mj-ea"/>
                <a:cs typeface="+mj-cs"/>
              </a:rPr>
              <a:t>Edward Lee Thorndike (1871-1949)</a:t>
            </a:r>
          </a:p>
        </p:txBody>
      </p:sp>
      <p:sp>
        <p:nvSpPr>
          <p:cNvPr id="42" name="Content Placeholder 41"/>
          <p:cNvSpPr>
            <a:spLocks noGrp="1"/>
          </p:cNvSpPr>
          <p:nvPr>
            <p:ph idx="1"/>
          </p:nvPr>
        </p:nvSpPr>
        <p:spPr>
          <a:xfrm>
            <a:off x="1154955" y="2120900"/>
            <a:ext cx="3133726" cy="3898900"/>
          </a:xfrm>
        </p:spPr>
        <p:txBody>
          <a:bodyPr>
            <a:normAutofit/>
          </a:bodyPr>
          <a:lstStyle/>
          <a:p>
            <a:r>
              <a:rPr lang="en-US" sz="2800" b="1" dirty="0">
                <a:solidFill>
                  <a:schemeClr val="bg1"/>
                </a:solidFill>
                <a:latin typeface="+mj-lt"/>
                <a:ea typeface="+mj-ea"/>
                <a:cs typeface="+mj-cs"/>
              </a:rPr>
              <a:t>“Subjects such as arithmetic, language, and history include content that is intrinsically of little value.” </a:t>
            </a:r>
          </a:p>
          <a:p>
            <a:endParaRPr lang="en-US" dirty="0">
              <a:solidFill>
                <a:schemeClr val="bg1"/>
              </a:solidFill>
            </a:endParaRPr>
          </a:p>
        </p:txBody>
      </p:sp>
    </p:spTree>
    <p:extLst>
      <p:ext uri="{BB962C8B-B14F-4D97-AF65-F5344CB8AC3E}">
        <p14:creationId xmlns:p14="http://schemas.microsoft.com/office/powerpoint/2010/main" val="3357748162"/>
      </p:ext>
    </p:extLst>
  </p:cSld>
  <p:clrMapOvr>
    <a:masterClrMapping/>
  </p:clrMapOvr>
  <p:transition spd="slow">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67027"/>
            <a:chOff x="0" y="-2373"/>
            <a:chExt cx="12192000" cy="6867027"/>
          </a:xfrm>
        </p:grpSpPr>
        <p:sp>
          <p:nvSpPr>
            <p:cNvPr id="47" name="Rectangle 46"/>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8" name="Oval 47"/>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0" name="Oval 49"/>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1" name="Oval 50"/>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2" name="Oval 51"/>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3" name="Rectangle 52"/>
            <p:cNvSpPr/>
            <p:nvPr>
              <p:extLst>
                <p:ext uri="{386F3935-93C4-4BCD-93E2-E3B085C9AB24}">
                  <p16:designElem xmlns:p16="http://schemas.microsoft.com/office/powerpoint/2015/main" val="1"/>
                </p:ext>
              </p:extLst>
            </p:nvPr>
          </p:nvSpPr>
          <p:spPr>
            <a:xfrm>
              <a:off x="5194608" y="402165"/>
              <a:ext cx="657405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54" name="Freeform 5"/>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55" name="Freeform 5"/>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56"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pic>
        <p:nvPicPr>
          <p:cNvPr id="40" name="Content Placeholder 4"/>
          <p:cNvPicPr>
            <a:picLocks noChangeAspect="1"/>
          </p:cNvPicPr>
          <p:nvPr/>
        </p:nvPicPr>
        <p:blipFill rotWithShape="1">
          <a:blip r:embed="rId3"/>
          <a:srcRect t="1376" r="1" b="2546"/>
          <a:stretch/>
        </p:blipFill>
        <p:spPr>
          <a:xfrm>
            <a:off x="5194607" y="803751"/>
            <a:ext cx="6391533" cy="5250498"/>
          </a:xfrm>
          <a:prstGeom prst="rect">
            <a:avLst/>
          </a:prstGeom>
        </p:spPr>
      </p:pic>
      <p:sp>
        <p:nvSpPr>
          <p:cNvPr id="58" name="Rectangle 5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5" y="973668"/>
            <a:ext cx="3133726" cy="1020232"/>
          </a:xfrm>
        </p:spPr>
        <p:txBody>
          <a:bodyPr vert="horz" lIns="91440" tIns="45720" rIns="91440" bIns="45720" rtlCol="0">
            <a:normAutofit/>
          </a:bodyPr>
          <a:lstStyle/>
          <a:p>
            <a:pPr>
              <a:lnSpc>
                <a:spcPct val="80000"/>
              </a:lnSpc>
            </a:pPr>
            <a:r>
              <a:rPr lang="en-US" sz="1800" dirty="0"/>
              <a:t>from, Lawrence </a:t>
            </a:r>
            <a:r>
              <a:rPr lang="en-US" sz="1800" dirty="0" err="1"/>
              <a:t>Cremin</a:t>
            </a:r>
            <a:r>
              <a:rPr lang="en-US" sz="1800" dirty="0"/>
              <a:t>,   </a:t>
            </a:r>
            <a:r>
              <a:rPr lang="en-US" sz="1800" i="1" dirty="0"/>
              <a:t>A History of Teachers College, Columbia University </a:t>
            </a:r>
            <a:r>
              <a:rPr lang="en-US" sz="1800" dirty="0"/>
              <a:t>(1954): 44</a:t>
            </a:r>
            <a:endParaRPr lang="en-US" sz="1800" b="1" i="0" kern="1200" dirty="0">
              <a:latin typeface="+mj-lt"/>
              <a:ea typeface="+mj-ea"/>
              <a:cs typeface="+mj-cs"/>
            </a:endParaRPr>
          </a:p>
        </p:txBody>
      </p:sp>
      <p:sp>
        <p:nvSpPr>
          <p:cNvPr id="42" name="Content Placeholder 41"/>
          <p:cNvSpPr>
            <a:spLocks noGrp="1"/>
          </p:cNvSpPr>
          <p:nvPr>
            <p:ph idx="1"/>
          </p:nvPr>
        </p:nvSpPr>
        <p:spPr>
          <a:xfrm>
            <a:off x="1154955" y="2120900"/>
            <a:ext cx="3133726" cy="3898900"/>
          </a:xfrm>
        </p:spPr>
        <p:txBody>
          <a:bodyPr>
            <a:normAutofit fontScale="92500" lnSpcReduction="10000"/>
          </a:bodyPr>
          <a:lstStyle/>
          <a:p>
            <a:r>
              <a:rPr lang="en-US" sz="2800" b="1" dirty="0">
                <a:solidFill>
                  <a:schemeClr val="bg1"/>
                </a:solidFill>
              </a:rPr>
              <a:t>As briefly stated by Thorndike himself, psychology was the science of the intellect, character, and behavior of animals, including man.</a:t>
            </a:r>
            <a:endParaRPr lang="en-US" b="1" dirty="0">
              <a:solidFill>
                <a:schemeClr val="bg1"/>
              </a:solidFill>
            </a:endParaRPr>
          </a:p>
        </p:txBody>
      </p:sp>
    </p:spTree>
    <p:extLst>
      <p:ext uri="{BB962C8B-B14F-4D97-AF65-F5344CB8AC3E}">
        <p14:creationId xmlns:p14="http://schemas.microsoft.com/office/powerpoint/2010/main" val="30707103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67027"/>
            <a:chOff x="0" y="-2373"/>
            <a:chExt cx="12192000" cy="6867027"/>
          </a:xfrm>
        </p:grpSpPr>
        <p:sp>
          <p:nvSpPr>
            <p:cNvPr id="47" name="Rectangle 46"/>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8" name="Oval 47"/>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0" name="Oval 49"/>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1" name="Oval 50"/>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2" name="Oval 51"/>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3" name="Rectangle 52"/>
            <p:cNvSpPr/>
            <p:nvPr>
              <p:extLst>
                <p:ext uri="{386F3935-93C4-4BCD-93E2-E3B085C9AB24}">
                  <p16:designElem xmlns:p16="http://schemas.microsoft.com/office/powerpoint/2015/main" val="1"/>
                </p:ext>
              </p:extLst>
            </p:nvPr>
          </p:nvSpPr>
          <p:spPr>
            <a:xfrm>
              <a:off x="5194608" y="402165"/>
              <a:ext cx="657405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54" name="Freeform 5"/>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55" name="Freeform 5"/>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56"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pic>
        <p:nvPicPr>
          <p:cNvPr id="40" name="Content Placeholder 4"/>
          <p:cNvPicPr>
            <a:picLocks noChangeAspect="1"/>
          </p:cNvPicPr>
          <p:nvPr/>
        </p:nvPicPr>
        <p:blipFill rotWithShape="1">
          <a:blip r:embed="rId3"/>
          <a:srcRect t="1376" r="1" b="2546"/>
          <a:stretch/>
        </p:blipFill>
        <p:spPr>
          <a:xfrm>
            <a:off x="5194607" y="803751"/>
            <a:ext cx="6391533" cy="5250498"/>
          </a:xfrm>
          <a:prstGeom prst="rect">
            <a:avLst/>
          </a:prstGeom>
        </p:spPr>
      </p:pic>
      <p:sp>
        <p:nvSpPr>
          <p:cNvPr id="58" name="Rectangle 5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5" y="973668"/>
            <a:ext cx="3133726" cy="1020232"/>
          </a:xfrm>
        </p:spPr>
        <p:txBody>
          <a:bodyPr vert="horz" lIns="91440" tIns="45720" rIns="91440" bIns="45720" rtlCol="0">
            <a:normAutofit/>
          </a:bodyPr>
          <a:lstStyle/>
          <a:p>
            <a:pPr>
              <a:lnSpc>
                <a:spcPct val="80000"/>
              </a:lnSpc>
            </a:pPr>
            <a:r>
              <a:rPr lang="en-US" sz="1800" dirty="0"/>
              <a:t>from, Lawrence </a:t>
            </a:r>
            <a:r>
              <a:rPr lang="en-US" sz="1800" dirty="0" err="1"/>
              <a:t>Cremin</a:t>
            </a:r>
            <a:r>
              <a:rPr lang="en-US" sz="1800" dirty="0"/>
              <a:t>,   </a:t>
            </a:r>
            <a:r>
              <a:rPr lang="en-US" sz="1800" i="1" dirty="0"/>
              <a:t>A History of Teachers College, Columbia University </a:t>
            </a:r>
            <a:r>
              <a:rPr lang="en-US" sz="1800" dirty="0"/>
              <a:t>(1954): 43</a:t>
            </a:r>
            <a:endParaRPr lang="en-US" sz="1800" b="1" i="0" kern="1200" dirty="0">
              <a:latin typeface="+mj-lt"/>
              <a:ea typeface="+mj-ea"/>
              <a:cs typeface="+mj-cs"/>
            </a:endParaRPr>
          </a:p>
        </p:txBody>
      </p:sp>
      <p:sp>
        <p:nvSpPr>
          <p:cNvPr id="42" name="Content Placeholder 41"/>
          <p:cNvSpPr>
            <a:spLocks noGrp="1"/>
          </p:cNvSpPr>
          <p:nvPr>
            <p:ph idx="1"/>
          </p:nvPr>
        </p:nvSpPr>
        <p:spPr>
          <a:xfrm>
            <a:off x="1154955" y="2120900"/>
            <a:ext cx="3133726" cy="3898900"/>
          </a:xfrm>
        </p:spPr>
        <p:txBody>
          <a:bodyPr>
            <a:normAutofit fontScale="92500" lnSpcReduction="20000"/>
          </a:bodyPr>
          <a:lstStyle/>
          <a:p>
            <a:r>
              <a:rPr lang="en-US" sz="2800" b="1" dirty="0">
                <a:solidFill>
                  <a:schemeClr val="bg1"/>
                </a:solidFill>
              </a:rPr>
              <a:t>Although the Dean found him ‘dealing with the investigations of mice and monkeys,’ he came away ‘satisfied that he was worth trying out on humans.’</a:t>
            </a:r>
            <a:endParaRPr lang="en-US" b="1" dirty="0">
              <a:solidFill>
                <a:schemeClr val="bg1"/>
              </a:solidFill>
            </a:endParaRPr>
          </a:p>
        </p:txBody>
      </p:sp>
    </p:spTree>
    <p:extLst>
      <p:ext uri="{BB962C8B-B14F-4D97-AF65-F5344CB8AC3E}">
        <p14:creationId xmlns:p14="http://schemas.microsoft.com/office/powerpoint/2010/main" val="12689256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67027"/>
            <a:chOff x="0" y="-2373"/>
            <a:chExt cx="12192000" cy="6867027"/>
          </a:xfrm>
        </p:grpSpPr>
        <p:sp>
          <p:nvSpPr>
            <p:cNvPr id="47" name="Rectangle 46"/>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8" name="Oval 47"/>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0" name="Oval 49"/>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1" name="Oval 50"/>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2" name="Oval 51"/>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3" name="Rectangle 52"/>
            <p:cNvSpPr/>
            <p:nvPr>
              <p:extLst>
                <p:ext uri="{386F3935-93C4-4BCD-93E2-E3B085C9AB24}">
                  <p16:designElem xmlns:p16="http://schemas.microsoft.com/office/powerpoint/2015/main" val="1"/>
                </p:ext>
              </p:extLst>
            </p:nvPr>
          </p:nvSpPr>
          <p:spPr>
            <a:xfrm>
              <a:off x="5194608" y="402165"/>
              <a:ext cx="657405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54" name="Freeform 5"/>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55" name="Freeform 5"/>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56"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pic>
        <p:nvPicPr>
          <p:cNvPr id="40" name="Content Placeholder 4"/>
          <p:cNvPicPr>
            <a:picLocks noChangeAspect="1"/>
          </p:cNvPicPr>
          <p:nvPr/>
        </p:nvPicPr>
        <p:blipFill rotWithShape="1">
          <a:blip r:embed="rId3"/>
          <a:srcRect t="1376" r="1" b="2546"/>
          <a:stretch/>
        </p:blipFill>
        <p:spPr>
          <a:xfrm>
            <a:off x="5194607" y="803751"/>
            <a:ext cx="6391533" cy="5250498"/>
          </a:xfrm>
          <a:prstGeom prst="rect">
            <a:avLst/>
          </a:prstGeom>
        </p:spPr>
      </p:pic>
      <p:sp>
        <p:nvSpPr>
          <p:cNvPr id="58" name="Rectangle 5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5" y="520700"/>
            <a:ext cx="3133726" cy="1079500"/>
          </a:xfrm>
        </p:spPr>
        <p:txBody>
          <a:bodyPr vert="horz" lIns="91440" tIns="45720" rIns="91440" bIns="45720" rtlCol="0">
            <a:normAutofit/>
          </a:bodyPr>
          <a:lstStyle/>
          <a:p>
            <a:pPr>
              <a:lnSpc>
                <a:spcPct val="80000"/>
              </a:lnSpc>
            </a:pPr>
            <a:r>
              <a:rPr lang="en-US" sz="1800" dirty="0"/>
              <a:t>from, Edward Thorndike,   </a:t>
            </a:r>
            <a:r>
              <a:rPr lang="en-US" sz="1800" i="1" dirty="0"/>
              <a:t>The Principles of Teaching Based on Psychology </a:t>
            </a:r>
            <a:r>
              <a:rPr lang="en-US" sz="1800" dirty="0"/>
              <a:t>(1906): 7-8</a:t>
            </a:r>
            <a:endParaRPr lang="en-US" sz="1800" b="1" i="0" kern="1200" dirty="0">
              <a:latin typeface="+mj-lt"/>
              <a:ea typeface="+mj-ea"/>
              <a:cs typeface="+mj-cs"/>
            </a:endParaRPr>
          </a:p>
        </p:txBody>
      </p:sp>
      <p:sp>
        <p:nvSpPr>
          <p:cNvPr id="42" name="Content Placeholder 41"/>
          <p:cNvSpPr>
            <a:spLocks noGrp="1"/>
          </p:cNvSpPr>
          <p:nvPr>
            <p:ph idx="1"/>
          </p:nvPr>
        </p:nvSpPr>
        <p:spPr>
          <a:xfrm>
            <a:off x="158620" y="1744824"/>
            <a:ext cx="4601275" cy="4731116"/>
          </a:xfrm>
        </p:spPr>
        <p:txBody>
          <a:bodyPr>
            <a:normAutofit lnSpcReduction="10000"/>
          </a:bodyPr>
          <a:lstStyle/>
          <a:p>
            <a:r>
              <a:rPr lang="en-US" b="1" i="1" dirty="0">
                <a:solidFill>
                  <a:schemeClr val="bg1"/>
                </a:solidFill>
              </a:rPr>
              <a:t>“The art of giving and withholding stimuli with the result of producing or preventing certain responses.  In this definition, the term stimulus is used widely for any event which influences a person – for a word spoken to him, a look, a sentence which he reads, the air he breathes, etc., etc.  The term response is used for any reaction made by him – a new thought, a feeling of interest, a bodily act, any mental or bodily condition resulting from stimulus.  The aim of the teacher is to produce desirable and prevent undesirable changes in human beings by producing and preventing certain responses.”</a:t>
            </a:r>
          </a:p>
        </p:txBody>
      </p:sp>
    </p:spTree>
    <p:extLst>
      <p:ext uri="{BB962C8B-B14F-4D97-AF65-F5344CB8AC3E}">
        <p14:creationId xmlns:p14="http://schemas.microsoft.com/office/powerpoint/2010/main" val="29080803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67027"/>
            <a:chOff x="0" y="-2373"/>
            <a:chExt cx="12192000" cy="6867027"/>
          </a:xfrm>
        </p:grpSpPr>
        <p:sp>
          <p:nvSpPr>
            <p:cNvPr id="47" name="Rectangle 46"/>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8" name="Oval 47"/>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0" name="Oval 49"/>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1" name="Oval 50"/>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2" name="Oval 51"/>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3" name="Rectangle 52"/>
            <p:cNvSpPr/>
            <p:nvPr>
              <p:extLst>
                <p:ext uri="{386F3935-93C4-4BCD-93E2-E3B085C9AB24}">
                  <p16:designElem xmlns:p16="http://schemas.microsoft.com/office/powerpoint/2015/main" val="1"/>
                </p:ext>
              </p:extLst>
            </p:nvPr>
          </p:nvSpPr>
          <p:spPr>
            <a:xfrm>
              <a:off x="5194608" y="402165"/>
              <a:ext cx="657405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54" name="Freeform 5"/>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55" name="Freeform 5"/>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56"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pic>
        <p:nvPicPr>
          <p:cNvPr id="40" name="Content Placeholder 4"/>
          <p:cNvPicPr>
            <a:picLocks noChangeAspect="1"/>
          </p:cNvPicPr>
          <p:nvPr/>
        </p:nvPicPr>
        <p:blipFill rotWithShape="1">
          <a:blip r:embed="rId3"/>
          <a:srcRect t="1376" r="1" b="2546"/>
          <a:stretch/>
        </p:blipFill>
        <p:spPr>
          <a:xfrm>
            <a:off x="5194607" y="803751"/>
            <a:ext cx="6391533" cy="5250498"/>
          </a:xfrm>
          <a:prstGeom prst="rect">
            <a:avLst/>
          </a:prstGeom>
        </p:spPr>
      </p:pic>
      <p:sp>
        <p:nvSpPr>
          <p:cNvPr id="58" name="Rectangle 5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5" y="520700"/>
            <a:ext cx="3133726" cy="1079500"/>
          </a:xfrm>
        </p:spPr>
        <p:txBody>
          <a:bodyPr vert="horz" lIns="91440" tIns="45720" rIns="91440" bIns="45720" rtlCol="0">
            <a:normAutofit/>
          </a:bodyPr>
          <a:lstStyle/>
          <a:p>
            <a:pPr>
              <a:lnSpc>
                <a:spcPct val="80000"/>
              </a:lnSpc>
            </a:pPr>
            <a:r>
              <a:rPr lang="en-US" sz="1800" dirty="0"/>
              <a:t>from, Edward Thorndike,   </a:t>
            </a:r>
            <a:r>
              <a:rPr lang="en-US" sz="1800" i="1" dirty="0"/>
              <a:t>The Principles of Teaching Based on Psychology </a:t>
            </a:r>
            <a:r>
              <a:rPr lang="en-US" sz="1800" dirty="0"/>
              <a:t>(1906): 7-8</a:t>
            </a:r>
            <a:endParaRPr lang="en-US" sz="1800" b="1" i="0" kern="1200" dirty="0">
              <a:latin typeface="+mj-lt"/>
              <a:ea typeface="+mj-ea"/>
              <a:cs typeface="+mj-cs"/>
            </a:endParaRPr>
          </a:p>
        </p:txBody>
      </p:sp>
      <p:sp>
        <p:nvSpPr>
          <p:cNvPr id="42" name="Content Placeholder 41"/>
          <p:cNvSpPr>
            <a:spLocks noGrp="1"/>
          </p:cNvSpPr>
          <p:nvPr>
            <p:ph idx="1"/>
          </p:nvPr>
        </p:nvSpPr>
        <p:spPr>
          <a:xfrm>
            <a:off x="550506" y="1744824"/>
            <a:ext cx="3920699" cy="4731116"/>
          </a:xfrm>
        </p:spPr>
        <p:txBody>
          <a:bodyPr>
            <a:normAutofit/>
          </a:bodyPr>
          <a:lstStyle/>
          <a:p>
            <a:r>
              <a:rPr lang="en-US" b="1" i="1" dirty="0">
                <a:solidFill>
                  <a:schemeClr val="bg1"/>
                </a:solidFill>
              </a:rPr>
              <a:t>“The means at the disposal of the teacher are the stimuli which can be brought to bear upon the pupil – the teacher’s words, gestures, and appearance, the condition and appliances of the school room, the books to be used and objects to be seen, and so on through a long list of the things and events which the teacher can control.”</a:t>
            </a:r>
          </a:p>
        </p:txBody>
      </p:sp>
    </p:spTree>
    <p:extLst>
      <p:ext uri="{BB962C8B-B14F-4D97-AF65-F5344CB8AC3E}">
        <p14:creationId xmlns:p14="http://schemas.microsoft.com/office/powerpoint/2010/main" val="38035456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67027"/>
            <a:chOff x="0" y="-2373"/>
            <a:chExt cx="12192000" cy="6867027"/>
          </a:xfrm>
        </p:grpSpPr>
        <p:sp>
          <p:nvSpPr>
            <p:cNvPr id="47" name="Rectangle 46"/>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8" name="Oval 47"/>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0" name="Oval 49"/>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1" name="Oval 50"/>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2" name="Oval 51"/>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3" name="Rectangle 52"/>
            <p:cNvSpPr/>
            <p:nvPr>
              <p:extLst>
                <p:ext uri="{386F3935-93C4-4BCD-93E2-E3B085C9AB24}">
                  <p16:designElem xmlns:p16="http://schemas.microsoft.com/office/powerpoint/2015/main" val="1"/>
                </p:ext>
              </p:extLst>
            </p:nvPr>
          </p:nvSpPr>
          <p:spPr>
            <a:xfrm>
              <a:off x="5194608" y="402165"/>
              <a:ext cx="657405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54" name="Freeform 5"/>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55" name="Freeform 5"/>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56"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pic>
        <p:nvPicPr>
          <p:cNvPr id="40" name="Content Placeholder 4"/>
          <p:cNvPicPr>
            <a:picLocks noChangeAspect="1"/>
          </p:cNvPicPr>
          <p:nvPr/>
        </p:nvPicPr>
        <p:blipFill rotWithShape="1">
          <a:blip r:embed="rId3"/>
          <a:srcRect t="1376" r="1" b="2546"/>
          <a:stretch/>
        </p:blipFill>
        <p:spPr>
          <a:xfrm>
            <a:off x="5194607" y="803751"/>
            <a:ext cx="6391533" cy="5250498"/>
          </a:xfrm>
          <a:prstGeom prst="rect">
            <a:avLst/>
          </a:prstGeom>
        </p:spPr>
      </p:pic>
      <p:sp>
        <p:nvSpPr>
          <p:cNvPr id="58" name="Rectangle 5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5" y="520700"/>
            <a:ext cx="3133726" cy="1079500"/>
          </a:xfrm>
        </p:spPr>
        <p:txBody>
          <a:bodyPr vert="horz" lIns="91440" tIns="45720" rIns="91440" bIns="45720" rtlCol="0">
            <a:normAutofit/>
          </a:bodyPr>
          <a:lstStyle/>
          <a:p>
            <a:pPr>
              <a:lnSpc>
                <a:spcPct val="80000"/>
              </a:lnSpc>
            </a:pPr>
            <a:r>
              <a:rPr lang="en-US" sz="1800" dirty="0"/>
              <a:t>from, Edward Thorndike,   </a:t>
            </a:r>
            <a:r>
              <a:rPr lang="en-US" sz="1800" i="1" dirty="0"/>
              <a:t>The Principles of Teaching Based on Psychology </a:t>
            </a:r>
            <a:r>
              <a:rPr lang="en-US" sz="1800" dirty="0"/>
              <a:t>(1906): 6</a:t>
            </a:r>
            <a:endParaRPr lang="en-US" sz="1800" b="1" i="0" kern="1200" dirty="0">
              <a:latin typeface="+mj-lt"/>
              <a:ea typeface="+mj-ea"/>
              <a:cs typeface="+mj-cs"/>
            </a:endParaRPr>
          </a:p>
        </p:txBody>
      </p:sp>
      <p:sp>
        <p:nvSpPr>
          <p:cNvPr id="42" name="Content Placeholder 41"/>
          <p:cNvSpPr>
            <a:spLocks noGrp="1"/>
          </p:cNvSpPr>
          <p:nvPr>
            <p:ph idx="1"/>
          </p:nvPr>
        </p:nvSpPr>
        <p:spPr>
          <a:xfrm>
            <a:off x="550506" y="1744824"/>
            <a:ext cx="3920699" cy="4731116"/>
          </a:xfrm>
        </p:spPr>
        <p:txBody>
          <a:bodyPr>
            <a:normAutofit/>
          </a:bodyPr>
          <a:lstStyle/>
          <a:p>
            <a:r>
              <a:rPr lang="en-US" b="1" i="1" dirty="0">
                <a:solidFill>
                  <a:schemeClr val="bg1"/>
                </a:solidFill>
              </a:rPr>
              <a:t>“Education is interested primarily in the general interrelation of man and his environment, in all the changes which make possible a better adjustment of human nature to its surroundings.”</a:t>
            </a:r>
          </a:p>
        </p:txBody>
      </p:sp>
    </p:spTree>
    <p:extLst>
      <p:ext uri="{BB962C8B-B14F-4D97-AF65-F5344CB8AC3E}">
        <p14:creationId xmlns:p14="http://schemas.microsoft.com/office/powerpoint/2010/main" val="24309244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67027"/>
            <a:chOff x="0" y="-2373"/>
            <a:chExt cx="12192000" cy="6867027"/>
          </a:xfrm>
        </p:grpSpPr>
        <p:sp>
          <p:nvSpPr>
            <p:cNvPr id="47" name="Rectangle 46"/>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8" name="Oval 47"/>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0" name="Oval 49"/>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1" name="Oval 50"/>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2" name="Oval 51"/>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3" name="Rectangle 52"/>
            <p:cNvSpPr/>
            <p:nvPr>
              <p:extLst>
                <p:ext uri="{386F3935-93C4-4BCD-93E2-E3B085C9AB24}">
                  <p16:designElem xmlns:p16="http://schemas.microsoft.com/office/powerpoint/2015/main" val="1"/>
                </p:ext>
              </p:extLst>
            </p:nvPr>
          </p:nvSpPr>
          <p:spPr>
            <a:xfrm>
              <a:off x="5194608" y="402165"/>
              <a:ext cx="657405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54" name="Freeform 5"/>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55" name="Freeform 5"/>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56"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pic>
        <p:nvPicPr>
          <p:cNvPr id="40" name="Content Placeholder 4"/>
          <p:cNvPicPr>
            <a:picLocks noChangeAspect="1"/>
          </p:cNvPicPr>
          <p:nvPr/>
        </p:nvPicPr>
        <p:blipFill rotWithShape="1">
          <a:blip r:embed="rId3"/>
          <a:srcRect t="1376" r="1" b="2546"/>
          <a:stretch/>
        </p:blipFill>
        <p:spPr>
          <a:xfrm>
            <a:off x="5194607" y="803751"/>
            <a:ext cx="6391533" cy="5250498"/>
          </a:xfrm>
          <a:prstGeom prst="rect">
            <a:avLst/>
          </a:prstGeom>
        </p:spPr>
      </p:pic>
      <p:sp>
        <p:nvSpPr>
          <p:cNvPr id="58" name="Rectangle 5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39140" y="520700"/>
            <a:ext cx="3810413" cy="839691"/>
          </a:xfrm>
        </p:spPr>
        <p:txBody>
          <a:bodyPr vert="horz" lIns="91440" tIns="45720" rIns="91440" bIns="45720" rtlCol="0">
            <a:normAutofit/>
          </a:bodyPr>
          <a:lstStyle/>
          <a:p>
            <a:pPr>
              <a:lnSpc>
                <a:spcPct val="80000"/>
              </a:lnSpc>
            </a:pPr>
            <a:r>
              <a:rPr lang="en-US" sz="1800" dirty="0"/>
              <a:t>from, Edward Thorndike,   </a:t>
            </a:r>
            <a:r>
              <a:rPr lang="en-US" sz="1800" i="1" dirty="0"/>
              <a:t>Elementary Principles of Education </a:t>
            </a:r>
            <a:r>
              <a:rPr lang="en-US" sz="1800" dirty="0"/>
              <a:t>(1929): 308</a:t>
            </a:r>
            <a:endParaRPr lang="en-US" sz="1800" b="1" i="0" kern="1200" dirty="0">
              <a:latin typeface="+mj-lt"/>
              <a:ea typeface="+mj-ea"/>
              <a:cs typeface="+mj-cs"/>
            </a:endParaRPr>
          </a:p>
        </p:txBody>
      </p:sp>
      <p:sp>
        <p:nvSpPr>
          <p:cNvPr id="42" name="Content Placeholder 41"/>
          <p:cNvSpPr>
            <a:spLocks noGrp="1"/>
          </p:cNvSpPr>
          <p:nvPr>
            <p:ph idx="1"/>
          </p:nvPr>
        </p:nvSpPr>
        <p:spPr>
          <a:xfrm>
            <a:off x="548641" y="1600200"/>
            <a:ext cx="3645580" cy="4875740"/>
          </a:xfrm>
        </p:spPr>
        <p:txBody>
          <a:bodyPr>
            <a:normAutofit/>
          </a:bodyPr>
          <a:lstStyle/>
          <a:p>
            <a:r>
              <a:rPr lang="en-US" b="1" i="1" dirty="0">
                <a:solidFill>
                  <a:schemeClr val="bg1"/>
                </a:solidFill>
              </a:rPr>
              <a:t>“Studies of the capacities and interests of young children indicate the advisability of placing little emphasis before the age of six upon either the acquisition of those intellectual resources known as the formal tools – reading, spelling, arithmetic, writing, etc. – or upon abstract intellectual analysis.”</a:t>
            </a:r>
          </a:p>
        </p:txBody>
      </p:sp>
    </p:spTree>
    <p:extLst>
      <p:ext uri="{BB962C8B-B14F-4D97-AF65-F5344CB8AC3E}">
        <p14:creationId xmlns:p14="http://schemas.microsoft.com/office/powerpoint/2010/main" val="10872777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67027"/>
            <a:chOff x="0" y="-2373"/>
            <a:chExt cx="12192000" cy="6867027"/>
          </a:xfrm>
        </p:grpSpPr>
        <p:sp>
          <p:nvSpPr>
            <p:cNvPr id="47" name="Rectangle 46"/>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8" name="Oval 47"/>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0" name="Oval 49"/>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1" name="Oval 50"/>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2" name="Oval 51"/>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3" name="Rectangle 52"/>
            <p:cNvSpPr/>
            <p:nvPr>
              <p:extLst>
                <p:ext uri="{386F3935-93C4-4BCD-93E2-E3B085C9AB24}">
                  <p16:designElem xmlns:p16="http://schemas.microsoft.com/office/powerpoint/2015/main" val="1"/>
                </p:ext>
              </p:extLst>
            </p:nvPr>
          </p:nvSpPr>
          <p:spPr>
            <a:xfrm>
              <a:off x="5194608" y="402165"/>
              <a:ext cx="657405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54" name="Freeform 5"/>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55" name="Freeform 5"/>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56"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pic>
        <p:nvPicPr>
          <p:cNvPr id="40" name="Content Placeholder 4"/>
          <p:cNvPicPr>
            <a:picLocks noChangeAspect="1"/>
          </p:cNvPicPr>
          <p:nvPr/>
        </p:nvPicPr>
        <p:blipFill rotWithShape="1">
          <a:blip r:embed="rId3"/>
          <a:srcRect t="1376" r="1" b="2546"/>
          <a:stretch/>
        </p:blipFill>
        <p:spPr>
          <a:xfrm>
            <a:off x="5194607" y="803751"/>
            <a:ext cx="6391533" cy="5250498"/>
          </a:xfrm>
          <a:prstGeom prst="rect">
            <a:avLst/>
          </a:prstGeom>
        </p:spPr>
      </p:pic>
      <p:sp>
        <p:nvSpPr>
          <p:cNvPr id="58" name="Rectangle 5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39140" y="520700"/>
            <a:ext cx="3810413" cy="839691"/>
          </a:xfrm>
        </p:spPr>
        <p:txBody>
          <a:bodyPr vert="horz" lIns="91440" tIns="45720" rIns="91440" bIns="45720" rtlCol="0">
            <a:normAutofit/>
          </a:bodyPr>
          <a:lstStyle/>
          <a:p>
            <a:pPr>
              <a:lnSpc>
                <a:spcPct val="80000"/>
              </a:lnSpc>
            </a:pPr>
            <a:r>
              <a:rPr lang="en-US" sz="1800" dirty="0"/>
              <a:t>from, Edward Thorndike,   </a:t>
            </a:r>
            <a:r>
              <a:rPr lang="en-US" sz="1800" i="1" dirty="0"/>
              <a:t>Elementary Principles of Education </a:t>
            </a:r>
            <a:r>
              <a:rPr lang="en-US" sz="1800" dirty="0"/>
              <a:t>(1929): 311-12</a:t>
            </a:r>
            <a:endParaRPr lang="en-US" sz="1800" b="1" i="0" kern="1200" dirty="0">
              <a:latin typeface="+mj-lt"/>
              <a:ea typeface="+mj-ea"/>
              <a:cs typeface="+mj-cs"/>
            </a:endParaRPr>
          </a:p>
        </p:txBody>
      </p:sp>
      <p:sp>
        <p:nvSpPr>
          <p:cNvPr id="42" name="Content Placeholder 41"/>
          <p:cNvSpPr>
            <a:spLocks noGrp="1"/>
          </p:cNvSpPr>
          <p:nvPr>
            <p:ph idx="1"/>
          </p:nvPr>
        </p:nvSpPr>
        <p:spPr>
          <a:xfrm>
            <a:off x="548641" y="1600200"/>
            <a:ext cx="3645580" cy="4875740"/>
          </a:xfrm>
        </p:spPr>
        <p:txBody>
          <a:bodyPr>
            <a:normAutofit/>
          </a:bodyPr>
          <a:lstStyle/>
          <a:p>
            <a:r>
              <a:rPr lang="en-US" b="1" i="1" dirty="0">
                <a:solidFill>
                  <a:schemeClr val="bg1"/>
                </a:solidFill>
              </a:rPr>
              <a:t>“Despite rapid progress in the right direction, the program of the average elementary school is too narrow and academic in character.  Traditionally the elementary school has been primarily devoted to teaching the </a:t>
            </a:r>
            <a:r>
              <a:rPr lang="en-US" b="1" i="1" dirty="0" err="1">
                <a:solidFill>
                  <a:schemeClr val="bg1"/>
                </a:solidFill>
              </a:rPr>
              <a:t>fundmental</a:t>
            </a:r>
            <a:r>
              <a:rPr lang="en-US" b="1" i="1" dirty="0">
                <a:solidFill>
                  <a:schemeClr val="bg1"/>
                </a:solidFill>
              </a:rPr>
              <a:t> subjects, the three </a:t>
            </a:r>
            <a:r>
              <a:rPr lang="en-US" b="1" i="1" dirty="0" err="1">
                <a:solidFill>
                  <a:schemeClr val="bg1"/>
                </a:solidFill>
              </a:rPr>
              <a:t>Rs</a:t>
            </a:r>
            <a:r>
              <a:rPr lang="en-US" b="1" i="1" dirty="0">
                <a:solidFill>
                  <a:schemeClr val="bg1"/>
                </a:solidFill>
              </a:rPr>
              <a:t>, and closely related disciplines.”</a:t>
            </a:r>
          </a:p>
        </p:txBody>
      </p:sp>
    </p:spTree>
    <p:extLst>
      <p:ext uri="{BB962C8B-B14F-4D97-AF65-F5344CB8AC3E}">
        <p14:creationId xmlns:p14="http://schemas.microsoft.com/office/powerpoint/2010/main" val="24914097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grpSp>
        <p:nvGrpSpPr>
          <p:cNvPr id="46" name="Group 45"/>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47" name="Rectangle 46"/>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8" name="Oval 47"/>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0" name="Oval 49"/>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1" name="Oval 50"/>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2" name="Oval 51"/>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3"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55" name="Rectangle 5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26" name="Content Placeholder 5"/>
          <p:cNvPicPr>
            <a:picLocks noChangeAspect="1"/>
          </p:cNvPicPr>
          <p:nvPr/>
        </p:nvPicPr>
        <p:blipFill rotWithShape="1">
          <a:blip r:embed="rId3"/>
          <a:srcRect l="10452" r="17268" b="-2"/>
          <a:stretch/>
        </p:blipFill>
        <p:spPr>
          <a:xfrm>
            <a:off x="4030171" y="479327"/>
            <a:ext cx="2834640" cy="4100058"/>
          </a:xfrm>
          <a:prstGeom prst="rect">
            <a:avLst/>
          </a:prstGeom>
          <a:effectLst>
            <a:outerShdw blurRad="50800" dist="50800" dir="5400000" algn="tl" rotWithShape="0">
              <a:srgbClr val="000000">
                <a:alpha val="43000"/>
              </a:srgbClr>
            </a:outerShdw>
          </a:effectLst>
        </p:spPr>
      </p:pic>
      <p:pic>
        <p:nvPicPr>
          <p:cNvPr id="8" name="Content Placeholder 4"/>
          <p:cNvPicPr>
            <a:picLocks noChangeAspect="1"/>
          </p:cNvPicPr>
          <p:nvPr/>
        </p:nvPicPr>
        <p:blipFill rotWithShape="1">
          <a:blip r:embed="rId4"/>
          <a:srcRect r="2965" b="-1"/>
          <a:stretch/>
        </p:blipFill>
        <p:spPr>
          <a:xfrm>
            <a:off x="946630" y="471949"/>
            <a:ext cx="2834640" cy="4100058"/>
          </a:xfrm>
          <a:prstGeom prst="rect">
            <a:avLst/>
          </a:prstGeom>
          <a:effectLst>
            <a:outerShdw blurRad="50800" dist="50800" dir="5400000" algn="tl" rotWithShape="0">
              <a:srgbClr val="000000">
                <a:alpha val="43000"/>
              </a:srgbClr>
            </a:outerShdw>
          </a:effectLst>
        </p:spPr>
      </p:pic>
      <p:pic>
        <p:nvPicPr>
          <p:cNvPr id="9" name="Content Placeholder 8"/>
          <p:cNvPicPr>
            <a:picLocks noGrp="1" noChangeAspect="1"/>
          </p:cNvPicPr>
          <p:nvPr>
            <p:ph idx="1"/>
          </p:nvPr>
        </p:nvPicPr>
        <p:blipFill rotWithShape="1">
          <a:blip r:embed="rId5"/>
          <a:srcRect r="1584" b="-1"/>
          <a:stretch/>
        </p:blipFill>
        <p:spPr>
          <a:xfrm>
            <a:off x="7156072" y="471949"/>
            <a:ext cx="2834640" cy="4100058"/>
          </a:xfrm>
          <a:prstGeom prst="rect">
            <a:avLst/>
          </a:prstGeom>
          <a:effectLst>
            <a:outerShdw blurRad="50800" dist="50800" dir="5400000" algn="tl" rotWithShape="0">
              <a:srgbClr val="000000">
                <a:alpha val="43000"/>
              </a:srgbClr>
            </a:outerShdw>
          </a:effectLst>
        </p:spPr>
      </p:pic>
      <p:sp>
        <p:nvSpPr>
          <p:cNvPr id="2" name="Title 1"/>
          <p:cNvSpPr>
            <a:spLocks noGrp="1"/>
          </p:cNvSpPr>
          <p:nvPr>
            <p:ph type="title"/>
          </p:nvPr>
        </p:nvSpPr>
        <p:spPr>
          <a:xfrm>
            <a:off x="600075" y="4834466"/>
            <a:ext cx="10248900" cy="1252009"/>
          </a:xfrm>
        </p:spPr>
        <p:txBody>
          <a:bodyPr vert="horz" lIns="91440" tIns="45720" rIns="91440" bIns="45720" rtlCol="0" anchor="b">
            <a:normAutofit fontScale="90000"/>
          </a:bodyPr>
          <a:lstStyle/>
          <a:p>
            <a:r>
              <a:rPr lang="en-US" dirty="0">
                <a:solidFill>
                  <a:schemeClr val="bg1"/>
                </a:solidFill>
              </a:rPr>
              <a:t>  </a:t>
            </a:r>
            <a:r>
              <a:rPr lang="en-US" b="1" dirty="0">
                <a:solidFill>
                  <a:schemeClr val="bg1"/>
                </a:solidFill>
              </a:rPr>
              <a:t>Karl Marx	      Johann Herbart      Gustav Fechner</a:t>
            </a:r>
            <a:br>
              <a:rPr lang="en-US" b="1" dirty="0">
                <a:solidFill>
                  <a:schemeClr val="bg1"/>
                </a:solidFill>
              </a:rPr>
            </a:br>
            <a:r>
              <a:rPr lang="en-US" b="1" dirty="0">
                <a:solidFill>
                  <a:schemeClr val="bg1"/>
                </a:solidFill>
              </a:rPr>
              <a:t>(1818-1893) 		 (1776-1841)  	          (1801-1887)</a:t>
            </a:r>
          </a:p>
        </p:txBody>
      </p:sp>
    </p:spTree>
    <p:extLst>
      <p:ext uri="{BB962C8B-B14F-4D97-AF65-F5344CB8AC3E}">
        <p14:creationId xmlns:p14="http://schemas.microsoft.com/office/powerpoint/2010/main" val="15278287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67027"/>
            <a:chOff x="0" y="-2373"/>
            <a:chExt cx="12192000" cy="6867027"/>
          </a:xfrm>
        </p:grpSpPr>
        <p:sp>
          <p:nvSpPr>
            <p:cNvPr id="47" name="Rectangle 46"/>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8" name="Oval 47"/>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0" name="Oval 49"/>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1" name="Oval 50"/>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2" name="Oval 51"/>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3" name="Rectangle 52"/>
            <p:cNvSpPr/>
            <p:nvPr>
              <p:extLst>
                <p:ext uri="{386F3935-93C4-4BCD-93E2-E3B085C9AB24}">
                  <p16:designElem xmlns:p16="http://schemas.microsoft.com/office/powerpoint/2015/main" val="1"/>
                </p:ext>
              </p:extLst>
            </p:nvPr>
          </p:nvSpPr>
          <p:spPr>
            <a:xfrm>
              <a:off x="5194608" y="402165"/>
              <a:ext cx="657405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54" name="Freeform 5"/>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55" name="Freeform 5"/>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56"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pic>
        <p:nvPicPr>
          <p:cNvPr id="40" name="Content Placeholder 4"/>
          <p:cNvPicPr>
            <a:picLocks noChangeAspect="1"/>
          </p:cNvPicPr>
          <p:nvPr/>
        </p:nvPicPr>
        <p:blipFill rotWithShape="1">
          <a:blip r:embed="rId3"/>
          <a:srcRect t="1376" r="1" b="2546"/>
          <a:stretch/>
        </p:blipFill>
        <p:spPr>
          <a:xfrm>
            <a:off x="5194607" y="803751"/>
            <a:ext cx="6391533" cy="5250498"/>
          </a:xfrm>
          <a:prstGeom prst="rect">
            <a:avLst/>
          </a:prstGeom>
        </p:spPr>
      </p:pic>
      <p:sp>
        <p:nvSpPr>
          <p:cNvPr id="58" name="Rectangle 5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39140" y="520700"/>
            <a:ext cx="3810413" cy="839691"/>
          </a:xfrm>
        </p:spPr>
        <p:txBody>
          <a:bodyPr vert="horz" lIns="91440" tIns="45720" rIns="91440" bIns="45720" rtlCol="0">
            <a:normAutofit/>
          </a:bodyPr>
          <a:lstStyle/>
          <a:p>
            <a:pPr>
              <a:lnSpc>
                <a:spcPct val="80000"/>
              </a:lnSpc>
            </a:pPr>
            <a:r>
              <a:rPr lang="en-US" sz="1800" dirty="0"/>
              <a:t>from, Edward Thorndike,   </a:t>
            </a:r>
            <a:r>
              <a:rPr lang="en-US" sz="1800" i="1" dirty="0"/>
              <a:t>Elementary Principles of Education </a:t>
            </a:r>
            <a:r>
              <a:rPr lang="en-US" sz="1800" dirty="0"/>
              <a:t>(1929): 311-12</a:t>
            </a:r>
            <a:endParaRPr lang="en-US" sz="1800" b="1" i="0" kern="1200" dirty="0">
              <a:latin typeface="+mj-lt"/>
              <a:ea typeface="+mj-ea"/>
              <a:cs typeface="+mj-cs"/>
            </a:endParaRPr>
          </a:p>
        </p:txBody>
      </p:sp>
      <p:sp>
        <p:nvSpPr>
          <p:cNvPr id="42" name="Content Placeholder 41"/>
          <p:cNvSpPr>
            <a:spLocks noGrp="1"/>
          </p:cNvSpPr>
          <p:nvPr>
            <p:ph idx="1"/>
          </p:nvPr>
        </p:nvSpPr>
        <p:spPr>
          <a:xfrm>
            <a:off x="152400" y="1494287"/>
            <a:ext cx="4618873" cy="4981653"/>
          </a:xfrm>
        </p:spPr>
        <p:txBody>
          <a:bodyPr>
            <a:normAutofit/>
          </a:bodyPr>
          <a:lstStyle/>
          <a:p>
            <a:r>
              <a:rPr lang="en-US" b="1" i="1" dirty="0">
                <a:solidFill>
                  <a:schemeClr val="bg1"/>
                </a:solidFill>
              </a:rPr>
              <a:t>“Artificial exercises, like drills on phonetics, multiplication tables, and formal writing movements, are used to a wasteful degree.  Subjects such as arithmetic, language, and history include content that is intrinsically of little value.  Nearly every subject is enlarged unwisely to satisfy the academic ideal of thoroughness. That the typical school overemphasizes instruction in these formal, academic skills as a means of fostering intellectual resources…is a justifiable criticism.</a:t>
            </a:r>
          </a:p>
        </p:txBody>
      </p:sp>
    </p:spTree>
    <p:extLst>
      <p:ext uri="{BB962C8B-B14F-4D97-AF65-F5344CB8AC3E}">
        <p14:creationId xmlns:p14="http://schemas.microsoft.com/office/powerpoint/2010/main" val="17413984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67027"/>
            <a:chOff x="0" y="-2373"/>
            <a:chExt cx="12192000" cy="6867027"/>
          </a:xfrm>
        </p:grpSpPr>
        <p:sp>
          <p:nvSpPr>
            <p:cNvPr id="47" name="Rectangle 46"/>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8" name="Oval 47"/>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0" name="Oval 49"/>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1" name="Oval 50"/>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2" name="Oval 51"/>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3" name="Rectangle 52"/>
            <p:cNvSpPr/>
            <p:nvPr>
              <p:extLst>
                <p:ext uri="{386F3935-93C4-4BCD-93E2-E3B085C9AB24}">
                  <p16:designElem xmlns:p16="http://schemas.microsoft.com/office/powerpoint/2015/main" val="1"/>
                </p:ext>
              </p:extLst>
            </p:nvPr>
          </p:nvSpPr>
          <p:spPr>
            <a:xfrm>
              <a:off x="5194608" y="402165"/>
              <a:ext cx="657405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54" name="Freeform 5"/>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55" name="Freeform 5"/>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56"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pic>
        <p:nvPicPr>
          <p:cNvPr id="40" name="Content Placeholder 4"/>
          <p:cNvPicPr>
            <a:picLocks noChangeAspect="1"/>
          </p:cNvPicPr>
          <p:nvPr/>
        </p:nvPicPr>
        <p:blipFill rotWithShape="1">
          <a:blip r:embed="rId3"/>
          <a:srcRect t="1376" r="1" b="2546"/>
          <a:stretch/>
        </p:blipFill>
        <p:spPr>
          <a:xfrm>
            <a:off x="5194607" y="803751"/>
            <a:ext cx="6391533" cy="5250498"/>
          </a:xfrm>
          <a:prstGeom prst="rect">
            <a:avLst/>
          </a:prstGeom>
        </p:spPr>
      </p:pic>
      <p:sp>
        <p:nvSpPr>
          <p:cNvPr id="58" name="Rectangle 5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39140" y="520700"/>
            <a:ext cx="3810413" cy="839691"/>
          </a:xfrm>
        </p:spPr>
        <p:txBody>
          <a:bodyPr vert="horz" lIns="91440" tIns="45720" rIns="91440" bIns="45720" rtlCol="0">
            <a:normAutofit/>
          </a:bodyPr>
          <a:lstStyle/>
          <a:p>
            <a:pPr>
              <a:lnSpc>
                <a:spcPct val="80000"/>
              </a:lnSpc>
            </a:pPr>
            <a:r>
              <a:rPr lang="en-US" sz="1800" dirty="0"/>
              <a:t>from, Edward Thorndike,   </a:t>
            </a:r>
            <a:r>
              <a:rPr lang="en-US" sz="1800" i="1" dirty="0"/>
              <a:t>Elementary Principles of Education </a:t>
            </a:r>
            <a:r>
              <a:rPr lang="en-US" sz="1800" dirty="0"/>
              <a:t>(1929): 311-12</a:t>
            </a:r>
            <a:endParaRPr lang="en-US" sz="1800" b="1" i="0" kern="1200" dirty="0">
              <a:latin typeface="+mj-lt"/>
              <a:ea typeface="+mj-ea"/>
              <a:cs typeface="+mj-cs"/>
            </a:endParaRPr>
          </a:p>
        </p:txBody>
      </p:sp>
      <p:sp>
        <p:nvSpPr>
          <p:cNvPr id="42" name="Content Placeholder 41"/>
          <p:cNvSpPr>
            <a:spLocks noGrp="1"/>
          </p:cNvSpPr>
          <p:nvPr>
            <p:ph idx="1"/>
          </p:nvPr>
        </p:nvSpPr>
        <p:spPr>
          <a:xfrm>
            <a:off x="533399" y="1494287"/>
            <a:ext cx="3852337" cy="4981653"/>
          </a:xfrm>
        </p:spPr>
        <p:txBody>
          <a:bodyPr>
            <a:normAutofit/>
          </a:bodyPr>
          <a:lstStyle/>
          <a:p>
            <a:r>
              <a:rPr lang="en-US" b="1" i="1" dirty="0">
                <a:solidFill>
                  <a:schemeClr val="bg1"/>
                </a:solidFill>
              </a:rPr>
              <a:t>“Elimination of </a:t>
            </a:r>
            <a:r>
              <a:rPr lang="en-US" b="1" i="1" dirty="0" err="1">
                <a:solidFill>
                  <a:schemeClr val="bg1"/>
                </a:solidFill>
              </a:rPr>
              <a:t>unessentials</a:t>
            </a:r>
            <a:r>
              <a:rPr lang="en-US" b="1" i="1" dirty="0">
                <a:solidFill>
                  <a:schemeClr val="bg1"/>
                </a:solidFill>
              </a:rPr>
              <a:t> by scientific study, then, is one step in improving the curriculum.”  </a:t>
            </a:r>
          </a:p>
        </p:txBody>
      </p:sp>
    </p:spTree>
    <p:extLst>
      <p:ext uri="{BB962C8B-B14F-4D97-AF65-F5344CB8AC3E}">
        <p14:creationId xmlns:p14="http://schemas.microsoft.com/office/powerpoint/2010/main" val="34735939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67027"/>
            <a:chOff x="0" y="-2373"/>
            <a:chExt cx="12192000" cy="6867027"/>
          </a:xfrm>
        </p:grpSpPr>
        <p:sp>
          <p:nvSpPr>
            <p:cNvPr id="47" name="Rectangle 46"/>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8" name="Oval 47"/>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0" name="Oval 49"/>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1" name="Oval 50"/>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2" name="Oval 51"/>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3" name="Rectangle 52"/>
            <p:cNvSpPr/>
            <p:nvPr>
              <p:extLst>
                <p:ext uri="{386F3935-93C4-4BCD-93E2-E3B085C9AB24}">
                  <p16:designElem xmlns:p16="http://schemas.microsoft.com/office/powerpoint/2015/main" val="1"/>
                </p:ext>
              </p:extLst>
            </p:nvPr>
          </p:nvSpPr>
          <p:spPr>
            <a:xfrm>
              <a:off x="5194608" y="402165"/>
              <a:ext cx="657405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54" name="Freeform 5"/>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55" name="Freeform 5"/>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56"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pic>
        <p:nvPicPr>
          <p:cNvPr id="40" name="Content Placeholder 4"/>
          <p:cNvPicPr>
            <a:picLocks noChangeAspect="1"/>
          </p:cNvPicPr>
          <p:nvPr/>
        </p:nvPicPr>
        <p:blipFill rotWithShape="1">
          <a:blip r:embed="rId3"/>
          <a:srcRect t="1376" r="1" b="2546"/>
          <a:stretch/>
        </p:blipFill>
        <p:spPr>
          <a:xfrm>
            <a:off x="5194607" y="803751"/>
            <a:ext cx="6391533" cy="5250498"/>
          </a:xfrm>
          <a:prstGeom prst="rect">
            <a:avLst/>
          </a:prstGeom>
        </p:spPr>
      </p:pic>
      <p:sp>
        <p:nvSpPr>
          <p:cNvPr id="58" name="Rectangle 5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39140" y="520700"/>
            <a:ext cx="3810413" cy="839691"/>
          </a:xfrm>
        </p:spPr>
        <p:txBody>
          <a:bodyPr vert="horz" lIns="91440" tIns="45720" rIns="91440" bIns="45720" rtlCol="0">
            <a:normAutofit/>
          </a:bodyPr>
          <a:lstStyle/>
          <a:p>
            <a:pPr>
              <a:lnSpc>
                <a:spcPct val="80000"/>
              </a:lnSpc>
            </a:pPr>
            <a:r>
              <a:rPr lang="en-US" sz="1800" dirty="0"/>
              <a:t>from, Edward Thorndike,   </a:t>
            </a:r>
            <a:r>
              <a:rPr lang="en-US" sz="1800" i="1" dirty="0"/>
              <a:t>Elementary Principles of Education </a:t>
            </a:r>
            <a:r>
              <a:rPr lang="en-US" sz="1800" dirty="0"/>
              <a:t>(1929): 310.</a:t>
            </a:r>
            <a:endParaRPr lang="en-US" sz="1800" b="1" i="0" kern="1200" dirty="0">
              <a:latin typeface="+mj-lt"/>
              <a:ea typeface="+mj-ea"/>
              <a:cs typeface="+mj-cs"/>
            </a:endParaRPr>
          </a:p>
        </p:txBody>
      </p:sp>
      <p:sp>
        <p:nvSpPr>
          <p:cNvPr id="42" name="Content Placeholder 41"/>
          <p:cNvSpPr>
            <a:spLocks noGrp="1"/>
          </p:cNvSpPr>
          <p:nvPr>
            <p:ph idx="1"/>
          </p:nvPr>
        </p:nvSpPr>
        <p:spPr>
          <a:xfrm>
            <a:off x="533399" y="1494287"/>
            <a:ext cx="3852337" cy="4981653"/>
          </a:xfrm>
        </p:spPr>
        <p:txBody>
          <a:bodyPr>
            <a:normAutofit/>
          </a:bodyPr>
          <a:lstStyle/>
          <a:p>
            <a:r>
              <a:rPr lang="en-US" b="1" i="1" dirty="0">
                <a:solidFill>
                  <a:schemeClr val="bg1"/>
                </a:solidFill>
              </a:rPr>
              <a:t>1)  to provide for each child six years of experience designed to enable him to make at each step in the period adjustments to the most essential phases of life…To adjust this general education to each child requires a considerable degree of specialization  in accordance with individual differences.   </a:t>
            </a:r>
          </a:p>
        </p:txBody>
      </p:sp>
    </p:spTree>
    <p:extLst>
      <p:ext uri="{BB962C8B-B14F-4D97-AF65-F5344CB8AC3E}">
        <p14:creationId xmlns:p14="http://schemas.microsoft.com/office/powerpoint/2010/main" val="9736088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67027"/>
            <a:chOff x="0" y="-2373"/>
            <a:chExt cx="12192000" cy="6867027"/>
          </a:xfrm>
        </p:grpSpPr>
        <p:sp>
          <p:nvSpPr>
            <p:cNvPr id="47" name="Rectangle 46"/>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8" name="Oval 47"/>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0" name="Oval 49"/>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1" name="Oval 50"/>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2" name="Oval 51"/>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3" name="Rectangle 52"/>
            <p:cNvSpPr/>
            <p:nvPr>
              <p:extLst>
                <p:ext uri="{386F3935-93C4-4BCD-93E2-E3B085C9AB24}">
                  <p16:designElem xmlns:p16="http://schemas.microsoft.com/office/powerpoint/2015/main" val="1"/>
                </p:ext>
              </p:extLst>
            </p:nvPr>
          </p:nvSpPr>
          <p:spPr>
            <a:xfrm>
              <a:off x="5194608" y="402165"/>
              <a:ext cx="657405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54" name="Freeform 5"/>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55" name="Freeform 5"/>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56"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pic>
        <p:nvPicPr>
          <p:cNvPr id="40" name="Content Placeholder 4"/>
          <p:cNvPicPr>
            <a:picLocks noChangeAspect="1"/>
          </p:cNvPicPr>
          <p:nvPr/>
        </p:nvPicPr>
        <p:blipFill rotWithShape="1">
          <a:blip r:embed="rId3"/>
          <a:srcRect t="1376" r="1" b="2546"/>
          <a:stretch/>
        </p:blipFill>
        <p:spPr>
          <a:xfrm>
            <a:off x="5194607" y="803751"/>
            <a:ext cx="6391533" cy="5250498"/>
          </a:xfrm>
          <a:prstGeom prst="rect">
            <a:avLst/>
          </a:prstGeom>
        </p:spPr>
      </p:pic>
      <p:sp>
        <p:nvSpPr>
          <p:cNvPr id="58" name="Rectangle 5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39140" y="520700"/>
            <a:ext cx="3810413" cy="839691"/>
          </a:xfrm>
        </p:spPr>
        <p:txBody>
          <a:bodyPr vert="horz" lIns="91440" tIns="45720" rIns="91440" bIns="45720" rtlCol="0">
            <a:normAutofit/>
          </a:bodyPr>
          <a:lstStyle/>
          <a:p>
            <a:pPr>
              <a:lnSpc>
                <a:spcPct val="80000"/>
              </a:lnSpc>
            </a:pPr>
            <a:r>
              <a:rPr lang="en-US" sz="1800" dirty="0"/>
              <a:t>from, Edward Thorndike,   </a:t>
            </a:r>
            <a:r>
              <a:rPr lang="en-US" sz="1800" i="1" dirty="0"/>
              <a:t>Elementary Principles of Education </a:t>
            </a:r>
            <a:r>
              <a:rPr lang="en-US" sz="1800" dirty="0"/>
              <a:t>(1929): 310.</a:t>
            </a:r>
            <a:endParaRPr lang="en-US" sz="1800" b="1" i="0" kern="1200" dirty="0">
              <a:latin typeface="+mj-lt"/>
              <a:ea typeface="+mj-ea"/>
              <a:cs typeface="+mj-cs"/>
            </a:endParaRPr>
          </a:p>
        </p:txBody>
      </p:sp>
      <p:sp>
        <p:nvSpPr>
          <p:cNvPr id="42" name="Content Placeholder 41"/>
          <p:cNvSpPr>
            <a:spLocks noGrp="1"/>
          </p:cNvSpPr>
          <p:nvPr>
            <p:ph idx="1"/>
          </p:nvPr>
        </p:nvSpPr>
        <p:spPr>
          <a:xfrm>
            <a:off x="533399" y="1494287"/>
            <a:ext cx="3852337" cy="4981653"/>
          </a:xfrm>
        </p:spPr>
        <p:txBody>
          <a:bodyPr>
            <a:normAutofit/>
          </a:bodyPr>
          <a:lstStyle/>
          <a:p>
            <a:r>
              <a:rPr lang="en-US" b="1" i="1" dirty="0">
                <a:solidFill>
                  <a:schemeClr val="bg1"/>
                </a:solidFill>
              </a:rPr>
              <a:t>2)  to determine as accurately as possible the native intellectual capacities, the physical, emotional temperamental, recreational, aesthetic, and other aptitudes of children.  Since some pupils will find it necessary or advisable to enter a vocation in the middle teens, a third function is essential in some degree, namely</a:t>
            </a:r>
          </a:p>
        </p:txBody>
      </p:sp>
    </p:spTree>
    <p:extLst>
      <p:ext uri="{BB962C8B-B14F-4D97-AF65-F5344CB8AC3E}">
        <p14:creationId xmlns:p14="http://schemas.microsoft.com/office/powerpoint/2010/main" val="22466820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67027"/>
            <a:chOff x="0" y="-2373"/>
            <a:chExt cx="12192000" cy="6867027"/>
          </a:xfrm>
        </p:grpSpPr>
        <p:sp>
          <p:nvSpPr>
            <p:cNvPr id="47" name="Rectangle 46"/>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8" name="Oval 47"/>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0" name="Oval 49"/>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1" name="Oval 50"/>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2" name="Oval 51"/>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3" name="Rectangle 52"/>
            <p:cNvSpPr/>
            <p:nvPr>
              <p:extLst>
                <p:ext uri="{386F3935-93C4-4BCD-93E2-E3B085C9AB24}">
                  <p16:designElem xmlns:p16="http://schemas.microsoft.com/office/powerpoint/2015/main" val="1"/>
                </p:ext>
              </p:extLst>
            </p:nvPr>
          </p:nvSpPr>
          <p:spPr>
            <a:xfrm>
              <a:off x="5194608" y="402165"/>
              <a:ext cx="657405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54" name="Freeform 5"/>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55" name="Freeform 5"/>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56"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pic>
        <p:nvPicPr>
          <p:cNvPr id="40" name="Content Placeholder 4"/>
          <p:cNvPicPr>
            <a:picLocks noChangeAspect="1"/>
          </p:cNvPicPr>
          <p:nvPr/>
        </p:nvPicPr>
        <p:blipFill rotWithShape="1">
          <a:blip r:embed="rId3"/>
          <a:srcRect t="1376" r="1" b="2546"/>
          <a:stretch/>
        </p:blipFill>
        <p:spPr>
          <a:xfrm>
            <a:off x="5194607" y="803751"/>
            <a:ext cx="6391533" cy="5250498"/>
          </a:xfrm>
          <a:prstGeom prst="rect">
            <a:avLst/>
          </a:prstGeom>
        </p:spPr>
      </p:pic>
      <p:sp>
        <p:nvSpPr>
          <p:cNvPr id="58" name="Rectangle 5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39140" y="520700"/>
            <a:ext cx="3810413" cy="839691"/>
          </a:xfrm>
        </p:spPr>
        <p:txBody>
          <a:bodyPr vert="horz" lIns="91440" tIns="45720" rIns="91440" bIns="45720" rtlCol="0">
            <a:normAutofit/>
          </a:bodyPr>
          <a:lstStyle/>
          <a:p>
            <a:pPr>
              <a:lnSpc>
                <a:spcPct val="80000"/>
              </a:lnSpc>
            </a:pPr>
            <a:r>
              <a:rPr lang="en-US" sz="1800" dirty="0"/>
              <a:t>from, Edward Thorndike,   </a:t>
            </a:r>
            <a:r>
              <a:rPr lang="en-US" sz="1800" i="1" dirty="0"/>
              <a:t>Elementary Principles of Education </a:t>
            </a:r>
            <a:r>
              <a:rPr lang="en-US" sz="1800" dirty="0"/>
              <a:t>(1929): 310.</a:t>
            </a:r>
            <a:endParaRPr lang="en-US" sz="1800" b="1" i="0" kern="1200" dirty="0">
              <a:latin typeface="+mj-lt"/>
              <a:ea typeface="+mj-ea"/>
              <a:cs typeface="+mj-cs"/>
            </a:endParaRPr>
          </a:p>
        </p:txBody>
      </p:sp>
      <p:sp>
        <p:nvSpPr>
          <p:cNvPr id="42" name="Content Placeholder 41"/>
          <p:cNvSpPr>
            <a:spLocks noGrp="1"/>
          </p:cNvSpPr>
          <p:nvPr>
            <p:ph idx="1"/>
          </p:nvPr>
        </p:nvSpPr>
        <p:spPr>
          <a:xfrm>
            <a:off x="533399" y="1494287"/>
            <a:ext cx="3852337" cy="4981653"/>
          </a:xfrm>
        </p:spPr>
        <p:txBody>
          <a:bodyPr>
            <a:normAutofit/>
          </a:bodyPr>
          <a:lstStyle/>
          <a:p>
            <a:r>
              <a:rPr lang="en-US" b="1" i="1" dirty="0">
                <a:solidFill>
                  <a:schemeClr val="bg1"/>
                </a:solidFill>
              </a:rPr>
              <a:t>3)  to explore the vocational interests and aptitudes of pupils and to provide some measure of vocational adjustment for those who will leave school at the earliest legal age.”</a:t>
            </a:r>
          </a:p>
        </p:txBody>
      </p:sp>
    </p:spTree>
    <p:extLst>
      <p:ext uri="{BB962C8B-B14F-4D97-AF65-F5344CB8AC3E}">
        <p14:creationId xmlns:p14="http://schemas.microsoft.com/office/powerpoint/2010/main" val="18605171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67027"/>
            <a:chOff x="0" y="-2373"/>
            <a:chExt cx="12192000" cy="6867027"/>
          </a:xfrm>
        </p:grpSpPr>
        <p:sp>
          <p:nvSpPr>
            <p:cNvPr id="47" name="Rectangle 46"/>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8" name="Oval 47"/>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0" name="Oval 49"/>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1" name="Oval 50"/>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2" name="Oval 51"/>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3" name="Rectangle 52"/>
            <p:cNvSpPr/>
            <p:nvPr>
              <p:extLst>
                <p:ext uri="{386F3935-93C4-4BCD-93E2-E3B085C9AB24}">
                  <p16:designElem xmlns:p16="http://schemas.microsoft.com/office/powerpoint/2015/main" val="1"/>
                </p:ext>
              </p:extLst>
            </p:nvPr>
          </p:nvSpPr>
          <p:spPr>
            <a:xfrm>
              <a:off x="5194608" y="402165"/>
              <a:ext cx="657405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54" name="Freeform 5"/>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55" name="Freeform 5"/>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56"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pic>
        <p:nvPicPr>
          <p:cNvPr id="40" name="Content Placeholder 4"/>
          <p:cNvPicPr>
            <a:picLocks noChangeAspect="1"/>
          </p:cNvPicPr>
          <p:nvPr/>
        </p:nvPicPr>
        <p:blipFill rotWithShape="1">
          <a:blip r:embed="rId3"/>
          <a:srcRect t="1376" r="1" b="2546"/>
          <a:stretch/>
        </p:blipFill>
        <p:spPr>
          <a:xfrm>
            <a:off x="5194607" y="803751"/>
            <a:ext cx="6391533" cy="5250498"/>
          </a:xfrm>
          <a:prstGeom prst="rect">
            <a:avLst/>
          </a:prstGeom>
        </p:spPr>
      </p:pic>
      <p:sp>
        <p:nvSpPr>
          <p:cNvPr id="58" name="Rectangle 5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39140" y="520700"/>
            <a:ext cx="3810413" cy="839691"/>
          </a:xfrm>
        </p:spPr>
        <p:txBody>
          <a:bodyPr vert="horz" lIns="91440" tIns="45720" rIns="91440" bIns="45720" rtlCol="0">
            <a:normAutofit/>
          </a:bodyPr>
          <a:lstStyle/>
          <a:p>
            <a:pPr>
              <a:lnSpc>
                <a:spcPct val="80000"/>
              </a:lnSpc>
            </a:pPr>
            <a:r>
              <a:rPr lang="en-US" sz="1800" dirty="0"/>
              <a:t>from, Edward Thorndike,   </a:t>
            </a:r>
            <a:r>
              <a:rPr lang="en-US" sz="1800" i="1" dirty="0"/>
              <a:t>Elementary Principles of Education </a:t>
            </a:r>
            <a:r>
              <a:rPr lang="en-US" sz="1800" dirty="0"/>
              <a:t>(1929): 320.</a:t>
            </a:r>
            <a:endParaRPr lang="en-US" sz="1800" b="1" i="0" kern="1200" dirty="0">
              <a:latin typeface="+mj-lt"/>
              <a:ea typeface="+mj-ea"/>
              <a:cs typeface="+mj-cs"/>
            </a:endParaRPr>
          </a:p>
        </p:txBody>
      </p:sp>
      <p:sp>
        <p:nvSpPr>
          <p:cNvPr id="42" name="Content Placeholder 41"/>
          <p:cNvSpPr>
            <a:spLocks noGrp="1"/>
          </p:cNvSpPr>
          <p:nvPr>
            <p:ph idx="1"/>
          </p:nvPr>
        </p:nvSpPr>
        <p:spPr>
          <a:xfrm>
            <a:off x="739140" y="1494287"/>
            <a:ext cx="3646596" cy="4981653"/>
          </a:xfrm>
        </p:spPr>
        <p:txBody>
          <a:bodyPr>
            <a:normAutofit/>
          </a:bodyPr>
          <a:lstStyle/>
          <a:p>
            <a:r>
              <a:rPr lang="en-US" b="1" i="1" dirty="0">
                <a:solidFill>
                  <a:schemeClr val="bg1"/>
                </a:solidFill>
              </a:rPr>
              <a:t>When all facts are taken into account, we believe it will be found that the best interests of the individual and society will be served by providing a certain number of the pupils least gifted in intelligence with the equipment needed to begin their vocational career by the completion of the junior high school period, or even earlier in a few cases.  </a:t>
            </a:r>
          </a:p>
        </p:txBody>
      </p:sp>
    </p:spTree>
    <p:extLst>
      <p:ext uri="{BB962C8B-B14F-4D97-AF65-F5344CB8AC3E}">
        <p14:creationId xmlns:p14="http://schemas.microsoft.com/office/powerpoint/2010/main" val="1118070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67027"/>
            <a:chOff x="0" y="-2373"/>
            <a:chExt cx="12192000" cy="6867027"/>
          </a:xfrm>
        </p:grpSpPr>
        <p:sp>
          <p:nvSpPr>
            <p:cNvPr id="47" name="Rectangle 46"/>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8" name="Oval 47"/>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0" name="Oval 49"/>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1" name="Oval 50"/>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2" name="Oval 51"/>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3" name="Rectangle 52"/>
            <p:cNvSpPr/>
            <p:nvPr>
              <p:extLst>
                <p:ext uri="{386F3935-93C4-4BCD-93E2-E3B085C9AB24}">
                  <p16:designElem xmlns:p16="http://schemas.microsoft.com/office/powerpoint/2015/main" val="1"/>
                </p:ext>
              </p:extLst>
            </p:nvPr>
          </p:nvSpPr>
          <p:spPr>
            <a:xfrm>
              <a:off x="5194608" y="402165"/>
              <a:ext cx="657405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54" name="Freeform 5"/>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55" name="Freeform 5"/>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56"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pic>
        <p:nvPicPr>
          <p:cNvPr id="40" name="Content Placeholder 4"/>
          <p:cNvPicPr>
            <a:picLocks noChangeAspect="1"/>
          </p:cNvPicPr>
          <p:nvPr/>
        </p:nvPicPr>
        <p:blipFill rotWithShape="1">
          <a:blip r:embed="rId3"/>
          <a:srcRect t="1376" r="1" b="2546"/>
          <a:stretch/>
        </p:blipFill>
        <p:spPr>
          <a:xfrm>
            <a:off x="5194607" y="803751"/>
            <a:ext cx="6391533" cy="5250498"/>
          </a:xfrm>
          <a:prstGeom prst="rect">
            <a:avLst/>
          </a:prstGeom>
        </p:spPr>
      </p:pic>
      <p:sp>
        <p:nvSpPr>
          <p:cNvPr id="58" name="Rectangle 5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39140" y="520700"/>
            <a:ext cx="3810413" cy="839691"/>
          </a:xfrm>
        </p:spPr>
        <p:txBody>
          <a:bodyPr vert="horz" lIns="91440" tIns="45720" rIns="91440" bIns="45720" rtlCol="0">
            <a:normAutofit/>
          </a:bodyPr>
          <a:lstStyle/>
          <a:p>
            <a:pPr>
              <a:lnSpc>
                <a:spcPct val="80000"/>
              </a:lnSpc>
            </a:pPr>
            <a:r>
              <a:rPr lang="en-US" sz="1800" dirty="0"/>
              <a:t>from, Edward Thorndike,   </a:t>
            </a:r>
            <a:r>
              <a:rPr lang="en-US" sz="1800" i="1" dirty="0"/>
              <a:t>Elementary Principles of Education </a:t>
            </a:r>
            <a:r>
              <a:rPr lang="en-US" sz="1800" dirty="0"/>
              <a:t>(1929): 320.</a:t>
            </a:r>
            <a:endParaRPr lang="en-US" sz="1800" b="1" i="0" kern="1200" dirty="0">
              <a:latin typeface="+mj-lt"/>
              <a:ea typeface="+mj-ea"/>
              <a:cs typeface="+mj-cs"/>
            </a:endParaRPr>
          </a:p>
        </p:txBody>
      </p:sp>
      <p:sp>
        <p:nvSpPr>
          <p:cNvPr id="42" name="Content Placeholder 41"/>
          <p:cNvSpPr>
            <a:spLocks noGrp="1"/>
          </p:cNvSpPr>
          <p:nvPr>
            <p:ph idx="1"/>
          </p:nvPr>
        </p:nvSpPr>
        <p:spPr>
          <a:xfrm>
            <a:off x="441960" y="1440179"/>
            <a:ext cx="4186972" cy="5051001"/>
          </a:xfrm>
        </p:spPr>
        <p:txBody>
          <a:bodyPr>
            <a:normAutofit/>
          </a:bodyPr>
          <a:lstStyle/>
          <a:p>
            <a:r>
              <a:rPr lang="en-US" b="1" i="1" dirty="0">
                <a:solidFill>
                  <a:schemeClr val="bg1"/>
                </a:solidFill>
              </a:rPr>
              <a:t>Other individuals will advance their own welfare and that of society by securing but one more year, others by two, others by three additional years.  Thus although the great majority of children should spend some time in the junior high school, not all of them should be expected to continue to the completion of the senior-high-school course.  Each child should have as much high-school work as the common good requires.</a:t>
            </a:r>
          </a:p>
        </p:txBody>
      </p:sp>
    </p:spTree>
    <p:extLst>
      <p:ext uri="{BB962C8B-B14F-4D97-AF65-F5344CB8AC3E}">
        <p14:creationId xmlns:p14="http://schemas.microsoft.com/office/powerpoint/2010/main" val="32137154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6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grpSp>
        <p:nvGrpSpPr>
          <p:cNvPr id="88" name="Group 67"/>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69" name="Rectangle 68"/>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0" name="Oval 69"/>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1" name="Oval 70"/>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2" name="Oval 7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3" name="Oval 72"/>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4" name="Oval 73"/>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5"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89" name="Rectangle 7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90"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5" name="Content Placeholder 4"/>
          <p:cNvPicPr>
            <a:picLocks noGrp="1" noChangeAspect="1"/>
          </p:cNvPicPr>
          <p:nvPr>
            <p:ph idx="1"/>
          </p:nvPr>
        </p:nvPicPr>
        <p:blipFill rotWithShape="1">
          <a:blip r:embed="rId3"/>
          <a:srcRect r="8335"/>
          <a:stretch/>
        </p:blipFill>
        <p:spPr>
          <a:xfrm>
            <a:off x="478965" y="471948"/>
            <a:ext cx="3751053" cy="5909207"/>
          </a:xfrm>
          <a:prstGeom prst="rect">
            <a:avLst/>
          </a:prstGeom>
          <a:ln>
            <a:noFill/>
          </a:ln>
        </p:spPr>
      </p:pic>
      <p:sp>
        <p:nvSpPr>
          <p:cNvPr id="91" name="Rectangle 8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662333" y="2099733"/>
            <a:ext cx="5730960" cy="2677648"/>
          </a:xfrm>
        </p:spPr>
        <p:txBody>
          <a:bodyPr vert="horz" lIns="91440" tIns="45720" rIns="91440" bIns="45720" rtlCol="0" anchor="b">
            <a:normAutofit/>
          </a:bodyPr>
          <a:lstStyle/>
          <a:p>
            <a:r>
              <a:rPr lang="en-US" sz="4800" dirty="0"/>
              <a:t>John D. Rockefeller </a:t>
            </a:r>
            <a:br>
              <a:rPr lang="en-US" sz="4800" dirty="0"/>
            </a:br>
            <a:r>
              <a:rPr lang="en-US" sz="3200" dirty="0"/>
              <a:t>(1839-1937)</a:t>
            </a:r>
          </a:p>
        </p:txBody>
      </p:sp>
    </p:spTree>
    <p:extLst>
      <p:ext uri="{BB962C8B-B14F-4D97-AF65-F5344CB8AC3E}">
        <p14:creationId xmlns:p14="http://schemas.microsoft.com/office/powerpoint/2010/main" val="22853508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 name="Group 133"/>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35" name="Rectangle 134"/>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6" name="Oval 135"/>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7" name="Oval 136"/>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8" name="Rectangle 137"/>
            <p:cNvSpPr/>
            <p:nvPr>
              <p:extLst>
                <p:ext uri="{386F3935-93C4-4BCD-93E2-E3B085C9AB24}">
                  <p16:designElem xmlns:p16="http://schemas.microsoft.com/office/powerpoint/2015/main"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39" name="Freeform 5"/>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0" name="Freeform 5"/>
            <p:cNvSpPr/>
            <p:nvPr>
              <p:extLst>
                <p:ext uri="{386F3935-93C4-4BCD-93E2-E3B085C9AB24}">
                  <p16:designElem xmlns:p16="http://schemas.microsoft.com/office/powerpoint/2015/main"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41"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pic>
        <p:nvPicPr>
          <p:cNvPr id="114" name="Content Placeholder 4"/>
          <p:cNvPicPr>
            <a:picLocks noChangeAspect="1"/>
          </p:cNvPicPr>
          <p:nvPr/>
        </p:nvPicPr>
        <p:blipFill rotWithShape="1">
          <a:blip r:embed="rId3"/>
          <a:srcRect r="2" b="20131"/>
          <a:stretch/>
        </p:blipFill>
        <p:spPr>
          <a:xfrm>
            <a:off x="6700827" y="645106"/>
            <a:ext cx="4842716" cy="5585369"/>
          </a:xfrm>
          <a:prstGeom prst="rect">
            <a:avLst/>
          </a:prstGeom>
        </p:spPr>
      </p:pic>
      <p:sp>
        <p:nvSpPr>
          <p:cNvPr id="146" name="Rectangle 14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39098" y="629265"/>
            <a:ext cx="5132438" cy="1622322"/>
          </a:xfrm>
        </p:spPr>
        <p:txBody>
          <a:bodyPr vert="horz" lIns="91440" tIns="45720" rIns="91440" bIns="45720" rtlCol="0">
            <a:normAutofit/>
          </a:bodyPr>
          <a:lstStyle/>
          <a:p>
            <a:r>
              <a:rPr lang="en-US" dirty="0"/>
              <a:t>John D. Rockefeller </a:t>
            </a:r>
            <a:br>
              <a:rPr lang="en-US" dirty="0"/>
            </a:br>
            <a:r>
              <a:rPr lang="en-US" dirty="0"/>
              <a:t>(1839-1937)</a:t>
            </a:r>
          </a:p>
        </p:txBody>
      </p:sp>
      <p:sp>
        <p:nvSpPr>
          <p:cNvPr id="115" name="Content Placeholder 95"/>
          <p:cNvSpPr>
            <a:spLocks noGrp="1"/>
          </p:cNvSpPr>
          <p:nvPr>
            <p:ph idx="1"/>
          </p:nvPr>
        </p:nvSpPr>
        <p:spPr>
          <a:xfrm>
            <a:off x="639098" y="2418735"/>
            <a:ext cx="5132439" cy="3811742"/>
          </a:xfrm>
        </p:spPr>
        <p:txBody>
          <a:bodyPr anchor="ctr">
            <a:normAutofit/>
          </a:bodyPr>
          <a:lstStyle/>
          <a:p>
            <a:r>
              <a:rPr lang="en-US" i="1" dirty="0">
                <a:solidFill>
                  <a:schemeClr val="bg1"/>
                </a:solidFill>
              </a:rPr>
              <a:t>I believe the power to make money is a gift from God – just as are the instincts for art, music, literature, the doctor’s talent – to be developed and used to the best of your ability for the good of mankind.  Having been endowed with the gift I possess, I believe it is my duty to make money and still more money and to use the money I make for the good of my fellow-man according to the dictates of my conscience.</a:t>
            </a:r>
          </a:p>
        </p:txBody>
      </p:sp>
    </p:spTree>
    <p:extLst>
      <p:ext uri="{BB962C8B-B14F-4D97-AF65-F5344CB8AC3E}">
        <p14:creationId xmlns:p14="http://schemas.microsoft.com/office/powerpoint/2010/main" val="37139684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3" name="Rectangle 12"/>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1" name="Rectangle 2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3"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5" name="Content Placeholder 4"/>
          <p:cNvPicPr>
            <a:picLocks noGrp="1" noChangeAspect="1"/>
          </p:cNvPicPr>
          <p:nvPr>
            <p:ph idx="1"/>
          </p:nvPr>
        </p:nvPicPr>
        <p:blipFill rotWithShape="1">
          <a:blip r:embed="rId3"/>
          <a:srcRect l="4984"/>
          <a:stretch/>
        </p:blipFill>
        <p:spPr>
          <a:xfrm>
            <a:off x="8038005" y="471948"/>
            <a:ext cx="3677632" cy="5909207"/>
          </a:xfrm>
          <a:prstGeom prst="rect">
            <a:avLst/>
          </a:prstGeom>
          <a:ln>
            <a:noFill/>
          </a:ln>
        </p:spPr>
      </p:pic>
      <p:sp>
        <p:nvSpPr>
          <p:cNvPr id="25" name="Rectangle 2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5" y="2099733"/>
            <a:ext cx="6202578" cy="2677648"/>
          </a:xfrm>
        </p:spPr>
        <p:txBody>
          <a:bodyPr vert="horz" lIns="91440" tIns="45720" rIns="91440" bIns="45720" rtlCol="0" anchor="b">
            <a:normAutofit/>
          </a:bodyPr>
          <a:lstStyle/>
          <a:p>
            <a:r>
              <a:rPr lang="en-US" sz="4800" dirty="0"/>
              <a:t>Frederick Taylor Gates</a:t>
            </a:r>
            <a:br>
              <a:rPr lang="en-US" sz="4800" dirty="0"/>
            </a:br>
            <a:r>
              <a:rPr lang="en-US" sz="3200" dirty="0"/>
              <a:t>(1853-1929)</a:t>
            </a:r>
          </a:p>
        </p:txBody>
      </p:sp>
    </p:spTree>
    <p:extLst>
      <p:ext uri="{BB962C8B-B14F-4D97-AF65-F5344CB8AC3E}">
        <p14:creationId xmlns:p14="http://schemas.microsoft.com/office/powerpoint/2010/main" val="3586338209"/>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ectangle 9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grpSp>
        <p:nvGrpSpPr>
          <p:cNvPr id="93" name="Group 95"/>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97" name="Rectangle 96"/>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8" name="Oval 97"/>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9" name="Oval 98"/>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0" name="Oval 99"/>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5" name="Oval 100"/>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2" name="Oval 101"/>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4"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05" name="Rectangle 10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7"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0371525">
            <a:off x="263767" y="411712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9"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0800000">
            <a:off x="457200" y="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11"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5" name="Content Placeholder 4"/>
          <p:cNvPicPr>
            <a:picLocks noGrp="1" noChangeAspect="1"/>
          </p:cNvPicPr>
          <p:nvPr>
            <p:ph idx="1"/>
          </p:nvPr>
        </p:nvPicPr>
        <p:blipFill>
          <a:blip r:embed="rId3"/>
          <a:stretch>
            <a:fillRect/>
          </a:stretch>
        </p:blipFill>
        <p:spPr>
          <a:xfrm>
            <a:off x="3585988" y="474132"/>
            <a:ext cx="2163434" cy="3439617"/>
          </a:xfrm>
          <a:prstGeom prst="roundRect">
            <a:avLst>
              <a:gd name="adj" fmla="val 1858"/>
            </a:avLst>
          </a:prstGeom>
          <a:effectLst/>
        </p:spPr>
      </p:pic>
      <p:pic>
        <p:nvPicPr>
          <p:cNvPr id="76" name="Content Placeholder 6"/>
          <p:cNvPicPr>
            <a:picLocks noChangeAspect="1"/>
          </p:cNvPicPr>
          <p:nvPr/>
        </p:nvPicPr>
        <p:blipFill rotWithShape="1">
          <a:blip r:embed="rId4"/>
          <a:srcRect/>
          <a:stretch/>
        </p:blipFill>
        <p:spPr>
          <a:xfrm>
            <a:off x="6244986" y="473338"/>
            <a:ext cx="2408695" cy="3439617"/>
          </a:xfrm>
          <a:prstGeom prst="roundRect">
            <a:avLst>
              <a:gd name="adj" fmla="val 1858"/>
            </a:avLst>
          </a:prstGeom>
          <a:effectLst/>
        </p:spPr>
      </p:pic>
      <p:pic>
        <p:nvPicPr>
          <p:cNvPr id="58" name="Content Placeholder 5"/>
          <p:cNvPicPr>
            <a:picLocks noChangeAspect="1"/>
          </p:cNvPicPr>
          <p:nvPr/>
        </p:nvPicPr>
        <p:blipFill rotWithShape="1">
          <a:blip r:embed="rId5"/>
          <a:srcRect/>
          <a:stretch/>
        </p:blipFill>
        <p:spPr>
          <a:xfrm>
            <a:off x="8935607" y="473338"/>
            <a:ext cx="2588311" cy="3439617"/>
          </a:xfrm>
          <a:prstGeom prst="roundRect">
            <a:avLst>
              <a:gd name="adj" fmla="val 1858"/>
            </a:avLst>
          </a:prstGeom>
          <a:effectLst/>
        </p:spPr>
      </p:pic>
      <p:sp>
        <p:nvSpPr>
          <p:cNvPr id="113" name="Rectangle 1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79" name="Content Placeholder 3"/>
          <p:cNvPicPr>
            <a:picLocks noChangeAspect="1"/>
          </p:cNvPicPr>
          <p:nvPr/>
        </p:nvPicPr>
        <p:blipFill rotWithShape="1">
          <a:blip r:embed="rId6"/>
          <a:srcRect/>
          <a:stretch/>
        </p:blipFill>
        <p:spPr>
          <a:xfrm>
            <a:off x="561110" y="591553"/>
            <a:ext cx="2626614" cy="3203187"/>
          </a:xfrm>
          <a:prstGeom prst="roundRect">
            <a:avLst>
              <a:gd name="adj" fmla="val 1858"/>
            </a:avLst>
          </a:prstGeom>
          <a:effectLst/>
        </p:spPr>
      </p:pic>
      <p:sp>
        <p:nvSpPr>
          <p:cNvPr id="2" name="Title 1"/>
          <p:cNvSpPr>
            <a:spLocks noGrp="1"/>
          </p:cNvSpPr>
          <p:nvPr>
            <p:ph type="title"/>
          </p:nvPr>
        </p:nvSpPr>
        <p:spPr>
          <a:xfrm>
            <a:off x="649975" y="4517136"/>
            <a:ext cx="10893095" cy="1174947"/>
          </a:xfrm>
        </p:spPr>
        <p:txBody>
          <a:bodyPr vert="horz" lIns="91440" tIns="45720" rIns="91440" bIns="45720" rtlCol="0" anchor="b">
            <a:normAutofit/>
          </a:bodyPr>
          <a:lstStyle/>
          <a:p>
            <a:r>
              <a:rPr lang="en-US" sz="6000"/>
              <a:t>  </a:t>
            </a:r>
          </a:p>
        </p:txBody>
      </p:sp>
    </p:spTree>
    <p:extLst>
      <p:ext uri="{BB962C8B-B14F-4D97-AF65-F5344CB8AC3E}">
        <p14:creationId xmlns:p14="http://schemas.microsoft.com/office/powerpoint/2010/main" val="33518773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anim calcmode="lin" valueType="num">
                                      <p:cBhvr>
                                        <p:cTn id="8" dur="1000" fill="hold"/>
                                        <p:tgtEl>
                                          <p:spTgt spid="58"/>
                                        </p:tgtEl>
                                        <p:attrNameLst>
                                          <p:attrName>ppt_x</p:attrName>
                                        </p:attrNameLst>
                                      </p:cBhvr>
                                      <p:tavLst>
                                        <p:tav tm="0">
                                          <p:val>
                                            <p:strVal val="#ppt_x"/>
                                          </p:val>
                                        </p:tav>
                                        <p:tav tm="100000">
                                          <p:val>
                                            <p:strVal val="#ppt_x"/>
                                          </p:val>
                                        </p:tav>
                                      </p:tavLst>
                                    </p:anim>
                                    <p:anim calcmode="lin" valueType="num">
                                      <p:cBhvr>
                                        <p:cTn id="9"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fade">
                                      <p:cBhvr>
                                        <p:cTn id="14" dur="1000"/>
                                        <p:tgtEl>
                                          <p:spTgt spid="76"/>
                                        </p:tgtEl>
                                      </p:cBhvr>
                                    </p:animEffect>
                                    <p:anim calcmode="lin" valueType="num">
                                      <p:cBhvr>
                                        <p:cTn id="15" dur="1000" fill="hold"/>
                                        <p:tgtEl>
                                          <p:spTgt spid="76"/>
                                        </p:tgtEl>
                                        <p:attrNameLst>
                                          <p:attrName>ppt_x</p:attrName>
                                        </p:attrNameLst>
                                      </p:cBhvr>
                                      <p:tavLst>
                                        <p:tav tm="0">
                                          <p:val>
                                            <p:strVal val="#ppt_x"/>
                                          </p:val>
                                        </p:tav>
                                        <p:tav tm="100000">
                                          <p:val>
                                            <p:strVal val="#ppt_x"/>
                                          </p:val>
                                        </p:tav>
                                      </p:tavLst>
                                    </p:anim>
                                    <p:anim calcmode="lin" valueType="num">
                                      <p:cBhvr>
                                        <p:cTn id="16"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9"/>
                                        </p:tgtEl>
                                        <p:attrNameLst>
                                          <p:attrName>style.visibility</p:attrName>
                                        </p:attrNameLst>
                                      </p:cBhvr>
                                      <p:to>
                                        <p:strVal val="visible"/>
                                      </p:to>
                                    </p:set>
                                    <p:animEffect transition="in" filter="fade">
                                      <p:cBhvr>
                                        <p:cTn id="21" dur="1000"/>
                                        <p:tgtEl>
                                          <p:spTgt spid="79"/>
                                        </p:tgtEl>
                                      </p:cBhvr>
                                    </p:animEffect>
                                    <p:anim calcmode="lin" valueType="num">
                                      <p:cBhvr>
                                        <p:cTn id="22" dur="1000" fill="hold"/>
                                        <p:tgtEl>
                                          <p:spTgt spid="79"/>
                                        </p:tgtEl>
                                        <p:attrNameLst>
                                          <p:attrName>ppt_x</p:attrName>
                                        </p:attrNameLst>
                                      </p:cBhvr>
                                      <p:tavLst>
                                        <p:tav tm="0">
                                          <p:val>
                                            <p:strVal val="#ppt_x"/>
                                          </p:val>
                                        </p:tav>
                                        <p:tav tm="100000">
                                          <p:val>
                                            <p:strVal val="#ppt_x"/>
                                          </p:val>
                                        </p:tav>
                                      </p:tavLst>
                                    </p:anim>
                                    <p:anim calcmode="lin" valueType="num">
                                      <p:cBhvr>
                                        <p:cTn id="23"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5" name="Rectangle 14"/>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Rectangle 17"/>
            <p:cNvSpPr/>
            <p:nvPr>
              <p:extLst>
                <p:ext uri="{386F3935-93C4-4BCD-93E2-E3B085C9AB24}">
                  <p16:designElem xmlns:p16="http://schemas.microsoft.com/office/powerpoint/2015/main"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extLst>
                <p:ext uri="{386F3935-93C4-4BCD-93E2-E3B085C9AB24}">
                  <p16:designElem xmlns:p16="http://schemas.microsoft.com/office/powerpoint/2015/main"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1"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pic>
        <p:nvPicPr>
          <p:cNvPr id="8" name="Content Placeholder 4"/>
          <p:cNvPicPr>
            <a:picLocks noChangeAspect="1"/>
          </p:cNvPicPr>
          <p:nvPr/>
        </p:nvPicPr>
        <p:blipFill rotWithShape="1">
          <a:blip r:embed="rId3"/>
          <a:srcRect t="8477" r="2" b="15979"/>
          <a:stretch/>
        </p:blipFill>
        <p:spPr>
          <a:xfrm>
            <a:off x="6700827" y="645106"/>
            <a:ext cx="4842716" cy="5585369"/>
          </a:xfrm>
          <a:prstGeom prst="rect">
            <a:avLst/>
          </a:prstGeom>
        </p:spPr>
      </p:pic>
      <p:sp>
        <p:nvSpPr>
          <p:cNvPr id="23" name="Rectangle 2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84094" y="629265"/>
            <a:ext cx="5793398" cy="1622322"/>
          </a:xfrm>
        </p:spPr>
        <p:txBody>
          <a:bodyPr>
            <a:normAutofit fontScale="90000"/>
          </a:bodyPr>
          <a:lstStyle/>
          <a:p>
            <a:r>
              <a:rPr lang="en-US" dirty="0"/>
              <a:t>from Peter Collier, </a:t>
            </a:r>
            <a:r>
              <a:rPr lang="en-US" i="1" dirty="0"/>
              <a:t>The Rockefellers: An American Dynasty</a:t>
            </a:r>
            <a:r>
              <a:rPr lang="en-US" dirty="0"/>
              <a:t> (1976): 59.</a:t>
            </a:r>
          </a:p>
        </p:txBody>
      </p:sp>
      <p:sp>
        <p:nvSpPr>
          <p:cNvPr id="10" name="Content Placeholder 9"/>
          <p:cNvSpPr>
            <a:spLocks noGrp="1"/>
          </p:cNvSpPr>
          <p:nvPr>
            <p:ph idx="1"/>
          </p:nvPr>
        </p:nvSpPr>
        <p:spPr>
          <a:xfrm>
            <a:off x="233082" y="2251587"/>
            <a:ext cx="5953718" cy="3978890"/>
          </a:xfrm>
        </p:spPr>
        <p:txBody>
          <a:bodyPr anchor="ctr">
            <a:normAutofit fontScale="92500"/>
          </a:bodyPr>
          <a:lstStyle/>
          <a:p>
            <a:pPr algn="just"/>
            <a:r>
              <a:rPr lang="en-US" dirty="0">
                <a:solidFill>
                  <a:schemeClr val="bg1"/>
                </a:solidFill>
              </a:rPr>
              <a:t>“I trembled as I witnessed the unreasoning popular resentment at Mr. Rockefeller’s riches, to the mass of people, a national menace.  It was not, however, the unreasoning public prejudice of his vast fortune that chiefly troubled me.  Was it to be handed on to posterity as other great fortunes have been handed down by their possessors, with scandalous results to their descendants and powerful tendencies to social demoralization?  I saw no other course but for Mr. Rockefeller and his son to form a series of great corporate philanthropies for forwarding civilization in all its elements in this land and all lands; philanthropies, if possible, limitless in time and amount, broad in scope, and self-perpetuating.   </a:t>
            </a:r>
          </a:p>
        </p:txBody>
      </p:sp>
    </p:spTree>
    <p:extLst>
      <p:ext uri="{BB962C8B-B14F-4D97-AF65-F5344CB8AC3E}">
        <p14:creationId xmlns:p14="http://schemas.microsoft.com/office/powerpoint/2010/main" val="20298686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 name="Group 133"/>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35" name="Rectangle 134"/>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6" name="Oval 135"/>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7" name="Oval 136"/>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8" name="Rectangle 137"/>
            <p:cNvSpPr/>
            <p:nvPr>
              <p:extLst>
                <p:ext uri="{386F3935-93C4-4BCD-93E2-E3B085C9AB24}">
                  <p16:designElem xmlns:p16="http://schemas.microsoft.com/office/powerpoint/2015/main"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39" name="Freeform 5"/>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0" name="Freeform 5"/>
            <p:cNvSpPr/>
            <p:nvPr>
              <p:extLst>
                <p:ext uri="{386F3935-93C4-4BCD-93E2-E3B085C9AB24}">
                  <p16:designElem xmlns:p16="http://schemas.microsoft.com/office/powerpoint/2015/main"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41"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pic>
        <p:nvPicPr>
          <p:cNvPr id="114" name="Content Placeholder 4"/>
          <p:cNvPicPr>
            <a:picLocks noChangeAspect="1"/>
          </p:cNvPicPr>
          <p:nvPr/>
        </p:nvPicPr>
        <p:blipFill rotWithShape="1">
          <a:blip r:embed="rId3"/>
          <a:srcRect r="2" b="20131"/>
          <a:stretch/>
        </p:blipFill>
        <p:spPr>
          <a:xfrm>
            <a:off x="6700827" y="645106"/>
            <a:ext cx="4842716" cy="5585369"/>
          </a:xfrm>
          <a:prstGeom prst="rect">
            <a:avLst/>
          </a:prstGeom>
        </p:spPr>
      </p:pic>
      <p:sp>
        <p:nvSpPr>
          <p:cNvPr id="146" name="Rectangle 14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39098" y="629264"/>
            <a:ext cx="5132438" cy="1486407"/>
          </a:xfrm>
        </p:spPr>
        <p:txBody>
          <a:bodyPr vert="horz" lIns="91440" tIns="45720" rIns="91440" bIns="45720" rtlCol="0">
            <a:normAutofit/>
          </a:bodyPr>
          <a:lstStyle/>
          <a:p>
            <a:r>
              <a:rPr lang="en-US" sz="1800" dirty="0"/>
              <a:t>from John D. Rockefeller, </a:t>
            </a:r>
            <a:r>
              <a:rPr lang="en-US" sz="1800" i="1" dirty="0"/>
              <a:t>Random Reminiscences of Men and Events </a:t>
            </a:r>
            <a:r>
              <a:rPr lang="en-US" sz="1800" dirty="0"/>
              <a:t>(1909): 165.</a:t>
            </a:r>
          </a:p>
        </p:txBody>
      </p:sp>
      <p:sp>
        <p:nvSpPr>
          <p:cNvPr id="115" name="Content Placeholder 95"/>
          <p:cNvSpPr>
            <a:spLocks noGrp="1"/>
          </p:cNvSpPr>
          <p:nvPr>
            <p:ph idx="1"/>
          </p:nvPr>
        </p:nvSpPr>
        <p:spPr>
          <a:xfrm>
            <a:off x="639098" y="2418735"/>
            <a:ext cx="5132439" cy="3811742"/>
          </a:xfrm>
        </p:spPr>
        <p:txBody>
          <a:bodyPr anchor="ctr">
            <a:normAutofit/>
          </a:bodyPr>
          <a:lstStyle/>
          <a:p>
            <a:r>
              <a:rPr lang="en-US" sz="3200" b="1" i="1" dirty="0">
                <a:solidFill>
                  <a:schemeClr val="bg1"/>
                </a:solidFill>
              </a:rPr>
              <a:t>If a combination to do business is effective in saving waste and in getting better results, why is not combination far more important in philanthropic work?</a:t>
            </a:r>
          </a:p>
        </p:txBody>
      </p:sp>
    </p:spTree>
    <p:extLst>
      <p:ext uri="{BB962C8B-B14F-4D97-AF65-F5344CB8AC3E}">
        <p14:creationId xmlns:p14="http://schemas.microsoft.com/office/powerpoint/2010/main" val="34718259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grpSp>
        <p:nvGrpSpPr>
          <p:cNvPr id="32" name="Group 31"/>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33" name="Rectangle 32"/>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Oval 33"/>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5" name="Oval 34"/>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6" name="Oval 35"/>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7" name="Oval 36"/>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8" name="Oval 37"/>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9"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41" name="Rectangle 4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3"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5" name="Content Placeholder 4"/>
          <p:cNvPicPr>
            <a:picLocks noGrp="1" noChangeAspect="1"/>
          </p:cNvPicPr>
          <p:nvPr>
            <p:ph idx="1"/>
          </p:nvPr>
        </p:nvPicPr>
        <p:blipFill rotWithShape="1">
          <a:blip r:embed="rId3"/>
          <a:srcRect t="4823" r="-1" b="45947"/>
          <a:stretch/>
        </p:blipFill>
        <p:spPr>
          <a:xfrm>
            <a:off x="478965" y="471948"/>
            <a:ext cx="3751053" cy="5909207"/>
          </a:xfrm>
          <a:prstGeom prst="rect">
            <a:avLst/>
          </a:prstGeom>
          <a:ln>
            <a:noFill/>
          </a:ln>
        </p:spPr>
      </p:pic>
      <p:sp>
        <p:nvSpPr>
          <p:cNvPr id="45" name="Rectangle 4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662333" y="2099733"/>
            <a:ext cx="5730960" cy="2677648"/>
          </a:xfrm>
        </p:spPr>
        <p:txBody>
          <a:bodyPr vert="horz" lIns="91440" tIns="45720" rIns="91440" bIns="45720" rtlCol="0" anchor="b">
            <a:normAutofit/>
          </a:bodyPr>
          <a:lstStyle/>
          <a:p>
            <a:r>
              <a:rPr lang="en-US" sz="4800" dirty="0"/>
              <a:t>Robert C. Ogden </a:t>
            </a:r>
            <a:r>
              <a:rPr lang="en-US" sz="3200" dirty="0"/>
              <a:t>(1836-1913)</a:t>
            </a:r>
          </a:p>
        </p:txBody>
      </p:sp>
    </p:spTree>
    <p:extLst>
      <p:ext uri="{BB962C8B-B14F-4D97-AF65-F5344CB8AC3E}">
        <p14:creationId xmlns:p14="http://schemas.microsoft.com/office/powerpoint/2010/main" val="366791847"/>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2" name="Rectangle 3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Oval 32"/>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4" name="Oval 33"/>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5" name="Rectangle 34"/>
            <p:cNvSpPr/>
            <p:nvPr>
              <p:extLst>
                <p:ext uri="{386F3935-93C4-4BCD-93E2-E3B085C9AB24}">
                  <p16:designElem xmlns:p16="http://schemas.microsoft.com/office/powerpoint/2015/main"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5"/>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7" name="Freeform 5"/>
            <p:cNvSpPr/>
            <p:nvPr>
              <p:extLst>
                <p:ext uri="{386F3935-93C4-4BCD-93E2-E3B085C9AB24}">
                  <p16:designElem xmlns:p16="http://schemas.microsoft.com/office/powerpoint/2015/main"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8"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pic>
        <p:nvPicPr>
          <p:cNvPr id="8" name="Content Placeholder 4"/>
          <p:cNvPicPr>
            <a:picLocks noChangeAspect="1"/>
          </p:cNvPicPr>
          <p:nvPr/>
        </p:nvPicPr>
        <p:blipFill rotWithShape="1">
          <a:blip r:embed="rId3"/>
          <a:srcRect/>
          <a:stretch/>
        </p:blipFill>
        <p:spPr>
          <a:xfrm>
            <a:off x="6700827" y="1016432"/>
            <a:ext cx="4842716" cy="4842716"/>
          </a:xfrm>
          <a:prstGeom prst="rect">
            <a:avLst/>
          </a:prstGeom>
        </p:spPr>
      </p:pic>
      <p:sp>
        <p:nvSpPr>
          <p:cNvPr id="40" name="Rectangle 3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39098" y="629265"/>
            <a:ext cx="5132438" cy="1622322"/>
          </a:xfrm>
        </p:spPr>
        <p:txBody>
          <a:bodyPr>
            <a:normAutofit/>
          </a:bodyPr>
          <a:lstStyle/>
          <a:p>
            <a:r>
              <a:rPr lang="en-US" dirty="0"/>
              <a:t>John D. Rockefeller, Jr.</a:t>
            </a:r>
          </a:p>
        </p:txBody>
      </p:sp>
      <p:sp>
        <p:nvSpPr>
          <p:cNvPr id="10" name="Content Placeholder 9"/>
          <p:cNvSpPr>
            <a:spLocks noGrp="1"/>
          </p:cNvSpPr>
          <p:nvPr>
            <p:ph idx="1"/>
          </p:nvPr>
        </p:nvSpPr>
        <p:spPr>
          <a:xfrm>
            <a:off x="639098" y="2418735"/>
            <a:ext cx="5132439" cy="3811742"/>
          </a:xfrm>
        </p:spPr>
        <p:txBody>
          <a:bodyPr anchor="ctr">
            <a:normAutofit/>
          </a:bodyPr>
          <a:lstStyle/>
          <a:p>
            <a:pPr>
              <a:lnSpc>
                <a:spcPct val="90000"/>
              </a:lnSpc>
            </a:pPr>
            <a:r>
              <a:rPr lang="en-US" sz="1700" b="1" i="1" dirty="0">
                <a:solidFill>
                  <a:schemeClr val="bg1"/>
                </a:solidFill>
              </a:rPr>
              <a:t>Gates was the brilliant dreamer and creator.  I was the salesman – the go-between with father at the opportune moment.  Gates and I were father’s lieutenants, each of us with a different task, but acting in perfect harmony.  Gates did the heavy thinking, and my part was to sell his ideas to father.  Of course, I was in a unique position.  I could talk with father at the strategic moment.  It might be in a relaxed mood after dinner, or while we were driving together.  Consequently I could often get his approval of ideas which others couldn’t have secured because the moment wasn’t right. </a:t>
            </a:r>
          </a:p>
        </p:txBody>
      </p:sp>
    </p:spTree>
    <p:extLst>
      <p:ext uri="{BB962C8B-B14F-4D97-AF65-F5344CB8AC3E}">
        <p14:creationId xmlns:p14="http://schemas.microsoft.com/office/powerpoint/2010/main" val="4077491138"/>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3" name="Rectangle 12"/>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1" name="Rectangle 2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3"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5" name="Content Placeholder 4"/>
          <p:cNvPicPr>
            <a:picLocks noGrp="1" noChangeAspect="1"/>
          </p:cNvPicPr>
          <p:nvPr>
            <p:ph idx="1"/>
          </p:nvPr>
        </p:nvPicPr>
        <p:blipFill rotWithShape="1">
          <a:blip r:embed="rId3"/>
          <a:srcRect l="4984"/>
          <a:stretch/>
        </p:blipFill>
        <p:spPr>
          <a:xfrm>
            <a:off x="8038005" y="471948"/>
            <a:ext cx="3677632" cy="5909207"/>
          </a:xfrm>
          <a:prstGeom prst="rect">
            <a:avLst/>
          </a:prstGeom>
          <a:ln>
            <a:noFill/>
          </a:ln>
        </p:spPr>
      </p:pic>
      <p:sp>
        <p:nvSpPr>
          <p:cNvPr id="25" name="Rectangle 2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73740" y="2277034"/>
            <a:ext cx="7425671" cy="3370731"/>
          </a:xfrm>
        </p:spPr>
        <p:txBody>
          <a:bodyPr vert="horz" lIns="91440" tIns="45720" rIns="91440" bIns="45720" rtlCol="0" anchor="b">
            <a:normAutofit fontScale="90000"/>
          </a:bodyPr>
          <a:lstStyle/>
          <a:p>
            <a:r>
              <a:rPr lang="en-US" sz="3200" i="1" dirty="0"/>
              <a:t>The object of this Association is to provide a vehicle through which capitalists of the North who sincerely desire to assist in the great work of Southern education may act with assurance that their money will be wisely used.</a:t>
            </a:r>
          </a:p>
        </p:txBody>
      </p:sp>
    </p:spTree>
    <p:extLst>
      <p:ext uri="{BB962C8B-B14F-4D97-AF65-F5344CB8AC3E}">
        <p14:creationId xmlns:p14="http://schemas.microsoft.com/office/powerpoint/2010/main" val="415417214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3" name="Rectangle 12"/>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1" name="Rectangle 2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3"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5" name="Content Placeholder 4"/>
          <p:cNvPicPr>
            <a:picLocks noGrp="1" noChangeAspect="1"/>
          </p:cNvPicPr>
          <p:nvPr>
            <p:ph idx="1"/>
          </p:nvPr>
        </p:nvPicPr>
        <p:blipFill rotWithShape="1">
          <a:blip r:embed="rId3"/>
          <a:srcRect l="4984"/>
          <a:stretch/>
        </p:blipFill>
        <p:spPr>
          <a:xfrm>
            <a:off x="8038005" y="471948"/>
            <a:ext cx="3677632" cy="5909207"/>
          </a:xfrm>
          <a:prstGeom prst="rect">
            <a:avLst/>
          </a:prstGeom>
          <a:ln>
            <a:noFill/>
          </a:ln>
        </p:spPr>
      </p:pic>
      <p:sp>
        <p:nvSpPr>
          <p:cNvPr id="25" name="Rectangle 2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73740" y="471948"/>
            <a:ext cx="7425671" cy="5909207"/>
          </a:xfrm>
        </p:spPr>
        <p:txBody>
          <a:bodyPr vert="horz" lIns="91440" tIns="45720" rIns="91440" bIns="45720" rtlCol="0" anchor="b">
            <a:normAutofit/>
          </a:bodyPr>
          <a:lstStyle/>
          <a:p>
            <a:r>
              <a:rPr lang="en-US" sz="2000" i="1" dirty="0"/>
              <a:t>In our dreams, we have limitless resources and the people yield themselves with perfect docility to our molding hands.  The present education conventions fade from their minds, and unhampered by tradition, we work our own good will upon a grateful and responsive rural folk. We shall not try to make these people or any of their children into philosophers or men of learning, or men of science.  We have not to raise up from among them authors, editors, poets or men of letters.  We shall not search for embryo great artists, painters, musicians, nor lawyers, doctors, preachers, politicians, statesmen, of whom we have an ample supply.</a:t>
            </a:r>
            <a:br>
              <a:rPr lang="en-US" sz="2000" i="1" dirty="0"/>
            </a:br>
            <a:r>
              <a:rPr lang="en-US" sz="2000" i="1" dirty="0"/>
              <a:t>The task we set before ourselves is very simple as well as a very beautiful one, to train these people as we find them to a perfectly ideal life just where they are.  So we will organize our children and teach them to do in a perfect way the things their fathers and mothers are doing in an imperfect way, in the homes, in the shops, and on the farm.</a:t>
            </a:r>
          </a:p>
        </p:txBody>
      </p:sp>
    </p:spTree>
    <p:extLst>
      <p:ext uri="{BB962C8B-B14F-4D97-AF65-F5344CB8AC3E}">
        <p14:creationId xmlns:p14="http://schemas.microsoft.com/office/powerpoint/2010/main" val="21073016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Rectangle 9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grpSp>
        <p:nvGrpSpPr>
          <p:cNvPr id="116" name="Group 97"/>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99" name="Rectangle 98"/>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7" name="Oval 99"/>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1" name="Oval 100"/>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2" name="Oval 10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3" name="Oval 102"/>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4" name="Oval 103"/>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5"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8" name="Rectangle 10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7" name="Content Placeholder 6"/>
          <p:cNvPicPr>
            <a:picLocks noGrp="1" noChangeAspect="1"/>
          </p:cNvPicPr>
          <p:nvPr>
            <p:ph idx="1"/>
          </p:nvPr>
        </p:nvPicPr>
        <p:blipFill>
          <a:blip r:embed="rId3"/>
          <a:stretch>
            <a:fillRect/>
          </a:stretch>
        </p:blipFill>
        <p:spPr>
          <a:xfrm>
            <a:off x="504424" y="546847"/>
            <a:ext cx="7721600" cy="5791200"/>
          </a:xfrm>
          <a:prstGeom prst="roundRect">
            <a:avLst>
              <a:gd name="adj" fmla="val 1858"/>
            </a:avLst>
          </a:prstGeom>
          <a:effectLst>
            <a:outerShdw blurRad="50800" dist="50800" dir="5400000" algn="tl" rotWithShape="0">
              <a:srgbClr val="000000">
                <a:alpha val="43000"/>
              </a:srgbClr>
            </a:outerShdw>
          </a:effectLst>
        </p:spPr>
      </p:pic>
      <p:sp>
        <p:nvSpPr>
          <p:cNvPr id="2" name="Title 1"/>
          <p:cNvSpPr>
            <a:spLocks noGrp="1"/>
          </p:cNvSpPr>
          <p:nvPr>
            <p:ph type="title"/>
          </p:nvPr>
        </p:nvSpPr>
        <p:spPr>
          <a:xfrm>
            <a:off x="8226024" y="1113062"/>
            <a:ext cx="3317046" cy="4427126"/>
          </a:xfrm>
        </p:spPr>
        <p:txBody>
          <a:bodyPr vert="horz" lIns="91440" tIns="45720" rIns="91440" bIns="45720" rtlCol="0" anchor="b">
            <a:normAutofit/>
          </a:bodyPr>
          <a:lstStyle/>
          <a:p>
            <a:pPr>
              <a:lnSpc>
                <a:spcPct val="80000"/>
              </a:lnSpc>
            </a:pPr>
            <a:r>
              <a:rPr lang="en-US" sz="4400" b="0" i="0" kern="1200" dirty="0">
                <a:solidFill>
                  <a:schemeClr val="bg2"/>
                </a:solidFill>
                <a:latin typeface="+mj-lt"/>
                <a:ea typeface="+mj-ea"/>
                <a:cs typeface="+mj-cs"/>
              </a:rPr>
              <a:t>John D. Rockefeller </a:t>
            </a:r>
            <a:br>
              <a:rPr lang="en-US" sz="5000" b="0" i="0" kern="1200" dirty="0">
                <a:solidFill>
                  <a:schemeClr val="bg2"/>
                </a:solidFill>
                <a:latin typeface="+mj-lt"/>
                <a:ea typeface="+mj-ea"/>
                <a:cs typeface="+mj-cs"/>
              </a:rPr>
            </a:br>
            <a:r>
              <a:rPr lang="en-US" sz="3200" b="0" i="0" kern="1200" dirty="0">
                <a:solidFill>
                  <a:schemeClr val="bg2"/>
                </a:solidFill>
                <a:latin typeface="+mj-lt"/>
                <a:ea typeface="+mj-ea"/>
                <a:cs typeface="+mj-cs"/>
              </a:rPr>
              <a:t>(1839-1937)</a:t>
            </a:r>
          </a:p>
        </p:txBody>
      </p:sp>
    </p:spTree>
    <p:extLst>
      <p:ext uri="{BB962C8B-B14F-4D97-AF65-F5344CB8AC3E}">
        <p14:creationId xmlns:p14="http://schemas.microsoft.com/office/powerpoint/2010/main" val="2932141520"/>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Rectangle 9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grpSp>
        <p:nvGrpSpPr>
          <p:cNvPr id="98" name="Group 97"/>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99" name="Rectangle 98"/>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Oval 99"/>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1" name="Oval 100"/>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2" name="Oval 10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3" name="Oval 102"/>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4" name="Oval 103"/>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5"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07" name="Rectangle 10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9"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7" name="Content Placeholder 6"/>
          <p:cNvPicPr>
            <a:picLocks noGrp="1" noChangeAspect="1"/>
          </p:cNvPicPr>
          <p:nvPr>
            <p:ph idx="1"/>
          </p:nvPr>
        </p:nvPicPr>
        <p:blipFill rotWithShape="1">
          <a:blip r:embed="rId3">
            <a:duotone>
              <a:prstClr val="black"/>
              <a:schemeClr val="tx2">
                <a:tint val="45000"/>
                <a:satMod val="400000"/>
              </a:schemeClr>
            </a:duotone>
            <a:alphaModFix amt="25000"/>
            <a:extLst/>
          </a:blip>
          <a:srcRect t="35370" r="7778"/>
          <a:stretch/>
        </p:blipFill>
        <p:spPr>
          <a:xfrm>
            <a:off x="0" y="0"/>
            <a:ext cx="12192000" cy="6864654"/>
          </a:xfrm>
          <a:prstGeom prst="rect">
            <a:avLst/>
          </a:prstGeom>
        </p:spPr>
      </p:pic>
      <p:sp>
        <p:nvSpPr>
          <p:cNvPr id="111" name="Rectangle 1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13" name="Date Placeholder 3"/>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50938" y="6394061"/>
            <a:ext cx="990599" cy="304799"/>
          </a:xfrm>
          <a:prstGeom prst="rect">
            <a:avLst/>
          </a:prstGeom>
        </p:spPr>
        <p:txBody>
          <a:bodyPr vert="horz" lIns="91440" tIns="45720" rIns="91440" bIns="45720" rtlCol="0" anchor="t"/>
          <a:lstStyle>
            <a:defPPr>
              <a:defRPr lang="en-US"/>
            </a:defPPr>
            <a:lvl1pPr marL="0" algn="l" defTabSz="914400" rtl="0" eaLnBrk="1" latinLnBrk="0" hangingPunct="1">
              <a:defRPr sz="10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b="1" dirty="0">
              <a:solidFill>
                <a:schemeClr val="accent1"/>
              </a:solidFill>
            </a:endParaRPr>
          </a:p>
        </p:txBody>
      </p:sp>
      <p:sp>
        <p:nvSpPr>
          <p:cNvPr id="115" name="Footer Placeholder 4"/>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8358" y="6391838"/>
            <a:ext cx="3859795" cy="304801"/>
          </a:xfrm>
          <a:prstGeom prst="rect">
            <a:avLst/>
          </a:prstGeom>
        </p:spPr>
        <p:txBody>
          <a:bodyPr vert="horz" lIns="91440" tIns="45720" rIns="91440" bIns="45720" rtlCol="0" anchor="b"/>
          <a:lstStyle>
            <a:defPPr>
              <a:defRPr lang="en-US"/>
            </a:defPPr>
            <a:lvl1pPr marL="0" algn="l" defTabSz="914400" rtl="0" eaLnBrk="1" latinLnBrk="0" hangingPunct="1">
              <a:defRPr sz="10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b="1" dirty="0">
              <a:solidFill>
                <a:schemeClr val="accent1"/>
              </a:solidFill>
            </a:endParaRPr>
          </a:p>
        </p:txBody>
      </p:sp>
      <p:sp>
        <p:nvSpPr>
          <p:cNvPr id="2" name="Title 1"/>
          <p:cNvSpPr>
            <a:spLocks noGrp="1"/>
          </p:cNvSpPr>
          <p:nvPr>
            <p:ph type="title"/>
          </p:nvPr>
        </p:nvSpPr>
        <p:spPr>
          <a:xfrm>
            <a:off x="636494" y="1142999"/>
            <a:ext cx="10791918" cy="5087477"/>
          </a:xfrm>
        </p:spPr>
        <p:txBody>
          <a:bodyPr vert="horz" lIns="91440" tIns="45720" rIns="91440" bIns="45720" rtlCol="0" anchor="b">
            <a:normAutofit fontScale="90000"/>
          </a:bodyPr>
          <a:lstStyle/>
          <a:p>
            <a:r>
              <a:rPr lang="en-US" sz="2400" b="1" i="1" dirty="0"/>
              <a:t>As a thank offering to Almighty God for the preservation of his family and household on the occasion of the destruction by fire of his country home in </a:t>
            </a:r>
            <a:r>
              <a:rPr lang="en-US" sz="2400" b="1" i="1" dirty="0" err="1"/>
              <a:t>Pocantico</a:t>
            </a:r>
            <a:r>
              <a:rPr lang="en-US" sz="2400" b="1" i="1" dirty="0"/>
              <a:t> Hills, New York, on the night of September 17, 1902, my father makes the following pledge.  </a:t>
            </a:r>
            <a:br>
              <a:rPr lang="en-US" sz="2400" b="1" i="1" dirty="0"/>
            </a:br>
            <a:r>
              <a:rPr lang="en-US" sz="2400" b="1" i="1" dirty="0"/>
              <a:t>Understanding that the total indebtedness of Teachers College at the present time amounts to $200,000 in round numbers, which same was incurred partly because of a deficit in last year’s running expenses, and partly by reason of certain necessary repairs and alterations; as soon as he shall receive satisfactory evidence that this entire indebtedness has been wiped out my father will contribute two hundred and fifty thousand dollars ($250,000) as an endowment to the college.</a:t>
            </a:r>
            <a:br>
              <a:rPr lang="en-US" sz="2400" b="1" i="1" dirty="0"/>
            </a:br>
            <a:r>
              <a:rPr lang="en-US" sz="2400" b="1" i="1" dirty="0"/>
              <a:t>Furthermore, during a period of two years from the date, my father will duplicate, dollar for dollar, all contributions in cash made by others toward endowment, up to a total from him of two hundred and fifty thousand dollars ($250,000).</a:t>
            </a:r>
          </a:p>
        </p:txBody>
      </p:sp>
    </p:spTree>
    <p:extLst>
      <p:ext uri="{BB962C8B-B14F-4D97-AF65-F5344CB8AC3E}">
        <p14:creationId xmlns:p14="http://schemas.microsoft.com/office/powerpoint/2010/main" val="2295041885"/>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3" name="Rectangle 12"/>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1" name="Rectangle 2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p:cNvPicPr>
            <a:picLocks noGrp="1" noChangeAspect="1"/>
          </p:cNvPicPr>
          <p:nvPr>
            <p:ph idx="1"/>
          </p:nvPr>
        </p:nvPicPr>
        <p:blipFill>
          <a:blip r:embed="rId3"/>
          <a:stretch>
            <a:fillRect/>
          </a:stretch>
        </p:blipFill>
        <p:spPr>
          <a:xfrm>
            <a:off x="685273" y="839755"/>
            <a:ext cx="10936451" cy="4711959"/>
          </a:xfrm>
          <a:prstGeom prst="rect">
            <a:avLst/>
          </a:prstGeom>
          <a:effectLst>
            <a:outerShdw blurRad="50800" dist="50800" dir="5400000" algn="tl" rotWithShape="0">
              <a:srgbClr val="000000">
                <a:alpha val="43000"/>
              </a:srgbClr>
            </a:outerShdw>
          </a:effectLst>
        </p:spPr>
      </p:pic>
      <p:sp>
        <p:nvSpPr>
          <p:cNvPr id="2" name="Title 1"/>
          <p:cNvSpPr>
            <a:spLocks noGrp="1"/>
          </p:cNvSpPr>
          <p:nvPr>
            <p:ph type="title"/>
          </p:nvPr>
        </p:nvSpPr>
        <p:spPr>
          <a:xfrm>
            <a:off x="1154955" y="4834467"/>
            <a:ext cx="8825658" cy="586380"/>
          </a:xfrm>
        </p:spPr>
        <p:txBody>
          <a:bodyPr vert="horz" lIns="91440" tIns="45720" rIns="91440" bIns="45720" rtlCol="0" anchor="b">
            <a:normAutofit fontScale="90000"/>
          </a:bodyPr>
          <a:lstStyle/>
          <a:p>
            <a:endParaRPr lang="en-US" b="0" i="0" kern="1200">
              <a:solidFill>
                <a:schemeClr val="bg2"/>
              </a:solidFill>
              <a:latin typeface="+mj-lt"/>
              <a:ea typeface="+mj-ea"/>
              <a:cs typeface="+mj-cs"/>
            </a:endParaRPr>
          </a:p>
        </p:txBody>
      </p:sp>
    </p:spTree>
    <p:extLst>
      <p:ext uri="{BB962C8B-B14F-4D97-AF65-F5344CB8AC3E}">
        <p14:creationId xmlns:p14="http://schemas.microsoft.com/office/powerpoint/2010/main" val="85808547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grpSp>
        <p:nvGrpSpPr>
          <p:cNvPr id="28" name="Group 27"/>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29" name="Rectangle 28"/>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Oval 29"/>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1" name="Oval 30"/>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2" name="Oval 3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3" name="Oval 32"/>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4" name="Oval 33"/>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5"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7" name="Rectangle 3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p:cNvPicPr>
            <a:picLocks noGrp="1" noChangeAspect="1"/>
          </p:cNvPicPr>
          <p:nvPr>
            <p:ph idx="1"/>
          </p:nvPr>
        </p:nvPicPr>
        <p:blipFill rotWithShape="1">
          <a:blip r:embed="rId3"/>
          <a:srcRect/>
          <a:stretch/>
        </p:blipFill>
        <p:spPr>
          <a:xfrm>
            <a:off x="503549" y="475862"/>
            <a:ext cx="4897398" cy="5868954"/>
          </a:xfrm>
          <a:prstGeom prst="roundRect">
            <a:avLst>
              <a:gd name="adj" fmla="val 1858"/>
            </a:avLst>
          </a:prstGeom>
          <a:effectLst>
            <a:outerShdw blurRad="50800" dist="50800" dir="5400000" algn="tl" rotWithShape="0">
              <a:srgbClr val="000000">
                <a:alpha val="43000"/>
              </a:srgbClr>
            </a:outerShdw>
          </a:effectLst>
        </p:spPr>
      </p:pic>
      <p:sp>
        <p:nvSpPr>
          <p:cNvPr id="2" name="Title 1"/>
          <p:cNvSpPr>
            <a:spLocks noGrp="1"/>
          </p:cNvSpPr>
          <p:nvPr>
            <p:ph type="title"/>
          </p:nvPr>
        </p:nvSpPr>
        <p:spPr>
          <a:xfrm>
            <a:off x="6792685" y="1143000"/>
            <a:ext cx="4750385" cy="4315408"/>
          </a:xfrm>
        </p:spPr>
        <p:txBody>
          <a:bodyPr vert="horz" lIns="91440" tIns="45720" rIns="91440" bIns="45720" rtlCol="0" anchor="b">
            <a:normAutofit/>
          </a:bodyPr>
          <a:lstStyle/>
          <a:p>
            <a:r>
              <a:rPr lang="en-US" sz="6600" b="0" i="0" kern="1200" dirty="0">
                <a:solidFill>
                  <a:schemeClr val="bg2"/>
                </a:solidFill>
                <a:latin typeface="+mj-lt"/>
                <a:ea typeface="+mj-ea"/>
                <a:cs typeface="+mj-cs"/>
              </a:rPr>
              <a:t>Abraham Flexner</a:t>
            </a:r>
            <a:br>
              <a:rPr lang="en-US" sz="6600" b="0" i="0" kern="1200" dirty="0">
                <a:solidFill>
                  <a:schemeClr val="bg2"/>
                </a:solidFill>
                <a:latin typeface="+mj-lt"/>
                <a:ea typeface="+mj-ea"/>
                <a:cs typeface="+mj-cs"/>
              </a:rPr>
            </a:br>
            <a:r>
              <a:rPr lang="en-US" sz="3200" b="0" i="0" kern="1200" dirty="0">
                <a:solidFill>
                  <a:schemeClr val="bg2"/>
                </a:solidFill>
                <a:latin typeface="+mj-lt"/>
                <a:ea typeface="+mj-ea"/>
                <a:cs typeface="+mj-cs"/>
              </a:rPr>
              <a:t>(1866-1959)</a:t>
            </a:r>
          </a:p>
        </p:txBody>
      </p:sp>
    </p:spTree>
    <p:extLst>
      <p:ext uri="{BB962C8B-B14F-4D97-AF65-F5344CB8AC3E}">
        <p14:creationId xmlns:p14="http://schemas.microsoft.com/office/powerpoint/2010/main" val="99299803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a:grpSpLocks noGrp="1" noUngrp="1" noRot="1" noChangeAspect="1" noMove="1" noResize="1"/>
          </p:cNvGrpSpPr>
          <p:nvPr>
            <p:extLst>
              <p:ext uri="{386F3935-93C4-4BCD-93E2-E3B085C9AB24}">
                <p16:designElem xmlns:p16="http://schemas.microsoft.com/office/powerpoint/2015/main" val="1"/>
              </p:ext>
            </p:extLst>
          </p:nvPr>
        </p:nvGrpSpPr>
        <p:grpSpPr>
          <a:xfrm>
            <a:off x="0" y="-9027"/>
            <a:ext cx="12192000" cy="6867027"/>
            <a:chOff x="0" y="-2373"/>
            <a:chExt cx="12192000" cy="6867027"/>
          </a:xfrm>
        </p:grpSpPr>
        <p:sp>
          <p:nvSpPr>
            <p:cNvPr id="15" name="Rectangle 14"/>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Rectangle 20"/>
            <p:cNvSpPr/>
            <p:nvPr>
              <p:extLst>
                <p:ext uri="{386F3935-93C4-4BCD-93E2-E3B085C9AB24}">
                  <p16:designElem xmlns:p16="http://schemas.microsoft.com/office/powerpoint/2015/main" val="1"/>
                </p:ext>
              </p:extLst>
            </p:nvPr>
          </p:nvSpPr>
          <p:spPr>
            <a:xfrm>
              <a:off x="5194608" y="402165"/>
              <a:ext cx="657405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3" name="Freeform 5"/>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4"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pic>
        <p:nvPicPr>
          <p:cNvPr id="8" name="Content Placeholder 4"/>
          <p:cNvPicPr>
            <a:picLocks noChangeAspect="1"/>
          </p:cNvPicPr>
          <p:nvPr/>
        </p:nvPicPr>
        <p:blipFill>
          <a:blip r:embed="rId3"/>
          <a:stretch>
            <a:fillRect/>
          </a:stretch>
        </p:blipFill>
        <p:spPr>
          <a:xfrm>
            <a:off x="6506757" y="803751"/>
            <a:ext cx="3767232" cy="5250498"/>
          </a:xfrm>
          <a:prstGeom prst="rect">
            <a:avLst/>
          </a:prstGeom>
        </p:spPr>
      </p:pic>
      <p:sp>
        <p:nvSpPr>
          <p:cNvPr id="26" name="Rectangle 2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5" y="973668"/>
            <a:ext cx="3133726" cy="1020232"/>
          </a:xfrm>
        </p:spPr>
        <p:txBody>
          <a:bodyPr>
            <a:normAutofit/>
          </a:bodyPr>
          <a:lstStyle/>
          <a:p>
            <a:pPr>
              <a:lnSpc>
                <a:spcPct val="80000"/>
              </a:lnSpc>
            </a:pPr>
            <a:r>
              <a:rPr lang="en-US" sz="2500"/>
              <a:t>Wundt stated his overall intention in clear terms</a:t>
            </a:r>
          </a:p>
        </p:txBody>
      </p:sp>
      <p:sp>
        <p:nvSpPr>
          <p:cNvPr id="10" name="Content Placeholder 9"/>
          <p:cNvSpPr>
            <a:spLocks noGrp="1"/>
          </p:cNvSpPr>
          <p:nvPr>
            <p:ph idx="1"/>
          </p:nvPr>
        </p:nvSpPr>
        <p:spPr>
          <a:xfrm>
            <a:off x="1154955" y="2120900"/>
            <a:ext cx="3133726" cy="3898900"/>
          </a:xfrm>
        </p:spPr>
        <p:txBody>
          <a:bodyPr>
            <a:normAutofit/>
          </a:bodyPr>
          <a:lstStyle/>
          <a:p>
            <a:r>
              <a:rPr lang="en-US" b="1" i="1" dirty="0">
                <a:solidFill>
                  <a:schemeClr val="bg1"/>
                </a:solidFill>
              </a:rPr>
              <a:t>The work which I here present to the public is an attempt to mark out a new domain of science.</a:t>
            </a:r>
          </a:p>
          <a:p>
            <a:endParaRPr lang="en-US" dirty="0">
              <a:solidFill>
                <a:schemeClr val="bg1"/>
              </a:solidFill>
            </a:endParaRPr>
          </a:p>
        </p:txBody>
      </p:sp>
    </p:spTree>
    <p:extLst>
      <p:ext uri="{BB962C8B-B14F-4D97-AF65-F5344CB8AC3E}">
        <p14:creationId xmlns:p14="http://schemas.microsoft.com/office/powerpoint/2010/main" val="1760740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458" y="681135"/>
            <a:ext cx="9797142" cy="1436914"/>
          </a:xfrm>
        </p:spPr>
        <p:txBody>
          <a:bodyPr/>
          <a:lstStyle/>
          <a:p>
            <a:pPr algn="ctr"/>
            <a:r>
              <a:rPr lang="en-US" i="1" dirty="0"/>
              <a:t>New York Times</a:t>
            </a:r>
            <a:r>
              <a:rPr lang="en-US" dirty="0"/>
              <a:t>, January 21, 1917 </a:t>
            </a:r>
            <a:br>
              <a:rPr lang="en-US" dirty="0"/>
            </a:br>
            <a:r>
              <a:rPr lang="en-US" dirty="0"/>
              <a:t>Section 7 &amp; 8, pg. 2</a:t>
            </a:r>
          </a:p>
        </p:txBody>
      </p:sp>
      <p:sp>
        <p:nvSpPr>
          <p:cNvPr id="3" name="Content Placeholder 2"/>
          <p:cNvSpPr>
            <a:spLocks noGrp="1"/>
          </p:cNvSpPr>
          <p:nvPr>
            <p:ph idx="1"/>
          </p:nvPr>
        </p:nvSpPr>
        <p:spPr>
          <a:xfrm>
            <a:off x="382554" y="2603500"/>
            <a:ext cx="11635275" cy="4067888"/>
          </a:xfrm>
        </p:spPr>
        <p:txBody>
          <a:bodyPr>
            <a:noAutofit/>
          </a:bodyPr>
          <a:lstStyle/>
          <a:p>
            <a:r>
              <a:rPr lang="en-US" sz="2000" b="1" i="1" dirty="0"/>
              <a:t>Unblushing materialism finds its crowning triumph in the theory of the modern school.  In the whole plan there is not a spiritual thought, not an idea that rises above the need of finding money for the pocket and food for the belly…It is a matter of instant inquiry, for very sober consideration, whether the general Education Board, indeed, may not with the immense funds at its disposal be able to shape to its will practically all the institutions in which the youth of the country are trained.</a:t>
            </a:r>
          </a:p>
          <a:p>
            <a:r>
              <a:rPr lang="en-US" sz="2000" b="1" i="1" dirty="0"/>
              <a:t>If this experiment bears the expected fruit we shall see imposed upon the country a system of education born of the theories of one or two men, and replacing a system which has been the natural outgrowth of the American character and the needs of the American people…The plans of the general Education Board fall for careful examination.</a:t>
            </a:r>
          </a:p>
        </p:txBody>
      </p:sp>
    </p:spTree>
    <p:extLst>
      <p:ext uri="{BB962C8B-B14F-4D97-AF65-F5344CB8AC3E}">
        <p14:creationId xmlns:p14="http://schemas.microsoft.com/office/powerpoint/2010/main" val="28082520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167" y="774441"/>
            <a:ext cx="11084768" cy="1119673"/>
          </a:xfrm>
        </p:spPr>
        <p:txBody>
          <a:bodyPr/>
          <a:lstStyle/>
          <a:p>
            <a:pPr algn="ctr"/>
            <a:r>
              <a:rPr lang="en-US" sz="2400" i="1" dirty="0"/>
              <a:t>New York Journal of Commerce</a:t>
            </a:r>
            <a:br>
              <a:rPr lang="en-US" sz="2400" dirty="0"/>
            </a:br>
            <a:r>
              <a:rPr lang="en-US" sz="2400" dirty="0"/>
              <a:t>Senate Congressional Record, Feb. 8, 1917, 2834</a:t>
            </a:r>
          </a:p>
        </p:txBody>
      </p:sp>
      <p:sp>
        <p:nvSpPr>
          <p:cNvPr id="3" name="Content Placeholder 2"/>
          <p:cNvSpPr>
            <a:spLocks noGrp="1"/>
          </p:cNvSpPr>
          <p:nvPr>
            <p:ph idx="1"/>
          </p:nvPr>
        </p:nvSpPr>
        <p:spPr>
          <a:xfrm>
            <a:off x="569168" y="2603500"/>
            <a:ext cx="11318032" cy="3416300"/>
          </a:xfrm>
        </p:spPr>
        <p:txBody>
          <a:bodyPr/>
          <a:lstStyle/>
          <a:p>
            <a:pPr algn="just"/>
            <a:r>
              <a:rPr lang="en-US" b="1" i="1" dirty="0"/>
              <a:t>Instances can be given in abundance where the mere prospect of an immense gift has changed the whole current of a college administrator’s thought and made him trim his sails on an entirely new tack to catch the favoring breezes of prosperity.</a:t>
            </a:r>
          </a:p>
        </p:txBody>
      </p:sp>
    </p:spTree>
    <p:extLst>
      <p:ext uri="{BB962C8B-B14F-4D97-AF65-F5344CB8AC3E}">
        <p14:creationId xmlns:p14="http://schemas.microsoft.com/office/powerpoint/2010/main" val="134376555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167" y="774441"/>
            <a:ext cx="11084768" cy="1119673"/>
          </a:xfrm>
        </p:spPr>
        <p:txBody>
          <a:bodyPr/>
          <a:lstStyle/>
          <a:p>
            <a:pPr algn="ctr"/>
            <a:r>
              <a:rPr lang="en-US" sz="2400" i="1" dirty="0"/>
              <a:t>Manufacturers’ Record, Baltimore MD</a:t>
            </a:r>
            <a:br>
              <a:rPr lang="en-US" sz="2400" dirty="0"/>
            </a:br>
            <a:r>
              <a:rPr lang="en-US" sz="2400" dirty="0"/>
              <a:t>Senate Congressional Record, Feb. 8, 1917, 2834</a:t>
            </a:r>
          </a:p>
        </p:txBody>
      </p:sp>
      <p:sp>
        <p:nvSpPr>
          <p:cNvPr id="3" name="Content Placeholder 2"/>
          <p:cNvSpPr>
            <a:spLocks noGrp="1"/>
          </p:cNvSpPr>
          <p:nvPr>
            <p:ph idx="1"/>
          </p:nvPr>
        </p:nvSpPr>
        <p:spPr>
          <a:xfrm>
            <a:off x="569168" y="2603500"/>
            <a:ext cx="11318032" cy="3416300"/>
          </a:xfrm>
        </p:spPr>
        <p:txBody>
          <a:bodyPr/>
          <a:lstStyle/>
          <a:p>
            <a:pPr algn="just"/>
            <a:r>
              <a:rPr lang="en-US" b="1" i="1" dirty="0"/>
              <a:t>Control, through possession of the millions massed in the Educational Trust, of two or three or four times as many millions of dollars in education makes possible control of the machinery and the methods of education.  It makes it possible for the central controlling body to determine the whole character of American education, the textbooks to be used, the aims to be emphasized.  Operating through State, denominational, and individual systems of schools and colleges, it gives the financial controller power to impose upon its beneficiaries its own views, good or bad, and thereby to dominate public opinion in social, economic and political matters.</a:t>
            </a:r>
          </a:p>
        </p:txBody>
      </p:sp>
    </p:spTree>
    <p:extLst>
      <p:ext uri="{BB962C8B-B14F-4D97-AF65-F5344CB8AC3E}">
        <p14:creationId xmlns:p14="http://schemas.microsoft.com/office/powerpoint/2010/main" val="124416206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167" y="774441"/>
            <a:ext cx="11084768" cy="1119673"/>
          </a:xfrm>
        </p:spPr>
        <p:txBody>
          <a:bodyPr/>
          <a:lstStyle/>
          <a:p>
            <a:pPr algn="ctr"/>
            <a:r>
              <a:rPr lang="en-US" sz="2400" i="1" dirty="0"/>
              <a:t>New Orleans Times -- Democrat</a:t>
            </a:r>
            <a:br>
              <a:rPr lang="en-US" sz="2400" dirty="0"/>
            </a:br>
            <a:r>
              <a:rPr lang="en-US" sz="2400" dirty="0"/>
              <a:t>Senate Congressional Record, Feb. 8, 1917, 2834</a:t>
            </a:r>
          </a:p>
        </p:txBody>
      </p:sp>
      <p:sp>
        <p:nvSpPr>
          <p:cNvPr id="3" name="Content Placeholder 2"/>
          <p:cNvSpPr>
            <a:spLocks noGrp="1"/>
          </p:cNvSpPr>
          <p:nvPr>
            <p:ph idx="1"/>
          </p:nvPr>
        </p:nvSpPr>
        <p:spPr>
          <a:xfrm>
            <a:off x="569168" y="2603500"/>
            <a:ext cx="11318032" cy="3416300"/>
          </a:xfrm>
        </p:spPr>
        <p:txBody>
          <a:bodyPr/>
          <a:lstStyle/>
          <a:p>
            <a:pPr algn="just"/>
            <a:r>
              <a:rPr lang="en-US" b="1" i="1" dirty="0"/>
              <a:t>The case here is plainly stated.  The fund which the General Education Board administers is largely provided by men whose interest in shaping public opinion upon certain matters of vital concern to society and to the State is very great.  Whether their philanthropy serves as a cloak to attain the ends desired, or whether the plan is unselfishly conceived and the sinister influence unconsciously exerted, the effect is likely to be the same in the end.</a:t>
            </a:r>
          </a:p>
          <a:p>
            <a:pPr algn="just"/>
            <a:r>
              <a:rPr lang="en-US" b="1" i="1" dirty="0"/>
              <a:t>The gifts are hedged about by restrictions and conditions, with the education board to name them and to see that they are complied with.  Every college which shares in the largess poses as a supplicant, in a sense.  Not only is its policy partially directed by the Board, but it is additionally influenced, wittingly or unwittingly, by the desires of its benefactors.  </a:t>
            </a:r>
          </a:p>
        </p:txBody>
      </p:sp>
    </p:spTree>
    <p:extLst>
      <p:ext uri="{BB962C8B-B14F-4D97-AF65-F5344CB8AC3E}">
        <p14:creationId xmlns:p14="http://schemas.microsoft.com/office/powerpoint/2010/main" val="401281792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135" y="587829"/>
            <a:ext cx="9235231" cy="1315615"/>
          </a:xfrm>
        </p:spPr>
        <p:txBody>
          <a:bodyPr/>
          <a:lstStyle/>
          <a:p>
            <a:pPr algn="ctr"/>
            <a:r>
              <a:rPr lang="en-US" sz="3200" dirty="0"/>
              <a:t>Bishop Warren A. Candler, Chancellor of Emory University in Atlanta, GA.</a:t>
            </a:r>
          </a:p>
        </p:txBody>
      </p:sp>
      <p:sp>
        <p:nvSpPr>
          <p:cNvPr id="3" name="Content Placeholder 2"/>
          <p:cNvSpPr>
            <a:spLocks noGrp="1"/>
          </p:cNvSpPr>
          <p:nvPr>
            <p:ph idx="1"/>
          </p:nvPr>
        </p:nvSpPr>
        <p:spPr/>
        <p:txBody>
          <a:bodyPr/>
          <a:lstStyle/>
          <a:p>
            <a:pPr algn="just"/>
            <a:r>
              <a:rPr lang="en-US" b="1" i="1" dirty="0"/>
              <a:t>With this financial power in its control, the general board is in position to do what no body in this country can at present even attempt.  It can determine largely what institutions shall grow, and in some measure what shall stand still or decay.  It can look over the territory of the Nation, note the places where there is a famine of learning, and start new educational plants of any species it chooses, or revive old ones.  It can do in many ways what the Government does for education in France and Germany.  Its power will be enormous; it seems as if it might be able to determine the character of American education.  The funds it holds represent only a fraction of the amounts which it will control; by giving a sum to an institution on condition that the institution raise an equal or greater amount, it will be able to direct much larger amounts than it possesses.</a:t>
            </a:r>
          </a:p>
        </p:txBody>
      </p:sp>
    </p:spTree>
    <p:extLst>
      <p:ext uri="{BB962C8B-B14F-4D97-AF65-F5344CB8AC3E}">
        <p14:creationId xmlns:p14="http://schemas.microsoft.com/office/powerpoint/2010/main" val="313328382"/>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135" y="587829"/>
            <a:ext cx="9235231" cy="1315615"/>
          </a:xfrm>
        </p:spPr>
        <p:txBody>
          <a:bodyPr/>
          <a:lstStyle/>
          <a:p>
            <a:pPr algn="ctr"/>
            <a:r>
              <a:rPr lang="en-US" sz="3200" dirty="0"/>
              <a:t>Bishop Warren A. Candler, Chancellor of Emory University in Atlanta, GA.</a:t>
            </a:r>
          </a:p>
        </p:txBody>
      </p:sp>
      <p:sp>
        <p:nvSpPr>
          <p:cNvPr id="3" name="Content Placeholder 2"/>
          <p:cNvSpPr>
            <a:spLocks noGrp="1"/>
          </p:cNvSpPr>
          <p:nvPr>
            <p:ph idx="1"/>
          </p:nvPr>
        </p:nvSpPr>
        <p:spPr/>
        <p:txBody>
          <a:bodyPr/>
          <a:lstStyle/>
          <a:p>
            <a:pPr algn="just"/>
            <a:r>
              <a:rPr lang="en-US" b="1" i="1" dirty="0"/>
              <a:t>As a mechanism for controlling academic opinion there had, perhaps, never been anything in the history of education that would compare with the board system of subsidizing learning…</a:t>
            </a:r>
          </a:p>
          <a:p>
            <a:pPr algn="just"/>
            <a:r>
              <a:rPr lang="en-US" b="1" i="1" dirty="0"/>
              <a:t>…we owe something to our ancestors, who founded and maintained our older institutions of learning.  We have no right to bind up the offerings which they laid upon the altar of higher education in the enslaving conditions prescribed by the Rockefeller board for institutions to which it grants its humiliating doles.</a:t>
            </a:r>
          </a:p>
        </p:txBody>
      </p:sp>
    </p:spTree>
    <p:extLst>
      <p:ext uri="{BB962C8B-B14F-4D97-AF65-F5344CB8AC3E}">
        <p14:creationId xmlns:p14="http://schemas.microsoft.com/office/powerpoint/2010/main" val="7204468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Auntie Mame - Fish Family">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344400" cy="6524359"/>
          </a:xfrm>
        </p:spPr>
      </p:pic>
    </p:spTree>
    <p:extLst>
      <p:ext uri="{BB962C8B-B14F-4D97-AF65-F5344CB8AC3E}">
        <p14:creationId xmlns:p14="http://schemas.microsoft.com/office/powerpoint/2010/main" val="2112049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grpSp>
        <p:nvGrpSpPr>
          <p:cNvPr id="60" name="Group 59"/>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61" name="Rectangle 60"/>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Oval 61"/>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3" name="Oval 62"/>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4" name="Oval 63"/>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5" name="Oval 64"/>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6" name="Oval 65"/>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7"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69" name="Rectangle 6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3" name="Content Placeholder 4"/>
          <p:cNvPicPr>
            <a:picLocks noGrp="1" noChangeAspect="1"/>
          </p:cNvPicPr>
          <p:nvPr>
            <p:ph idx="1"/>
          </p:nvPr>
        </p:nvPicPr>
        <p:blipFill>
          <a:blip r:embed="rId3"/>
          <a:stretch>
            <a:fillRect/>
          </a:stretch>
        </p:blipFill>
        <p:spPr>
          <a:xfrm>
            <a:off x="660234" y="559592"/>
            <a:ext cx="10463378" cy="4917788"/>
          </a:xfrm>
          <a:prstGeom prst="roundRect">
            <a:avLst>
              <a:gd name="adj" fmla="val 1858"/>
            </a:avLst>
          </a:prstGeom>
          <a:effectLst>
            <a:outerShdw blurRad="50800" dist="50800" dir="5400000" algn="tl" rotWithShape="0">
              <a:srgbClr val="000000">
                <a:alpha val="43000"/>
              </a:srgbClr>
            </a:outerShdw>
          </a:effectLst>
        </p:spPr>
      </p:pic>
      <p:sp>
        <p:nvSpPr>
          <p:cNvPr id="2" name="Title 1"/>
          <p:cNvSpPr>
            <a:spLocks noGrp="1"/>
          </p:cNvSpPr>
          <p:nvPr>
            <p:ph type="title"/>
          </p:nvPr>
        </p:nvSpPr>
        <p:spPr>
          <a:xfrm>
            <a:off x="649975" y="5393094"/>
            <a:ext cx="10893095" cy="977660"/>
          </a:xfrm>
        </p:spPr>
        <p:txBody>
          <a:bodyPr vert="horz" lIns="91440" tIns="45720" rIns="91440" bIns="45720" rtlCol="0" anchor="b">
            <a:normAutofit fontScale="90000"/>
          </a:bodyPr>
          <a:lstStyle/>
          <a:p>
            <a:r>
              <a:rPr lang="en-US" sz="6000" b="0" i="0" kern="1200" dirty="0">
                <a:solidFill>
                  <a:schemeClr val="bg2"/>
                </a:solidFill>
                <a:latin typeface="+mj-lt"/>
                <a:ea typeface="+mj-ea"/>
                <a:cs typeface="+mj-cs"/>
              </a:rPr>
              <a:t>Harold </a:t>
            </a:r>
            <a:r>
              <a:rPr lang="en-US" sz="6000" b="0" i="0" kern="1200" dirty="0" err="1">
                <a:solidFill>
                  <a:schemeClr val="bg2"/>
                </a:solidFill>
                <a:latin typeface="+mj-lt"/>
                <a:ea typeface="+mj-ea"/>
                <a:cs typeface="+mj-cs"/>
              </a:rPr>
              <a:t>Rugg</a:t>
            </a:r>
            <a:r>
              <a:rPr lang="en-US" sz="6000" b="0" i="0" kern="1200" dirty="0">
                <a:solidFill>
                  <a:schemeClr val="bg2"/>
                </a:solidFill>
                <a:latin typeface="+mj-lt"/>
                <a:ea typeface="+mj-ea"/>
                <a:cs typeface="+mj-cs"/>
              </a:rPr>
              <a:t> </a:t>
            </a:r>
            <a:r>
              <a:rPr lang="en-US" sz="3200" b="0" i="0" kern="1200" dirty="0">
                <a:solidFill>
                  <a:schemeClr val="bg2"/>
                </a:solidFill>
                <a:latin typeface="+mj-lt"/>
                <a:ea typeface="+mj-ea"/>
                <a:cs typeface="+mj-cs"/>
              </a:rPr>
              <a:t>(1886-1960)</a:t>
            </a:r>
          </a:p>
        </p:txBody>
      </p:sp>
    </p:spTree>
    <p:extLst>
      <p:ext uri="{BB962C8B-B14F-4D97-AF65-F5344CB8AC3E}">
        <p14:creationId xmlns:p14="http://schemas.microsoft.com/office/powerpoint/2010/main" val="80900723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grpSp>
        <p:nvGrpSpPr>
          <p:cNvPr id="14" name="Group 13"/>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5" name="Rectangle 14"/>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3" name="Rectangle 2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5"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7" name="Content Placeholder 6"/>
          <p:cNvPicPr>
            <a:picLocks noGrp="1" noChangeAspect="1"/>
          </p:cNvPicPr>
          <p:nvPr>
            <p:ph idx="1"/>
          </p:nvPr>
        </p:nvPicPr>
        <p:blipFill rotWithShape="1">
          <a:blip r:embed="rId3">
            <a:duotone>
              <a:prstClr val="black"/>
              <a:schemeClr val="tx2">
                <a:tint val="45000"/>
                <a:satMod val="400000"/>
              </a:schemeClr>
            </a:duotone>
            <a:alphaModFix amt="25000"/>
            <a:extLst/>
          </a:blip>
          <a:srcRect t="25077" r="52" b="3933"/>
          <a:stretch/>
        </p:blipFill>
        <p:spPr>
          <a:xfrm>
            <a:off x="474133" y="475488"/>
            <a:ext cx="11243734" cy="5909733"/>
          </a:xfrm>
          <a:prstGeom prst="rect">
            <a:avLst/>
          </a:prstGeom>
        </p:spPr>
      </p:pic>
      <p:sp>
        <p:nvSpPr>
          <p:cNvPr id="27" name="Rectangle 2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9" name="Date Placeholder 3"/>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50938" y="6394061"/>
            <a:ext cx="990599" cy="304799"/>
          </a:xfrm>
          <a:prstGeom prst="rect">
            <a:avLst/>
          </a:prstGeom>
        </p:spPr>
        <p:txBody>
          <a:bodyPr vert="horz" lIns="91440" tIns="45720" rIns="91440" bIns="45720" rtlCol="0" anchor="t"/>
          <a:lstStyle>
            <a:defPPr>
              <a:defRPr lang="en-US"/>
            </a:defPPr>
            <a:lvl1pPr marL="0" algn="l" defTabSz="914400" rtl="0" eaLnBrk="1" latinLnBrk="0" hangingPunct="1">
              <a:defRPr sz="10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b="1" dirty="0">
              <a:solidFill>
                <a:schemeClr val="accent1"/>
              </a:solidFill>
            </a:endParaRPr>
          </a:p>
        </p:txBody>
      </p:sp>
      <p:sp>
        <p:nvSpPr>
          <p:cNvPr id="31" name="Footer Placeholder 4"/>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8358" y="6391838"/>
            <a:ext cx="3859795" cy="304801"/>
          </a:xfrm>
          <a:prstGeom prst="rect">
            <a:avLst/>
          </a:prstGeom>
        </p:spPr>
        <p:txBody>
          <a:bodyPr vert="horz" lIns="91440" tIns="45720" rIns="91440" bIns="45720" rtlCol="0" anchor="b"/>
          <a:lstStyle>
            <a:defPPr>
              <a:defRPr lang="en-US"/>
            </a:defPPr>
            <a:lvl1pPr marL="0" algn="l" defTabSz="914400" rtl="0" eaLnBrk="1" latinLnBrk="0" hangingPunct="1">
              <a:defRPr sz="10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b="1" dirty="0">
              <a:solidFill>
                <a:schemeClr val="accent1"/>
              </a:solidFill>
            </a:endParaRPr>
          </a:p>
        </p:txBody>
      </p:sp>
      <p:sp>
        <p:nvSpPr>
          <p:cNvPr id="2" name="Title 1"/>
          <p:cNvSpPr>
            <a:spLocks noGrp="1"/>
          </p:cNvSpPr>
          <p:nvPr>
            <p:ph type="title"/>
          </p:nvPr>
        </p:nvSpPr>
        <p:spPr>
          <a:xfrm>
            <a:off x="1154954" y="2099733"/>
            <a:ext cx="8827245" cy="2677648"/>
          </a:xfrm>
        </p:spPr>
        <p:txBody>
          <a:bodyPr vert="horz" lIns="91440" tIns="45720" rIns="91440" bIns="45720" rtlCol="0" anchor="b">
            <a:normAutofit/>
          </a:bodyPr>
          <a:lstStyle/>
          <a:p>
            <a:pPr algn="just">
              <a:lnSpc>
                <a:spcPct val="80000"/>
              </a:lnSpc>
            </a:pPr>
            <a:r>
              <a:rPr lang="en-US" sz="2800" b="1" i="1" dirty="0"/>
              <a:t>First and foremost, the development of a new philosophy of life and education which will be fully appropriate to the new social order; Second, the building of an adequate plan for the production of a new race of educational workers; Third, the making of new activities and materials for the curriculum.</a:t>
            </a:r>
          </a:p>
        </p:txBody>
      </p:sp>
    </p:spTree>
    <p:extLst>
      <p:ext uri="{BB962C8B-B14F-4D97-AF65-F5344CB8AC3E}">
        <p14:creationId xmlns:p14="http://schemas.microsoft.com/office/powerpoint/2010/main" val="3903944718"/>
      </p:ext>
    </p:extLst>
  </p:cSld>
  <p:clrMapOvr>
    <a:masterClrMapping/>
  </p:clrMapOvr>
  <p:transition spd="slow">
    <p:wheel spokes="1"/>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5" name="Rectangle 14"/>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Rectangle 17"/>
            <p:cNvSpPr/>
            <p:nvPr>
              <p:extLst>
                <p:ext uri="{386F3935-93C4-4BCD-93E2-E3B085C9AB24}">
                  <p16:designElem xmlns:p16="http://schemas.microsoft.com/office/powerpoint/2015/main"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extLst>
                <p:ext uri="{386F3935-93C4-4BCD-93E2-E3B085C9AB24}">
                  <p16:designElem xmlns:p16="http://schemas.microsoft.com/office/powerpoint/2015/main" val="1"/>
                </p:ext>
              </p:extLst>
            </p:nvPr>
          </p:nvSpPr>
          <p:spPr bwMode="gray">
            <a:xfrm rot="15922489">
              <a:off x="5523852" y="18006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extLst>
                <p:ext uri="{386F3935-93C4-4BCD-93E2-E3B085C9AB24}">
                  <p16:designElem xmlns:p16="http://schemas.microsoft.com/office/powerpoint/2015/main" val="1"/>
                </p:ext>
              </p:extLst>
            </p:nvPr>
          </p:nvSpPr>
          <p:spPr bwMode="gray">
            <a:xfrm rot="16200000">
              <a:off x="4612744" y="27763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1"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pic>
        <p:nvPicPr>
          <p:cNvPr id="8" name="Content Placeholder 4"/>
          <p:cNvPicPr>
            <a:picLocks noChangeAspect="1"/>
          </p:cNvPicPr>
          <p:nvPr/>
        </p:nvPicPr>
        <p:blipFill>
          <a:blip r:embed="rId3"/>
          <a:stretch>
            <a:fillRect/>
          </a:stretch>
        </p:blipFill>
        <p:spPr>
          <a:xfrm>
            <a:off x="7526328" y="695664"/>
            <a:ext cx="4017216" cy="5484253"/>
          </a:xfrm>
          <a:prstGeom prst="rect">
            <a:avLst/>
          </a:prstGeom>
        </p:spPr>
      </p:pic>
      <p:sp>
        <p:nvSpPr>
          <p:cNvPr id="23" name="Rectangle 2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39098" y="333631"/>
            <a:ext cx="6425580" cy="961770"/>
          </a:xfrm>
        </p:spPr>
        <p:txBody>
          <a:bodyPr>
            <a:normAutofit/>
          </a:bodyPr>
          <a:lstStyle/>
          <a:p>
            <a:r>
              <a:rPr lang="en-US" dirty="0"/>
              <a:t>George S. Counts </a:t>
            </a:r>
            <a:r>
              <a:rPr lang="en-US" sz="2400" dirty="0"/>
              <a:t>(1889-1974)</a:t>
            </a:r>
          </a:p>
        </p:txBody>
      </p:sp>
      <p:sp>
        <p:nvSpPr>
          <p:cNvPr id="10" name="Content Placeholder 9"/>
          <p:cNvSpPr>
            <a:spLocks noGrp="1"/>
          </p:cNvSpPr>
          <p:nvPr>
            <p:ph idx="1"/>
          </p:nvPr>
        </p:nvSpPr>
        <p:spPr>
          <a:xfrm>
            <a:off x="639098" y="1143000"/>
            <a:ext cx="6456769" cy="5087475"/>
          </a:xfrm>
        </p:spPr>
        <p:txBody>
          <a:bodyPr anchor="ctr">
            <a:normAutofit/>
          </a:bodyPr>
          <a:lstStyle/>
          <a:p>
            <a:r>
              <a:rPr lang="en-US" b="1" i="1" dirty="0">
                <a:solidFill>
                  <a:schemeClr val="bg1"/>
                </a:solidFill>
              </a:rPr>
              <a:t>Historic capitalism, with its deification of the principle of selfishness, its reliance upon the forces of competition, its placing of property above human rights, and its exaltation of the profit motive, will either have to be displaced altogether, or so radically changed in form and spirit that its identity will be completely lost…That the teachers should deliberately reach for power and then make the most of their conquest is my firm conviction.  To the extent that they are permitted to fashion the curriculum and procedures of the school they will definitely and positively influence the social attitudes, ideals and behavior of the coming generation.  </a:t>
            </a:r>
          </a:p>
        </p:txBody>
      </p:sp>
    </p:spTree>
    <p:extLst>
      <p:ext uri="{BB962C8B-B14F-4D97-AF65-F5344CB8AC3E}">
        <p14:creationId xmlns:p14="http://schemas.microsoft.com/office/powerpoint/2010/main" val="1464128708"/>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a:grpSpLocks noGrp="1" noUngrp="1" noRot="1" noChangeAspect="1" noMove="1" noResize="1"/>
          </p:cNvGrpSpPr>
          <p:nvPr>
            <p:extLst>
              <p:ext uri="{386F3935-93C4-4BCD-93E2-E3B085C9AB24}">
                <p16:designElem xmlns:p16="http://schemas.microsoft.com/office/powerpoint/2015/main" val="1"/>
              </p:ext>
            </p:extLst>
          </p:nvPr>
        </p:nvGrpSpPr>
        <p:grpSpPr>
          <a:xfrm>
            <a:off x="0" y="-9027"/>
            <a:ext cx="12192000" cy="6867027"/>
            <a:chOff x="0" y="-2373"/>
            <a:chExt cx="12192000" cy="6867027"/>
          </a:xfrm>
        </p:grpSpPr>
        <p:sp>
          <p:nvSpPr>
            <p:cNvPr id="15" name="Rectangle 14"/>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Rectangle 20"/>
            <p:cNvSpPr/>
            <p:nvPr>
              <p:extLst>
                <p:ext uri="{386F3935-93C4-4BCD-93E2-E3B085C9AB24}">
                  <p16:designElem xmlns:p16="http://schemas.microsoft.com/office/powerpoint/2015/main" val="1"/>
                </p:ext>
              </p:extLst>
            </p:nvPr>
          </p:nvSpPr>
          <p:spPr>
            <a:xfrm>
              <a:off x="5194608" y="402165"/>
              <a:ext cx="657405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3" name="Freeform 5"/>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4"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pic>
        <p:nvPicPr>
          <p:cNvPr id="8" name="Content Placeholder 4"/>
          <p:cNvPicPr>
            <a:picLocks noChangeAspect="1"/>
          </p:cNvPicPr>
          <p:nvPr/>
        </p:nvPicPr>
        <p:blipFill>
          <a:blip r:embed="rId3"/>
          <a:stretch>
            <a:fillRect/>
          </a:stretch>
        </p:blipFill>
        <p:spPr>
          <a:xfrm>
            <a:off x="6506757" y="803751"/>
            <a:ext cx="3767232" cy="5250498"/>
          </a:xfrm>
          <a:prstGeom prst="rect">
            <a:avLst/>
          </a:prstGeom>
        </p:spPr>
      </p:pic>
      <p:sp>
        <p:nvSpPr>
          <p:cNvPr id="26" name="Rectangle 2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5" y="973668"/>
            <a:ext cx="3133726" cy="1020232"/>
          </a:xfrm>
        </p:spPr>
        <p:txBody>
          <a:bodyPr>
            <a:normAutofit fontScale="90000"/>
          </a:bodyPr>
          <a:lstStyle/>
          <a:p>
            <a:pPr>
              <a:lnSpc>
                <a:spcPct val="80000"/>
              </a:lnSpc>
            </a:pPr>
            <a:r>
              <a:rPr lang="en-US" sz="2500" dirty="0"/>
              <a:t>Wundt noticed that reactions began with stimulation, followed by:</a:t>
            </a:r>
          </a:p>
        </p:txBody>
      </p:sp>
      <p:sp>
        <p:nvSpPr>
          <p:cNvPr id="10" name="Content Placeholder 9"/>
          <p:cNvSpPr>
            <a:spLocks noGrp="1"/>
          </p:cNvSpPr>
          <p:nvPr>
            <p:ph idx="1"/>
          </p:nvPr>
        </p:nvSpPr>
        <p:spPr>
          <a:xfrm>
            <a:off x="1154955" y="2120900"/>
            <a:ext cx="3133726" cy="3898900"/>
          </a:xfrm>
        </p:spPr>
        <p:txBody>
          <a:bodyPr>
            <a:normAutofit fontScale="92500"/>
          </a:bodyPr>
          <a:lstStyle/>
          <a:p>
            <a:r>
              <a:rPr lang="en-US" dirty="0">
                <a:solidFill>
                  <a:schemeClr val="bg1"/>
                </a:solidFill>
              </a:rPr>
              <a:t>1)  perception, in which the experience exists within the individual;</a:t>
            </a:r>
          </a:p>
          <a:p>
            <a:r>
              <a:rPr lang="en-US" dirty="0">
                <a:solidFill>
                  <a:schemeClr val="bg1"/>
                </a:solidFill>
              </a:rPr>
              <a:t>2)  “apperception,” in which the body (or so he thought) identifies the stimulus and combines it with other stimuli, and</a:t>
            </a:r>
          </a:p>
          <a:p>
            <a:r>
              <a:rPr lang="en-US" dirty="0">
                <a:solidFill>
                  <a:schemeClr val="bg1"/>
                </a:solidFill>
              </a:rPr>
              <a:t>3) an act of will which results in</a:t>
            </a:r>
          </a:p>
          <a:p>
            <a:r>
              <a:rPr lang="en-US" dirty="0">
                <a:solidFill>
                  <a:schemeClr val="bg1"/>
                </a:solidFill>
              </a:rPr>
              <a:t>4) a reaction to the stimulus.</a:t>
            </a:r>
          </a:p>
        </p:txBody>
      </p:sp>
    </p:spTree>
    <p:extLst>
      <p:ext uri="{BB962C8B-B14F-4D97-AF65-F5344CB8AC3E}">
        <p14:creationId xmlns:p14="http://schemas.microsoft.com/office/powerpoint/2010/main" val="2147693335"/>
      </p:ext>
    </p:extLst>
  </p:cSld>
  <p:clrMapOvr>
    <a:masterClrMapping/>
  </p:clrMapOvr>
  <p:transition spd="slow">
    <p:randomBar dir="ver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3" name="Rectangle 12"/>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1" name="Rectangle 2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p:cNvPicPr>
            <a:picLocks noGrp="1" noChangeAspect="1"/>
          </p:cNvPicPr>
          <p:nvPr>
            <p:ph idx="1"/>
          </p:nvPr>
        </p:nvPicPr>
        <p:blipFill rotWithShape="1">
          <a:blip r:embed="rId3"/>
          <a:srcRect l="3436" r="1" b="1"/>
          <a:stretch/>
        </p:blipFill>
        <p:spPr>
          <a:xfrm>
            <a:off x="494522" y="447869"/>
            <a:ext cx="4800567" cy="6000625"/>
          </a:xfrm>
          <a:prstGeom prst="roundRect">
            <a:avLst>
              <a:gd name="adj" fmla="val 1858"/>
            </a:avLst>
          </a:prstGeom>
          <a:effectLst>
            <a:outerShdw blurRad="50800" dist="50800" dir="5400000" algn="tl" rotWithShape="0">
              <a:srgbClr val="000000">
                <a:alpha val="43000"/>
              </a:srgbClr>
            </a:outerShdw>
          </a:effectLst>
        </p:spPr>
      </p:pic>
      <p:sp>
        <p:nvSpPr>
          <p:cNvPr id="2" name="Title 1"/>
          <p:cNvSpPr>
            <a:spLocks noGrp="1"/>
          </p:cNvSpPr>
          <p:nvPr>
            <p:ph type="title"/>
          </p:nvPr>
        </p:nvSpPr>
        <p:spPr>
          <a:xfrm>
            <a:off x="6363477" y="1143000"/>
            <a:ext cx="5179593" cy="3134032"/>
          </a:xfrm>
        </p:spPr>
        <p:txBody>
          <a:bodyPr vert="horz" lIns="91440" tIns="45720" rIns="91440" bIns="45720" rtlCol="0" anchor="b">
            <a:normAutofit/>
          </a:bodyPr>
          <a:lstStyle/>
          <a:p>
            <a:r>
              <a:rPr lang="en-US" sz="6600" dirty="0"/>
              <a:t>William H. Kilpatrick</a:t>
            </a:r>
            <a:br>
              <a:rPr lang="en-US" sz="6600" dirty="0"/>
            </a:br>
            <a:r>
              <a:rPr lang="en-US" sz="3200" dirty="0"/>
              <a:t>(1861-1975)</a:t>
            </a:r>
          </a:p>
        </p:txBody>
      </p:sp>
    </p:spTree>
    <p:extLst>
      <p:ext uri="{BB962C8B-B14F-4D97-AF65-F5344CB8AC3E}">
        <p14:creationId xmlns:p14="http://schemas.microsoft.com/office/powerpoint/2010/main" val="62372268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grpSp>
        <p:nvGrpSpPr>
          <p:cNvPr id="14" name="Group 13"/>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5" name="Rectangle 14"/>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3" name="Rectangle 2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5"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7" name="Content Placeholder 6"/>
          <p:cNvPicPr>
            <a:picLocks noGrp="1" noChangeAspect="1"/>
          </p:cNvPicPr>
          <p:nvPr>
            <p:ph idx="1"/>
          </p:nvPr>
        </p:nvPicPr>
        <p:blipFill rotWithShape="1">
          <a:blip r:embed="rId3">
            <a:duotone>
              <a:prstClr val="black"/>
              <a:schemeClr val="tx2">
                <a:tint val="45000"/>
                <a:satMod val="400000"/>
              </a:schemeClr>
            </a:duotone>
            <a:alphaModFix amt="25000"/>
            <a:extLst/>
          </a:blip>
          <a:srcRect t="25077" r="52" b="3933"/>
          <a:stretch/>
        </p:blipFill>
        <p:spPr>
          <a:xfrm>
            <a:off x="474133" y="475488"/>
            <a:ext cx="11243734" cy="5909733"/>
          </a:xfrm>
          <a:prstGeom prst="rect">
            <a:avLst/>
          </a:prstGeom>
        </p:spPr>
      </p:pic>
      <p:sp>
        <p:nvSpPr>
          <p:cNvPr id="27" name="Rectangle 2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9" name="Date Placeholder 3"/>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50938" y="6394061"/>
            <a:ext cx="990599" cy="304799"/>
          </a:xfrm>
          <a:prstGeom prst="rect">
            <a:avLst/>
          </a:prstGeom>
        </p:spPr>
        <p:txBody>
          <a:bodyPr vert="horz" lIns="91440" tIns="45720" rIns="91440" bIns="45720" rtlCol="0" anchor="t"/>
          <a:lstStyle>
            <a:defPPr>
              <a:defRPr lang="en-US"/>
            </a:defPPr>
            <a:lvl1pPr marL="0" algn="l" defTabSz="914400" rtl="0" eaLnBrk="1" latinLnBrk="0" hangingPunct="1">
              <a:defRPr sz="10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b="1" dirty="0">
              <a:solidFill>
                <a:schemeClr val="accent1"/>
              </a:solidFill>
            </a:endParaRPr>
          </a:p>
        </p:txBody>
      </p:sp>
      <p:sp>
        <p:nvSpPr>
          <p:cNvPr id="31" name="Footer Placeholder 4"/>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8358" y="6391838"/>
            <a:ext cx="3859795" cy="304801"/>
          </a:xfrm>
          <a:prstGeom prst="rect">
            <a:avLst/>
          </a:prstGeom>
        </p:spPr>
        <p:txBody>
          <a:bodyPr vert="horz" lIns="91440" tIns="45720" rIns="91440" bIns="45720" rtlCol="0" anchor="b"/>
          <a:lstStyle>
            <a:defPPr>
              <a:defRPr lang="en-US"/>
            </a:defPPr>
            <a:lvl1pPr marL="0" algn="l" defTabSz="914400" rtl="0" eaLnBrk="1" latinLnBrk="0" hangingPunct="1">
              <a:defRPr sz="10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b="1" dirty="0">
              <a:solidFill>
                <a:schemeClr val="accent1"/>
              </a:solidFill>
            </a:endParaRPr>
          </a:p>
        </p:txBody>
      </p:sp>
      <p:sp>
        <p:nvSpPr>
          <p:cNvPr id="2" name="Title 1"/>
          <p:cNvSpPr>
            <a:spLocks noGrp="1"/>
          </p:cNvSpPr>
          <p:nvPr>
            <p:ph type="title"/>
          </p:nvPr>
        </p:nvSpPr>
        <p:spPr>
          <a:xfrm>
            <a:off x="1154954" y="2099733"/>
            <a:ext cx="8827245" cy="2677648"/>
          </a:xfrm>
        </p:spPr>
        <p:txBody>
          <a:bodyPr vert="horz" lIns="91440" tIns="45720" rIns="91440" bIns="45720" rtlCol="0" anchor="b">
            <a:normAutofit/>
          </a:bodyPr>
          <a:lstStyle/>
          <a:p>
            <a:pPr algn="just">
              <a:lnSpc>
                <a:spcPct val="80000"/>
              </a:lnSpc>
            </a:pPr>
            <a:endParaRPr lang="en-US" sz="2800" dirty="0"/>
          </a:p>
        </p:txBody>
      </p:sp>
    </p:spTree>
    <p:extLst>
      <p:ext uri="{BB962C8B-B14F-4D97-AF65-F5344CB8AC3E}">
        <p14:creationId xmlns:p14="http://schemas.microsoft.com/office/powerpoint/2010/main" val="40017598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95071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a:grpSpLocks noGrp="1" noUngrp="1" noRot="1" noChangeAspect="1" noMove="1" noResize="1"/>
          </p:cNvGrpSpPr>
          <p:nvPr>
            <p:extLst>
              <p:ext uri="{386F3935-93C4-4BCD-93E2-E3B085C9AB24}">
                <p16:designElem xmlns:p16="http://schemas.microsoft.com/office/powerpoint/2015/main" val="1"/>
              </p:ext>
            </p:extLst>
          </p:nvPr>
        </p:nvGrpSpPr>
        <p:grpSpPr>
          <a:xfrm>
            <a:off x="0" y="-9027"/>
            <a:ext cx="12192000" cy="6867027"/>
            <a:chOff x="0" y="-2373"/>
            <a:chExt cx="12192000" cy="6867027"/>
          </a:xfrm>
        </p:grpSpPr>
        <p:sp>
          <p:nvSpPr>
            <p:cNvPr id="15" name="Rectangle 14"/>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Rectangle 20"/>
            <p:cNvSpPr/>
            <p:nvPr>
              <p:extLst>
                <p:ext uri="{386F3935-93C4-4BCD-93E2-E3B085C9AB24}">
                  <p16:designElem xmlns:p16="http://schemas.microsoft.com/office/powerpoint/2015/main" val="1"/>
                </p:ext>
              </p:extLst>
            </p:nvPr>
          </p:nvSpPr>
          <p:spPr>
            <a:xfrm>
              <a:off x="5194608" y="402165"/>
              <a:ext cx="657405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3" name="Freeform 5"/>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4"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pic>
        <p:nvPicPr>
          <p:cNvPr id="8" name="Content Placeholder 4"/>
          <p:cNvPicPr>
            <a:picLocks noChangeAspect="1"/>
          </p:cNvPicPr>
          <p:nvPr/>
        </p:nvPicPr>
        <p:blipFill>
          <a:blip r:embed="rId3"/>
          <a:stretch>
            <a:fillRect/>
          </a:stretch>
        </p:blipFill>
        <p:spPr>
          <a:xfrm>
            <a:off x="6506757" y="803751"/>
            <a:ext cx="3767232" cy="5250498"/>
          </a:xfrm>
          <a:prstGeom prst="rect">
            <a:avLst/>
          </a:prstGeom>
        </p:spPr>
      </p:pic>
      <p:sp>
        <p:nvSpPr>
          <p:cNvPr id="26" name="Rectangle 2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59837" y="520699"/>
            <a:ext cx="4069096" cy="1198035"/>
          </a:xfrm>
        </p:spPr>
        <p:txBody>
          <a:bodyPr>
            <a:normAutofit/>
          </a:bodyPr>
          <a:lstStyle/>
          <a:p>
            <a:pPr>
              <a:lnSpc>
                <a:spcPct val="80000"/>
              </a:lnSpc>
            </a:pPr>
            <a:r>
              <a:rPr lang="en-US" sz="2500" dirty="0"/>
              <a:t>from Edna </a:t>
            </a:r>
            <a:r>
              <a:rPr lang="en-US" sz="2500" dirty="0" err="1"/>
              <a:t>Heidbreder</a:t>
            </a:r>
            <a:r>
              <a:rPr lang="en-US" sz="2500" dirty="0"/>
              <a:t>, </a:t>
            </a:r>
            <a:r>
              <a:rPr lang="en-US" sz="2500" i="1" dirty="0"/>
              <a:t>Seven Psychologies </a:t>
            </a:r>
            <a:r>
              <a:rPr lang="en-US" sz="2500" dirty="0"/>
              <a:t>(1933): 96-7</a:t>
            </a:r>
          </a:p>
        </p:txBody>
      </p:sp>
      <p:sp>
        <p:nvSpPr>
          <p:cNvPr id="10" name="Content Placeholder 9"/>
          <p:cNvSpPr>
            <a:spLocks noGrp="1"/>
          </p:cNvSpPr>
          <p:nvPr>
            <p:ph idx="1"/>
          </p:nvPr>
        </p:nvSpPr>
        <p:spPr>
          <a:xfrm>
            <a:off x="559837" y="1718733"/>
            <a:ext cx="4069096" cy="4980647"/>
          </a:xfrm>
        </p:spPr>
        <p:txBody>
          <a:bodyPr>
            <a:normAutofit fontScale="92500" lnSpcReduction="10000"/>
          </a:bodyPr>
          <a:lstStyle/>
          <a:p>
            <a:pPr marL="0" indent="0" algn="just">
              <a:buNone/>
            </a:pPr>
            <a:r>
              <a:rPr lang="en-US" i="1" dirty="0">
                <a:solidFill>
                  <a:schemeClr val="bg1"/>
                </a:solidFill>
              </a:rPr>
              <a:t>It seems, at times, that Wundt was the kind of person who is particularly likely to be underestimated.  His personality was not sufficiently picturesque to make him stand out on that account; and his work shows no single, brilliant contribution to knowledge that can be readily circumscribed and labeled with a phrase.  His great achievement was the bringing into effective relations of many things which, it is true, had existed before, but which had not been integrated into an effective organization; and somehow human beings are prone to regard such achievements as less striking and less creative than those of the order of Helmholtz’s and Fechner’s.</a:t>
            </a:r>
          </a:p>
        </p:txBody>
      </p:sp>
    </p:spTree>
    <p:extLst>
      <p:ext uri="{BB962C8B-B14F-4D97-AF65-F5344CB8AC3E}">
        <p14:creationId xmlns:p14="http://schemas.microsoft.com/office/powerpoint/2010/main" val="419853184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a:grpSpLocks noGrp="1" noUngrp="1" noRot="1" noChangeAspect="1" noMove="1" noResize="1"/>
          </p:cNvGrpSpPr>
          <p:nvPr>
            <p:extLst>
              <p:ext uri="{386F3935-93C4-4BCD-93E2-E3B085C9AB24}">
                <p16:designElem xmlns:p16="http://schemas.microsoft.com/office/powerpoint/2015/main" val="1"/>
              </p:ext>
            </p:extLst>
          </p:nvPr>
        </p:nvGrpSpPr>
        <p:grpSpPr>
          <a:xfrm>
            <a:off x="0" y="-9027"/>
            <a:ext cx="12192000" cy="6867027"/>
            <a:chOff x="0" y="-2373"/>
            <a:chExt cx="12192000" cy="6867027"/>
          </a:xfrm>
        </p:grpSpPr>
        <p:sp>
          <p:nvSpPr>
            <p:cNvPr id="15" name="Rectangle 14"/>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Rectangle 20"/>
            <p:cNvSpPr/>
            <p:nvPr>
              <p:extLst>
                <p:ext uri="{386F3935-93C4-4BCD-93E2-E3B085C9AB24}">
                  <p16:designElem xmlns:p16="http://schemas.microsoft.com/office/powerpoint/2015/main" val="1"/>
                </p:ext>
              </p:extLst>
            </p:nvPr>
          </p:nvSpPr>
          <p:spPr>
            <a:xfrm>
              <a:off x="5194608" y="402165"/>
              <a:ext cx="657405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3" name="Freeform 5"/>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4"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pic>
        <p:nvPicPr>
          <p:cNvPr id="8" name="Content Placeholder 4"/>
          <p:cNvPicPr>
            <a:picLocks noChangeAspect="1"/>
          </p:cNvPicPr>
          <p:nvPr/>
        </p:nvPicPr>
        <p:blipFill>
          <a:blip r:embed="rId3"/>
          <a:stretch>
            <a:fillRect/>
          </a:stretch>
        </p:blipFill>
        <p:spPr>
          <a:xfrm>
            <a:off x="6506757" y="803751"/>
            <a:ext cx="3767232" cy="5250498"/>
          </a:xfrm>
          <a:prstGeom prst="rect">
            <a:avLst/>
          </a:prstGeom>
        </p:spPr>
      </p:pic>
      <p:sp>
        <p:nvSpPr>
          <p:cNvPr id="26" name="Rectangle 2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59837" y="520699"/>
            <a:ext cx="4069096" cy="1198035"/>
          </a:xfrm>
        </p:spPr>
        <p:txBody>
          <a:bodyPr>
            <a:normAutofit/>
          </a:bodyPr>
          <a:lstStyle/>
          <a:p>
            <a:pPr>
              <a:lnSpc>
                <a:spcPct val="80000"/>
              </a:lnSpc>
            </a:pPr>
            <a:r>
              <a:rPr lang="en-US" sz="2500" dirty="0"/>
              <a:t>from Edna </a:t>
            </a:r>
            <a:r>
              <a:rPr lang="en-US" sz="2500" dirty="0" err="1"/>
              <a:t>Heidbreder</a:t>
            </a:r>
            <a:r>
              <a:rPr lang="en-US" sz="2500" dirty="0"/>
              <a:t>, </a:t>
            </a:r>
            <a:r>
              <a:rPr lang="en-US" sz="2500" i="1" dirty="0"/>
              <a:t>Seven Psychologies </a:t>
            </a:r>
            <a:r>
              <a:rPr lang="en-US" sz="2500" dirty="0"/>
              <a:t>(1933): 96-7</a:t>
            </a:r>
          </a:p>
        </p:txBody>
      </p:sp>
      <p:sp>
        <p:nvSpPr>
          <p:cNvPr id="10" name="Content Placeholder 9"/>
          <p:cNvSpPr>
            <a:spLocks noGrp="1"/>
          </p:cNvSpPr>
          <p:nvPr>
            <p:ph idx="1"/>
          </p:nvPr>
        </p:nvSpPr>
        <p:spPr>
          <a:xfrm>
            <a:off x="559837" y="1718733"/>
            <a:ext cx="4069096" cy="4980647"/>
          </a:xfrm>
        </p:spPr>
        <p:txBody>
          <a:bodyPr>
            <a:normAutofit/>
          </a:bodyPr>
          <a:lstStyle/>
          <a:p>
            <a:pPr marL="0" indent="0" algn="just">
              <a:buNone/>
            </a:pPr>
            <a:r>
              <a:rPr lang="en-US" i="1" dirty="0">
                <a:solidFill>
                  <a:schemeClr val="bg1"/>
                </a:solidFill>
              </a:rPr>
              <a:t>But the man who sensed the movements of scientific thought as Wundt did, who embodied them in the first laboratory, who gave them form in an influential system, and who imparted them to enthusiastic students who were proud to carry on his work, has no small claim to the title often accorded him, that of father of modern psychology.  Wundt himself was not unaware of the debt psychology owed him, and not altogether indifferent as to whether or not it was recognized.   </a:t>
            </a:r>
          </a:p>
        </p:txBody>
      </p:sp>
    </p:spTree>
    <p:extLst>
      <p:ext uri="{BB962C8B-B14F-4D97-AF65-F5344CB8AC3E}">
        <p14:creationId xmlns:p14="http://schemas.microsoft.com/office/powerpoint/2010/main" val="2963093133"/>
      </p:ext>
    </p:extLst>
  </p:cSld>
  <p:clrMapOvr>
    <a:masterClrMapping/>
  </p:clrMapOvr>
  <p:transition spd="slow">
    <p:push dir="u"/>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docProps/app.xml><?xml version="1.0" encoding="utf-8"?>
<Properties xmlns="http://schemas.openxmlformats.org/officeDocument/2006/extended-properties" xmlns:vt="http://schemas.openxmlformats.org/officeDocument/2006/docPropsVTypes">
  <Template>Ion Boardroom</Template>
  <TotalTime>457</TotalTime>
  <Words>4197</Words>
  <Application>Microsoft Office PowerPoint</Application>
  <PresentationFormat>Widescreen</PresentationFormat>
  <Paragraphs>115</Paragraphs>
  <Slides>72</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72</vt:i4>
      </vt:variant>
    </vt:vector>
  </HeadingPairs>
  <TitlesOfParts>
    <vt:vector size="76" baseType="lpstr">
      <vt:lpstr>Arial</vt:lpstr>
      <vt:lpstr>Century Gothic</vt:lpstr>
      <vt:lpstr>Wingdings 3</vt:lpstr>
      <vt:lpstr>Ion Boardroom</vt:lpstr>
      <vt:lpstr>The Departure from Classical Christian Education in Modern America</vt:lpstr>
      <vt:lpstr>Wilhelm Maximilian Wundt (1832-1920)</vt:lpstr>
      <vt:lpstr>Wundt was the founder of experimental psychology and the force behind its dissemination in the western world.</vt:lpstr>
      <vt:lpstr>  Karl Marx       Johann Herbart      Gustav Fechner (1818-1893)    (1776-1841)             (1801-1887)</vt:lpstr>
      <vt:lpstr>  </vt:lpstr>
      <vt:lpstr>Wundt stated his overall intention in clear terms</vt:lpstr>
      <vt:lpstr>Wundt noticed that reactions began with stimulation, followed by:</vt:lpstr>
      <vt:lpstr>from Edna Heidbreder, Seven Psychologies (1933): 96-7</vt:lpstr>
      <vt:lpstr>from Edna Heidbreder, Seven Psychologies (1933): 96-7</vt:lpstr>
      <vt:lpstr>from Edna Heidbreder, Seven Psychologies (1933): 96-7</vt:lpstr>
      <vt:lpstr>from Wundt, quoted in Rudolph Pinter, An Outline of Educational Psychology (1934): 79</vt:lpstr>
      <vt:lpstr>from Duane Shultz, A History of Modern Psychology (1969): 45</vt:lpstr>
      <vt:lpstr>from Edna Heidbreder, Seven Psychologies (1933): 94-5</vt:lpstr>
      <vt:lpstr>from Edna Heidbreder, Seven Psychologies (1933): 94-5</vt:lpstr>
      <vt:lpstr>from Edna Heidbreder, Seven Psychologies (1933): 94-5</vt:lpstr>
      <vt:lpstr>G. Stanley Hall (1846-1924)</vt:lpstr>
      <vt:lpstr>PowerPoint Presentation</vt:lpstr>
      <vt:lpstr>A typical installation modelled after Wundt’s Leipzig facility; in this case, the main psychological laboratory at Harvard University (1893).</vt:lpstr>
      <vt:lpstr>Experimental psychology at work – the backdrop for today’s educational methods.</vt:lpstr>
      <vt:lpstr>From Lawrence Cremin, A History of Teachers College, Columbia University (1954): 45.</vt:lpstr>
      <vt:lpstr>From John Dewey, Lectures for the First Course in Pedagogy (1896): 28.</vt:lpstr>
      <vt:lpstr>From John Dewey, Plan of Organization of the University Primary School (1895): 88.</vt:lpstr>
      <vt:lpstr>G. Stanley Hall (1846-1924)</vt:lpstr>
      <vt:lpstr>James McKeen Chattell  (1860-1944)</vt:lpstr>
      <vt:lpstr>Francis Galton (1822-1911)</vt:lpstr>
      <vt:lpstr>James Mark Baldwin (1861-1934)</vt:lpstr>
      <vt:lpstr>Charles Judd (1873-1946)</vt:lpstr>
      <vt:lpstr>James Earl Russell (1864-1945)</vt:lpstr>
      <vt:lpstr>Frank McMurry (1862-1936)</vt:lpstr>
      <vt:lpstr>from, Lawrence Cremin,   A History of Teachers College, Columbia University (1954): 46. </vt:lpstr>
      <vt:lpstr>from, Lawrence Cremin,   A History of Teachers College, Columbia University (1954): 46. </vt:lpstr>
      <vt:lpstr>Edward Lee Thorndike (1871-1949)</vt:lpstr>
      <vt:lpstr>from, Lawrence Cremin,   A History of Teachers College, Columbia University (1954): 44</vt:lpstr>
      <vt:lpstr>from, Lawrence Cremin,   A History of Teachers College, Columbia University (1954): 43</vt:lpstr>
      <vt:lpstr>from, Edward Thorndike,   The Principles of Teaching Based on Psychology (1906): 7-8</vt:lpstr>
      <vt:lpstr>from, Edward Thorndike,   The Principles of Teaching Based on Psychology (1906): 7-8</vt:lpstr>
      <vt:lpstr>from, Edward Thorndike,   The Principles of Teaching Based on Psychology (1906): 6</vt:lpstr>
      <vt:lpstr>from, Edward Thorndike,   Elementary Principles of Education (1929): 308</vt:lpstr>
      <vt:lpstr>from, Edward Thorndike,   Elementary Principles of Education (1929): 311-12</vt:lpstr>
      <vt:lpstr>from, Edward Thorndike,   Elementary Principles of Education (1929): 311-12</vt:lpstr>
      <vt:lpstr>from, Edward Thorndike,   Elementary Principles of Education (1929): 311-12</vt:lpstr>
      <vt:lpstr>from, Edward Thorndike,   Elementary Principles of Education (1929): 310.</vt:lpstr>
      <vt:lpstr>from, Edward Thorndike,   Elementary Principles of Education (1929): 310.</vt:lpstr>
      <vt:lpstr>from, Edward Thorndike,   Elementary Principles of Education (1929): 310.</vt:lpstr>
      <vt:lpstr>from, Edward Thorndike,   Elementary Principles of Education (1929): 320.</vt:lpstr>
      <vt:lpstr>from, Edward Thorndike,   Elementary Principles of Education (1929): 320.</vt:lpstr>
      <vt:lpstr>John D. Rockefeller  (1839-1937)</vt:lpstr>
      <vt:lpstr>John D. Rockefeller  (1839-1937)</vt:lpstr>
      <vt:lpstr>Frederick Taylor Gates (1853-1929)</vt:lpstr>
      <vt:lpstr>from Peter Collier, The Rockefellers: An American Dynasty (1976): 59.</vt:lpstr>
      <vt:lpstr>from John D. Rockefeller, Random Reminiscences of Men and Events (1909): 165.</vt:lpstr>
      <vt:lpstr>Robert C. Ogden (1836-1913)</vt:lpstr>
      <vt:lpstr>John D. Rockefeller, Jr.</vt:lpstr>
      <vt:lpstr>The object of this Association is to provide a vehicle through which capitalists of the North who sincerely desire to assist in the great work of Southern education may act with assurance that their money will be wisely used.</vt:lpstr>
      <vt:lpstr>In our dreams, we have limitless resources and the people yield themselves with perfect docility to our molding hands.  The present education conventions fade from their minds, and unhampered by tradition, we work our own good will upon a grateful and responsive rural folk. We shall not try to make these people or any of their children into philosophers or men of learning, or men of science.  We have not to raise up from among them authors, editors, poets or men of letters.  We shall not search for embryo great artists, painters, musicians, nor lawyers, doctors, preachers, politicians, statesmen, of whom we have an ample supply. The task we set before ourselves is very simple as well as a very beautiful one, to train these people as we find them to a perfectly ideal life just where they are.  So we will organize our children and teach them to do in a perfect way the things their fathers and mothers are doing in an imperfect way, in the homes, in the shops, and on the farm.</vt:lpstr>
      <vt:lpstr>John D. Rockefeller  (1839-1937)</vt:lpstr>
      <vt:lpstr>As a thank offering to Almighty God for the preservation of his family and household on the occasion of the destruction by fire of his country home in Pocantico Hills, New York, on the night of September 17, 1902, my father makes the following pledge.   Understanding that the total indebtedness of Teachers College at the present time amounts to $200,000 in round numbers, which same was incurred partly because of a deficit in last year’s running expenses, and partly by reason of certain necessary repairs and alterations; as soon as he shall receive satisfactory evidence that this entire indebtedness has been wiped out my father will contribute two hundred and fifty thousand dollars ($250,000) as an endowment to the college. Furthermore, during a period of two years from the date, my father will duplicate, dollar for dollar, all contributions in cash made by others toward endowment, up to a total from him of two hundred and fifty thousand dollars ($250,000).</vt:lpstr>
      <vt:lpstr>PowerPoint Presentation</vt:lpstr>
      <vt:lpstr>Abraham Flexner (1866-1959)</vt:lpstr>
      <vt:lpstr>New York Times, January 21, 1917  Section 7 &amp; 8, pg. 2</vt:lpstr>
      <vt:lpstr>New York Journal of Commerce Senate Congressional Record, Feb. 8, 1917, 2834</vt:lpstr>
      <vt:lpstr>Manufacturers’ Record, Baltimore MD Senate Congressional Record, Feb. 8, 1917, 2834</vt:lpstr>
      <vt:lpstr>New Orleans Times -- Democrat Senate Congressional Record, Feb. 8, 1917, 2834</vt:lpstr>
      <vt:lpstr>Bishop Warren A. Candler, Chancellor of Emory University in Atlanta, GA.</vt:lpstr>
      <vt:lpstr>Bishop Warren A. Candler, Chancellor of Emory University in Atlanta, GA.</vt:lpstr>
      <vt:lpstr>PowerPoint Presentation</vt:lpstr>
      <vt:lpstr>Harold Rugg (1886-1960)</vt:lpstr>
      <vt:lpstr>First and foremost, the development of a new philosophy of life and education which will be fully appropriate to the new social order; Second, the building of an adequate plan for the production of a new race of educational workers; Third, the making of new activities and materials for the curriculum.</vt:lpstr>
      <vt:lpstr>George S. Counts (1889-1974)</vt:lpstr>
      <vt:lpstr>William H. Kilpatrick (1861-1975)</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Departure from Classical Christian Education in Modern America</dc:title>
  <dc:creator>Kristina Keil</dc:creator>
  <cp:lastModifiedBy>Kristina Keil</cp:lastModifiedBy>
  <cp:revision>18</cp:revision>
  <dcterms:created xsi:type="dcterms:W3CDTF">2017-04-26T16:03:07Z</dcterms:created>
  <dcterms:modified xsi:type="dcterms:W3CDTF">2017-05-02T14:02:44Z</dcterms:modified>
</cp:coreProperties>
</file>