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1" r:id="rId4"/>
    <p:sldId id="264" r:id="rId5"/>
    <p:sldId id="265" r:id="rId6"/>
    <p:sldId id="266" r:id="rId7"/>
    <p:sldId id="267" r:id="rId8"/>
    <p:sldId id="268" r:id="rId9"/>
    <p:sldId id="260" r:id="rId10"/>
    <p:sldId id="262" r:id="rId11"/>
    <p:sldId id="257" r:id="rId12"/>
    <p:sldId id="258"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3/28/2017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3/28/2017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3/28/2017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3/28/2017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3/28/2017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3/28/2017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newadvent.org/cathen/12025c.htm" TargetMode="External"/><Relationship Id="rId13" Type="http://schemas.openxmlformats.org/officeDocument/2006/relationships/hyperlink" Target="http://www.newadvent.org/cathen/08010c.htm" TargetMode="External"/><Relationship Id="rId18" Type="http://schemas.openxmlformats.org/officeDocument/2006/relationships/hyperlink" Target="http://www.newadvent.org/cathen/05543b.htm" TargetMode="External"/><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hyperlink" Target="http://www.newadvent.org/cathen/12454c.htm" TargetMode="External"/><Relationship Id="rId17" Type="http://schemas.openxmlformats.org/officeDocument/2006/relationships/hyperlink" Target="http://www.newadvent.org/cathen/05649a.htm" TargetMode="External"/><Relationship Id="rId2" Type="http://schemas.openxmlformats.org/officeDocument/2006/relationships/image" Target="../media/image1.jpeg"/><Relationship Id="rId16" Type="http://schemas.openxmlformats.org/officeDocument/2006/relationships/hyperlink" Target="http://www.newadvent.org/cathen/14153a.htm" TargetMode="Externa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hyperlink" Target="http://www.newadvent.org/cathen/07462a.htm" TargetMode="External"/><Relationship Id="rId5" Type="http://schemas.openxmlformats.org/officeDocument/2006/relationships/image" Target="../media/image4.png"/><Relationship Id="rId15" Type="http://schemas.openxmlformats.org/officeDocument/2006/relationships/hyperlink" Target="http://www.newadvent.org/cathen/12159a.htm" TargetMode="External"/><Relationship Id="rId10" Type="http://schemas.openxmlformats.org/officeDocument/2006/relationships/hyperlink" Target="http://www.newadvent.org/cathen/06608a.htm" TargetMode="External"/><Relationship Id="rId4" Type="http://schemas.openxmlformats.org/officeDocument/2006/relationships/image" Target="../media/image3.png"/><Relationship Id="rId9" Type="http://schemas.openxmlformats.org/officeDocument/2006/relationships/hyperlink" Target="http://www.newadvent.org/cathen/14299a.htm" TargetMode="External"/><Relationship Id="rId14" Type="http://schemas.openxmlformats.org/officeDocument/2006/relationships/hyperlink" Target="http://www.newadvent.org/cathen/07149b.ht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newadvent.org/cathen/09328a.htm" TargetMode="External"/><Relationship Id="rId13" Type="http://schemas.openxmlformats.org/officeDocument/2006/relationships/hyperlink" Target="http://www.newadvent.org/cathen/12454c.htm" TargetMode="External"/><Relationship Id="rId18" Type="http://schemas.openxmlformats.org/officeDocument/2006/relationships/hyperlink" Target="http://www.newadvent.org/cathen/07207a.htm" TargetMode="External"/><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hyperlink" Target="http://www.newadvent.org/cathen/15403c.htm" TargetMode="External"/><Relationship Id="rId17" Type="http://schemas.openxmlformats.org/officeDocument/2006/relationships/hyperlink" Target="http://www.newadvent.org/cathen/08374c.htm" TargetMode="External"/><Relationship Id="rId2" Type="http://schemas.openxmlformats.org/officeDocument/2006/relationships/image" Target="../media/image1.jpeg"/><Relationship Id="rId16" Type="http://schemas.openxmlformats.org/officeDocument/2006/relationships/hyperlink" Target="http://www.newadvent.org/cathen/04324b.htm" TargetMode="External"/><Relationship Id="rId20" Type="http://schemas.openxmlformats.org/officeDocument/2006/relationships/hyperlink" Target="http://www.newadvent.org/cathen/12477a.htm" TargetMode="Externa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hyperlink" Target="http://www.newadvent.org/cathen/12565a.htm" TargetMode="External"/><Relationship Id="rId5" Type="http://schemas.openxmlformats.org/officeDocument/2006/relationships/image" Target="../media/image4.png"/><Relationship Id="rId15" Type="http://schemas.openxmlformats.org/officeDocument/2006/relationships/hyperlink" Target="http://www.newadvent.org/cathen/09580c.htm" TargetMode="External"/><Relationship Id="rId10" Type="http://schemas.openxmlformats.org/officeDocument/2006/relationships/hyperlink" Target="http://www.newadvent.org/cathen/07149b.htm" TargetMode="External"/><Relationship Id="rId19" Type="http://schemas.openxmlformats.org/officeDocument/2006/relationships/hyperlink" Target="http://www.newadvent.org/cathen/08571c.htm" TargetMode="External"/><Relationship Id="rId4" Type="http://schemas.openxmlformats.org/officeDocument/2006/relationships/image" Target="../media/image3.png"/><Relationship Id="rId9" Type="http://schemas.openxmlformats.org/officeDocument/2006/relationships/hyperlink" Target="http://www.newadvent.org/cathen/08673a.htm" TargetMode="External"/><Relationship Id="rId14" Type="http://schemas.openxmlformats.org/officeDocument/2006/relationships/hyperlink" Target="http://www.newadvent.org/cathen/03459a.ht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newadvent.org/cathen/09580c.htm" TargetMode="External"/><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hyperlink" Target="http://www.newadvent.org/cathen/11726a.htm" TargetMode="External"/><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hyperlink" Target="http://www.newadvent.org/cathen/08673a.htm" TargetMode="External"/><Relationship Id="rId5" Type="http://schemas.openxmlformats.org/officeDocument/2006/relationships/image" Target="../media/image4.png"/><Relationship Id="rId10" Type="http://schemas.openxmlformats.org/officeDocument/2006/relationships/hyperlink" Target="http://www.newadvent.org/cathen/12025c.htm" TargetMode="External"/><Relationship Id="rId4" Type="http://schemas.openxmlformats.org/officeDocument/2006/relationships/image" Target="../media/image3.png"/><Relationship Id="rId9" Type="http://schemas.openxmlformats.org/officeDocument/2006/relationships/hyperlink" Target="http://www.newadvent.org/cathen/14153a.ht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newadvent.org/cathen/05649a.htm" TargetMode="External"/><Relationship Id="rId13" Type="http://schemas.openxmlformats.org/officeDocument/2006/relationships/hyperlink" Target="http://www.newadvent.org/cathen/11534a.htm" TargetMode="External"/><Relationship Id="rId18" Type="http://schemas.openxmlformats.org/officeDocument/2006/relationships/hyperlink" Target="http://www.newadvent.org/cathen/09580c.htm" TargetMode="External"/><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hyperlink" Target="http://www.newadvent.org/cathen/12477a.htm" TargetMode="External"/><Relationship Id="rId17" Type="http://schemas.openxmlformats.org/officeDocument/2006/relationships/hyperlink" Target="http://www.newadvent.org/cathen/06021a.htm" TargetMode="External"/><Relationship Id="rId2" Type="http://schemas.openxmlformats.org/officeDocument/2006/relationships/image" Target="../media/image1.jpeg"/><Relationship Id="rId16" Type="http://schemas.openxmlformats.org/officeDocument/2006/relationships/hyperlink" Target="http://www.newadvent.org/cathen/06585a.htm" TargetMode="Externa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hyperlink" Target="http://www.newadvent.org/cathen/08673a.htm" TargetMode="External"/><Relationship Id="rId5" Type="http://schemas.openxmlformats.org/officeDocument/2006/relationships/image" Target="../media/image4.png"/><Relationship Id="rId15" Type="http://schemas.openxmlformats.org/officeDocument/2006/relationships/hyperlink" Target="http://www.newadvent.org/cathen/02408b.htm" TargetMode="External"/><Relationship Id="rId10" Type="http://schemas.openxmlformats.org/officeDocument/2006/relationships/hyperlink" Target="http://www.newadvent.org/cathen/08374c.htm" TargetMode="External"/><Relationship Id="rId4" Type="http://schemas.openxmlformats.org/officeDocument/2006/relationships/image" Target="../media/image3.png"/><Relationship Id="rId9" Type="http://schemas.openxmlformats.org/officeDocument/2006/relationships/hyperlink" Target="http://www.newadvent.org/cathen/04710a.htm" TargetMode="External"/><Relationship Id="rId14" Type="http://schemas.openxmlformats.org/officeDocument/2006/relationships/hyperlink" Target="http://www.newadvent.org/cathen/12025c.ht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newadvent.org/cathen/05649a.htm" TargetMode="External"/><Relationship Id="rId13" Type="http://schemas.openxmlformats.org/officeDocument/2006/relationships/hyperlink" Target="http://www.newadvent.org/cathen/14299a.htm" TargetMode="External"/><Relationship Id="rId18" Type="http://schemas.openxmlformats.org/officeDocument/2006/relationships/hyperlink" Target="http://www.newadvent.org/cathen/06689a.htm" TargetMode="External"/><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hyperlink" Target="http://www.newadvent.org/cathen/08374c.htm" TargetMode="External"/><Relationship Id="rId17" Type="http://schemas.openxmlformats.org/officeDocument/2006/relationships/hyperlink" Target="http://www.newadvent.org/cathen/09397a.htm" TargetMode="External"/><Relationship Id="rId2" Type="http://schemas.openxmlformats.org/officeDocument/2006/relationships/image" Target="../media/image1.jpeg"/><Relationship Id="rId16" Type="http://schemas.openxmlformats.org/officeDocument/2006/relationships/hyperlink" Target="http://www.newadvent.org/cathen/06608a.htm" TargetMode="Externa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hyperlink" Target="http://www.newadvent.org/cathen/12159a.htm" TargetMode="External"/><Relationship Id="rId5" Type="http://schemas.openxmlformats.org/officeDocument/2006/relationships/image" Target="../media/image4.png"/><Relationship Id="rId15" Type="http://schemas.openxmlformats.org/officeDocument/2006/relationships/hyperlink" Target="http://www.newadvent.org/cathen/09580c.htm" TargetMode="External"/><Relationship Id="rId10" Type="http://schemas.openxmlformats.org/officeDocument/2006/relationships/hyperlink" Target="http://www.newadvent.org/cathen/03712a.htm" TargetMode="External"/><Relationship Id="rId4" Type="http://schemas.openxmlformats.org/officeDocument/2006/relationships/image" Target="../media/image3.png"/><Relationship Id="rId9" Type="http://schemas.openxmlformats.org/officeDocument/2006/relationships/hyperlink" Target="http://www.newadvent.org/cathen/04710a.htm" TargetMode="External"/><Relationship Id="rId14" Type="http://schemas.openxmlformats.org/officeDocument/2006/relationships/hyperlink" Target="http://www.newadvent.org/cathen/08673a.ht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Early Christian Reception of Classical Education</a:t>
            </a:r>
          </a:p>
        </p:txBody>
      </p:sp>
      <p:sp>
        <p:nvSpPr>
          <p:cNvPr id="3" name="Subtitle 2"/>
          <p:cNvSpPr>
            <a:spLocks noGrp="1"/>
          </p:cNvSpPr>
          <p:nvPr>
            <p:ph type="subTitle" idx="1"/>
          </p:nvPr>
        </p:nvSpPr>
        <p:spPr/>
        <p:txBody>
          <a:bodyPr/>
          <a:lstStyle/>
          <a:p>
            <a:pPr algn="ctr"/>
            <a:endParaRPr lang="en-US" dirty="0"/>
          </a:p>
          <a:p>
            <a:pPr algn="ctr"/>
            <a:r>
              <a:rPr lang="en-US" dirty="0"/>
              <a:t>The Greek fathers</a:t>
            </a:r>
          </a:p>
        </p:txBody>
      </p:sp>
    </p:spTree>
    <p:extLst>
      <p:ext uri="{BB962C8B-B14F-4D97-AF65-F5344CB8AC3E}">
        <p14:creationId xmlns:p14="http://schemas.microsoft.com/office/powerpoint/2010/main" val="336331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ln>
            <a:noFill/>
          </a:ln>
          <a:effectLst/>
        </p:spPr>
      </p:sp>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Placeholder 5"/>
          <p:cNvPicPr>
            <a:picLocks noGrp="1" noChangeAspect="1"/>
          </p:cNvPicPr>
          <p:nvPr>
            <p:ph type="pic" idx="1"/>
          </p:nvPr>
        </p:nvPicPr>
        <p:blipFill rotWithShape="1">
          <a:blip r:embed="rId7"/>
          <a:srcRect l="5811"/>
          <a:stretch/>
        </p:blipFill>
        <p:spPr>
          <a:xfrm>
            <a:off x="-1" y="10"/>
            <a:ext cx="4634680" cy="6857990"/>
          </a:xfrm>
          <a:prstGeom prst="rect">
            <a:avLst/>
          </a:prstGeom>
        </p:spPr>
      </p:pic>
      <p:sp>
        <p:nvSpPr>
          <p:cNvPr id="2" name="Title 1"/>
          <p:cNvSpPr>
            <a:spLocks noGrp="1"/>
          </p:cNvSpPr>
          <p:nvPr>
            <p:ph type="title"/>
          </p:nvPr>
        </p:nvSpPr>
        <p:spPr>
          <a:xfrm>
            <a:off x="5282381" y="76200"/>
            <a:ext cx="4767471" cy="2076450"/>
          </a:xfrm>
        </p:spPr>
        <p:txBody>
          <a:bodyPr vert="horz" lIns="91440" tIns="45720" rIns="91440" bIns="45720" rtlCol="0" anchor="t">
            <a:normAutofit/>
          </a:bodyPr>
          <a:lstStyle/>
          <a:p>
            <a:r>
              <a:rPr lang="en-US" sz="4200" dirty="0"/>
              <a:t>Clement of Alexandria (c.150-c.215)</a:t>
            </a:r>
          </a:p>
        </p:txBody>
      </p:sp>
      <p:sp>
        <p:nvSpPr>
          <p:cNvPr id="4" name="Text Placeholder 3"/>
          <p:cNvSpPr>
            <a:spLocks noGrp="1"/>
          </p:cNvSpPr>
          <p:nvPr>
            <p:ph type="body" sz="half" idx="2"/>
          </p:nvPr>
        </p:nvSpPr>
        <p:spPr>
          <a:xfrm>
            <a:off x="5282381" y="2152650"/>
            <a:ext cx="4767471" cy="4552949"/>
          </a:xfrm>
        </p:spPr>
        <p:txBody>
          <a:bodyPr vert="horz" lIns="91440" tIns="45720" rIns="91440" bIns="45720" rtlCol="0">
            <a:normAutofit/>
          </a:bodyPr>
          <a:lstStyle/>
          <a:p>
            <a:pPr algn="just">
              <a:buFont typeface="Wingdings 3" charset="2"/>
              <a:buChar char=""/>
            </a:pPr>
            <a:r>
              <a:rPr lang="en-US" dirty="0"/>
              <a:t> “[Philosophy] was a schoolmaster to bring the Greek mind to Christ, as the Law of Moses was for the Hebrews. Philosophy was a preliminary education (</a:t>
            </a:r>
            <a:r>
              <a:rPr lang="en-US" i="1" dirty="0" err="1"/>
              <a:t>propaideia</a:t>
            </a:r>
            <a:r>
              <a:rPr lang="en-US" dirty="0"/>
              <a:t>) preparing the way for him who is to be perfected in Christ” (</a:t>
            </a:r>
            <a:r>
              <a:rPr lang="en-US" i="1" dirty="0"/>
              <a:t>Strom.</a:t>
            </a:r>
            <a:r>
              <a:rPr lang="en-US" dirty="0"/>
              <a:t> 5.5).</a:t>
            </a:r>
          </a:p>
          <a:p>
            <a:pPr algn="just">
              <a:buFont typeface="Wingdings 3" charset="2"/>
              <a:buChar char=""/>
            </a:pPr>
            <a:r>
              <a:rPr lang="en-US" dirty="0"/>
              <a:t> </a:t>
            </a:r>
            <a:r>
              <a:rPr lang="en-US" dirty="0"/>
              <a:t> By a happy utterance of divination, not without divine help, concurring in certain prophetic declarations, and, seizing the truth in portions and aspects, in terms not obscure, and not going beyond the explanation of the things, [the philosophers] honored it as pertaining the appearance of relation with the truth. Whence the Hellenic philosophy is like the torch of wick which men kindle, artificially stealing the light from the sun. But on the proclamation of the Word all that holy light shone forth. In this way, in houses by night the stolen light is useful; but by day the fire blazes, and all the night is illuminated by such a sun of intellectual light.</a:t>
            </a:r>
            <a:endParaRPr lang="en-US" dirty="0"/>
          </a:p>
        </p:txBody>
      </p:sp>
    </p:spTree>
    <p:extLst>
      <p:ext uri="{BB962C8B-B14F-4D97-AF65-F5344CB8AC3E}">
        <p14:creationId xmlns:p14="http://schemas.microsoft.com/office/powerpoint/2010/main" val="394131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rotWithShape="1">
          <a:blip r:embed="rId2"/>
          <a:srcRect t="10155" r="1" b="4763"/>
          <a:stretch/>
        </p:blipFill>
        <p:spPr>
          <a:xfrm>
            <a:off x="-1" y="10"/>
            <a:ext cx="4634680" cy="6857990"/>
          </a:xfrm>
          <a:prstGeom prst="rect">
            <a:avLst/>
          </a:prstGeom>
        </p:spPr>
      </p:pic>
      <p:sp>
        <p:nvSpPr>
          <p:cNvPr id="2" name="Title 1"/>
          <p:cNvSpPr>
            <a:spLocks noGrp="1"/>
          </p:cNvSpPr>
          <p:nvPr>
            <p:ph type="title"/>
          </p:nvPr>
        </p:nvSpPr>
        <p:spPr>
          <a:xfrm>
            <a:off x="5282381" y="629266"/>
            <a:ext cx="4767471" cy="1641986"/>
          </a:xfrm>
        </p:spPr>
        <p:txBody>
          <a:bodyPr>
            <a:normAutofit/>
          </a:bodyPr>
          <a:lstStyle/>
          <a:p>
            <a:r>
              <a:rPr lang="en-US" dirty="0" err="1"/>
              <a:t>Tatian</a:t>
            </a:r>
            <a:r>
              <a:rPr lang="en-US" dirty="0"/>
              <a:t> (c.120 – c.180)</a:t>
            </a:r>
            <a:endParaRPr lang="en-US"/>
          </a:p>
        </p:txBody>
      </p:sp>
      <p:sp>
        <p:nvSpPr>
          <p:cNvPr id="9" name="Content Placeholder 8"/>
          <p:cNvSpPr>
            <a:spLocks noGrp="1"/>
          </p:cNvSpPr>
          <p:nvPr>
            <p:ph idx="1"/>
          </p:nvPr>
        </p:nvSpPr>
        <p:spPr>
          <a:xfrm>
            <a:off x="5282381" y="2438400"/>
            <a:ext cx="4767471" cy="3809999"/>
          </a:xfrm>
        </p:spPr>
        <p:txBody>
          <a:bodyPr>
            <a:normAutofit/>
          </a:bodyPr>
          <a:lstStyle/>
          <a:p>
            <a:r>
              <a:rPr lang="en-US" dirty="0" err="1"/>
              <a:t>Tatian</a:t>
            </a:r>
            <a:r>
              <a:rPr lang="en-US" dirty="0"/>
              <a:t> was a convert to Christianity from paganism, and had been educated in the traditional Roman system.</a:t>
            </a:r>
          </a:p>
          <a:p>
            <a:r>
              <a:rPr lang="en-US" dirty="0"/>
              <a:t>He is the most extreme critic of classical culture and literature to be found among the early Christian writers.</a:t>
            </a:r>
          </a:p>
          <a:p>
            <a:r>
              <a:rPr lang="en-US" dirty="0"/>
              <a:t>He died outside the Church as the author of the Encratite heresy.  </a:t>
            </a:r>
          </a:p>
        </p:txBody>
      </p:sp>
    </p:spTree>
    <p:extLst>
      <p:ext uri="{BB962C8B-B14F-4D97-AF65-F5344CB8AC3E}">
        <p14:creationId xmlns:p14="http://schemas.microsoft.com/office/powerpoint/2010/main" val="628232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“Address to the Greeks”</a:t>
            </a:r>
          </a:p>
        </p:txBody>
      </p:sp>
      <p:sp>
        <p:nvSpPr>
          <p:cNvPr id="3" name="Content Placeholder 2"/>
          <p:cNvSpPr>
            <a:spLocks noGrp="1"/>
          </p:cNvSpPr>
          <p:nvPr>
            <p:ph idx="1"/>
          </p:nvPr>
        </p:nvSpPr>
        <p:spPr/>
        <p:txBody>
          <a:bodyPr/>
          <a:lstStyle/>
          <a:p>
            <a:pPr algn="just"/>
            <a:r>
              <a:rPr lang="en-US" dirty="0" err="1"/>
              <a:t>Tatian’s</a:t>
            </a:r>
            <a:r>
              <a:rPr lang="en-US" dirty="0"/>
              <a:t> </a:t>
            </a:r>
            <a:r>
              <a:rPr lang="en-US" i="1" dirty="0" err="1"/>
              <a:t>Oratio</a:t>
            </a:r>
            <a:r>
              <a:rPr lang="en-US" i="1" dirty="0"/>
              <a:t> ad </a:t>
            </a:r>
            <a:r>
              <a:rPr lang="en-US" i="1" dirty="0" err="1"/>
              <a:t>Graecos</a:t>
            </a:r>
            <a:r>
              <a:rPr lang="en-US" dirty="0"/>
              <a:t> (Address to the Greeks) condemns paganism as worthless, and praises the reasonableness and high antiquity of Christianity. As early as Eusebius, a 4</a:t>
            </a:r>
            <a:r>
              <a:rPr lang="en-US" baseline="30000" dirty="0"/>
              <a:t>th</a:t>
            </a:r>
            <a:r>
              <a:rPr lang="en-US" dirty="0"/>
              <a:t> century Church historian and bishop of Caesarea, </a:t>
            </a:r>
            <a:r>
              <a:rPr lang="en-US" dirty="0" err="1"/>
              <a:t>Tatian</a:t>
            </a:r>
            <a:r>
              <a:rPr lang="en-US" dirty="0"/>
              <a:t> was praised for his discussions of the antiquity of Moses and of the Hebraic law, and it was because of this chronological section of the </a:t>
            </a:r>
            <a:r>
              <a:rPr lang="en-US" i="1" dirty="0" err="1"/>
              <a:t>Oratio</a:t>
            </a:r>
            <a:r>
              <a:rPr lang="en-US" dirty="0"/>
              <a:t> that it was not generally condemned, though its anti-intellectual spirit is very much out of keeping with the other Greek fathers.</a:t>
            </a:r>
          </a:p>
        </p:txBody>
      </p:sp>
    </p:spTree>
    <p:extLst>
      <p:ext uri="{BB962C8B-B14F-4D97-AF65-F5344CB8AC3E}">
        <p14:creationId xmlns:p14="http://schemas.microsoft.com/office/powerpoint/2010/main" val="1901420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ln>
            <a:noFill/>
          </a:ln>
          <a:effectLst/>
        </p:spPr>
      </p:sp>
      <p:pic>
        <p:nvPicPr>
          <p:cNvPr id="25"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6"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7" name="Oval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8" name="Picture 1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9" name="Picture 1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0"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Content Placeholder 5"/>
          <p:cNvPicPr>
            <a:picLocks noGrp="1" noChangeAspect="1"/>
          </p:cNvPicPr>
          <p:nvPr>
            <p:ph idx="1"/>
          </p:nvPr>
        </p:nvPicPr>
        <p:blipFill rotWithShape="1">
          <a:blip r:embed="rId7"/>
          <a:srcRect b="7445"/>
          <a:stretch/>
        </p:blipFill>
        <p:spPr>
          <a:xfrm>
            <a:off x="-2" y="10"/>
            <a:ext cx="6094407" cy="6857990"/>
          </a:xfrm>
          <a:prstGeom prst="rect">
            <a:avLst/>
          </a:prstGeom>
        </p:spPr>
      </p:pic>
      <p:sp>
        <p:nvSpPr>
          <p:cNvPr id="2" name="Title 1"/>
          <p:cNvSpPr>
            <a:spLocks noGrp="1"/>
          </p:cNvSpPr>
          <p:nvPr>
            <p:ph type="title"/>
          </p:nvPr>
        </p:nvSpPr>
        <p:spPr>
          <a:xfrm>
            <a:off x="6742108" y="76200"/>
            <a:ext cx="3695704" cy="2009775"/>
          </a:xfrm>
        </p:spPr>
        <p:txBody>
          <a:bodyPr vert="horz" lIns="91440" tIns="45720" rIns="91440" bIns="45720" rtlCol="0" anchor="t">
            <a:normAutofit fontScale="90000"/>
          </a:bodyPr>
          <a:lstStyle/>
          <a:p>
            <a:r>
              <a:rPr lang="en-US" sz="4200" dirty="0"/>
              <a:t>Saint Basil the Great (330 – 379)</a:t>
            </a:r>
          </a:p>
        </p:txBody>
      </p:sp>
      <p:sp>
        <p:nvSpPr>
          <p:cNvPr id="4" name="Text Placeholder 3"/>
          <p:cNvSpPr>
            <a:spLocks noGrp="1"/>
          </p:cNvSpPr>
          <p:nvPr>
            <p:ph type="body" sz="half" idx="2"/>
          </p:nvPr>
        </p:nvSpPr>
        <p:spPr>
          <a:xfrm>
            <a:off x="6229351" y="1933575"/>
            <a:ext cx="5705474" cy="4705350"/>
          </a:xfrm>
        </p:spPr>
        <p:txBody>
          <a:bodyPr vert="horz" lIns="91440" tIns="45720" rIns="91440" bIns="45720" rtlCol="0">
            <a:normAutofit/>
          </a:bodyPr>
          <a:lstStyle/>
          <a:p>
            <a:pPr>
              <a:buFont typeface="Wingdings 3" charset="2"/>
              <a:buChar char=""/>
            </a:pPr>
            <a:endParaRPr lang="en-US" dirty="0"/>
          </a:p>
        </p:txBody>
      </p:sp>
    </p:spTree>
    <p:extLst>
      <p:ext uri="{BB962C8B-B14F-4D97-AF65-F5344CB8AC3E}">
        <p14:creationId xmlns:p14="http://schemas.microsoft.com/office/powerpoint/2010/main" val="384639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ln>
            <a:noFill/>
          </a:ln>
          <a:effectLst/>
        </p:spPr>
      </p:sp>
      <p:pic>
        <p:nvPicPr>
          <p:cNvPr id="30" name="Picture 2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3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4" name="Oval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6" name="Picture 3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8" name="Picture 3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0" name="Rectangle 3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Placeholder 5"/>
          <p:cNvPicPr>
            <a:picLocks noGrp="1" noChangeAspect="1"/>
          </p:cNvPicPr>
          <p:nvPr>
            <p:ph type="pic" idx="1"/>
          </p:nvPr>
        </p:nvPicPr>
        <p:blipFill rotWithShape="1">
          <a:blip r:embed="rId7"/>
          <a:srcRect r="2" b="3820"/>
          <a:stretch/>
        </p:blipFill>
        <p:spPr>
          <a:xfrm>
            <a:off x="-1" y="10"/>
            <a:ext cx="4634680" cy="6857990"/>
          </a:xfrm>
          <a:prstGeom prst="rect">
            <a:avLst/>
          </a:prstGeom>
        </p:spPr>
      </p:pic>
      <p:sp>
        <p:nvSpPr>
          <p:cNvPr id="2" name="Title 1"/>
          <p:cNvSpPr>
            <a:spLocks noGrp="1"/>
          </p:cNvSpPr>
          <p:nvPr>
            <p:ph type="title"/>
          </p:nvPr>
        </p:nvSpPr>
        <p:spPr>
          <a:xfrm>
            <a:off x="5282381" y="76201"/>
            <a:ext cx="4767471" cy="2257424"/>
          </a:xfrm>
        </p:spPr>
        <p:txBody>
          <a:bodyPr vert="horz" lIns="91440" tIns="45720" rIns="91440" bIns="45720" rtlCol="0" anchor="t">
            <a:normAutofit/>
          </a:bodyPr>
          <a:lstStyle/>
          <a:p>
            <a:pPr algn="ctr"/>
            <a:r>
              <a:rPr lang="en-US" sz="4200" dirty="0"/>
              <a:t>St. Justin Martyr</a:t>
            </a:r>
            <a:br>
              <a:rPr lang="en-US" sz="4200" dirty="0"/>
            </a:br>
            <a:r>
              <a:rPr lang="en-US" sz="4200" dirty="0"/>
              <a:t>The Philosopher (100-165 AD)</a:t>
            </a:r>
          </a:p>
        </p:txBody>
      </p:sp>
      <p:sp>
        <p:nvSpPr>
          <p:cNvPr id="4" name="Text Placeholder 3"/>
          <p:cNvSpPr>
            <a:spLocks noGrp="1"/>
          </p:cNvSpPr>
          <p:nvPr>
            <p:ph type="body" sz="half" idx="2"/>
          </p:nvPr>
        </p:nvSpPr>
        <p:spPr>
          <a:xfrm>
            <a:off x="5282381" y="2669684"/>
            <a:ext cx="4767471" cy="4054965"/>
          </a:xfrm>
        </p:spPr>
        <p:txBody>
          <a:bodyPr vert="horz" lIns="91440" tIns="45720" rIns="91440" bIns="45720" rtlCol="0">
            <a:normAutofit/>
          </a:bodyPr>
          <a:lstStyle/>
          <a:p>
            <a:pPr>
              <a:buFont typeface="Wingdings 3" charset="2"/>
              <a:buChar char=""/>
            </a:pPr>
            <a:r>
              <a:rPr lang="en-US" dirty="0"/>
              <a:t>St. Justin was a convert to Christianity from paganism, and had been educated in the traditional system of Greco-Roman </a:t>
            </a:r>
            <a:r>
              <a:rPr lang="en-US" i="1" dirty="0"/>
              <a:t>paideia</a:t>
            </a:r>
            <a:r>
              <a:rPr lang="en-US" dirty="0"/>
              <a:t>.</a:t>
            </a:r>
          </a:p>
          <a:p>
            <a:pPr>
              <a:buFont typeface="Wingdings 3" charset="2"/>
              <a:buChar char=""/>
            </a:pPr>
            <a:r>
              <a:rPr lang="en-US" dirty="0"/>
              <a:t>He tells us in his first </a:t>
            </a:r>
            <a:r>
              <a:rPr lang="en-US" i="1" dirty="0"/>
              <a:t>Apology</a:t>
            </a:r>
            <a:r>
              <a:rPr lang="en-US" dirty="0"/>
              <a:t> that he had studied in various philosophical schools, but had never been able to find the true wisdom for which his soul yearned. </a:t>
            </a:r>
          </a:p>
          <a:p>
            <a:pPr>
              <a:buFont typeface="Wingdings 3" charset="2"/>
              <a:buChar char=""/>
            </a:pPr>
            <a:r>
              <a:rPr lang="en-US" dirty="0"/>
              <a:t>In Christianity, he said, he ultimately found the fulfillment of all his deepest desires for wisdom and knowledge.</a:t>
            </a:r>
          </a:p>
        </p:txBody>
      </p:sp>
    </p:spTree>
    <p:extLst>
      <p:ext uri="{BB962C8B-B14F-4D97-AF65-F5344CB8AC3E}">
        <p14:creationId xmlns:p14="http://schemas.microsoft.com/office/powerpoint/2010/main" val="2587433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p:cNvPicPr>
            <a:picLocks noChangeAspect="1"/>
          </p:cNvPicPr>
          <p:nvPr/>
        </p:nvPicPr>
        <p:blipFill rotWithShape="1">
          <a:blip r:embed="rId2"/>
          <a:srcRect l="2593" r="1887"/>
          <a:stretch/>
        </p:blipFill>
        <p:spPr>
          <a:xfrm>
            <a:off x="-1" y="10"/>
            <a:ext cx="4634680" cy="6857990"/>
          </a:xfrm>
          <a:prstGeom prst="rect">
            <a:avLst/>
          </a:prstGeom>
        </p:spPr>
      </p:pic>
      <p:sp>
        <p:nvSpPr>
          <p:cNvPr id="2" name="Title 1"/>
          <p:cNvSpPr>
            <a:spLocks noGrp="1"/>
          </p:cNvSpPr>
          <p:nvPr>
            <p:ph type="title"/>
          </p:nvPr>
        </p:nvSpPr>
        <p:spPr>
          <a:xfrm>
            <a:off x="5110931" y="457816"/>
            <a:ext cx="5595170" cy="1641986"/>
          </a:xfrm>
        </p:spPr>
        <p:txBody>
          <a:bodyPr>
            <a:normAutofit/>
          </a:bodyPr>
          <a:lstStyle/>
          <a:p>
            <a:pPr>
              <a:lnSpc>
                <a:spcPct val="80000"/>
              </a:lnSpc>
            </a:pPr>
            <a:r>
              <a:rPr lang="en-US" sz="3900" dirty="0"/>
              <a:t>St. Justin’s Teaching</a:t>
            </a:r>
            <a:br>
              <a:rPr lang="en-US" sz="3900" dirty="0"/>
            </a:br>
            <a:r>
              <a:rPr lang="en-US" sz="3900" dirty="0"/>
              <a:t>on the Logos</a:t>
            </a:r>
          </a:p>
        </p:txBody>
      </p:sp>
      <p:sp>
        <p:nvSpPr>
          <p:cNvPr id="16" name="Content Placeholder 8"/>
          <p:cNvSpPr>
            <a:spLocks noGrp="1"/>
          </p:cNvSpPr>
          <p:nvPr>
            <p:ph idx="1"/>
          </p:nvPr>
        </p:nvSpPr>
        <p:spPr>
          <a:xfrm>
            <a:off x="5282381" y="2438400"/>
            <a:ext cx="6747694" cy="3809999"/>
          </a:xfrm>
        </p:spPr>
        <p:txBody>
          <a:bodyPr>
            <a:normAutofit/>
          </a:bodyPr>
          <a:lstStyle/>
          <a:p>
            <a:pPr algn="just"/>
            <a:r>
              <a:rPr lang="en-US" dirty="0"/>
              <a:t>The Gospel according to St. John begins: “In the beginning was the Word (Logos) and the Word was with God, and the Word was God.”</a:t>
            </a:r>
          </a:p>
          <a:p>
            <a:pPr algn="just"/>
            <a:r>
              <a:rPr lang="en-US" dirty="0"/>
              <a:t>St. Justin makes this identification of Christ with the Logos the basis for how pagan Greek philosophers were able to reach certain aspects of truth, albeit dimly, in their speculations, by the “seed of the Logos” (</a:t>
            </a:r>
            <a:r>
              <a:rPr lang="en-US" i="1" dirty="0"/>
              <a:t>logos </a:t>
            </a:r>
            <a:r>
              <a:rPr lang="en-US" i="1" dirty="0" err="1"/>
              <a:t>spermatikos</a:t>
            </a:r>
            <a:r>
              <a:rPr lang="en-US" dirty="0"/>
              <a:t>) that was within them.</a:t>
            </a:r>
          </a:p>
        </p:txBody>
      </p:sp>
    </p:spTree>
    <p:extLst>
      <p:ext uri="{BB962C8B-B14F-4D97-AF65-F5344CB8AC3E}">
        <p14:creationId xmlns:p14="http://schemas.microsoft.com/office/powerpoint/2010/main" val="103718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ln>
            <a:noFill/>
          </a:ln>
          <a:effectLst/>
        </p:spPr>
      </p:sp>
      <p:pic>
        <p:nvPicPr>
          <p:cNvPr id="30" name="Picture 2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3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4" name="Oval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6" name="Picture 3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8" name="Picture 3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0" name="Rectangle 3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Placeholder 5"/>
          <p:cNvPicPr>
            <a:picLocks noGrp="1" noChangeAspect="1"/>
          </p:cNvPicPr>
          <p:nvPr>
            <p:ph type="pic" idx="1"/>
          </p:nvPr>
        </p:nvPicPr>
        <p:blipFill rotWithShape="1">
          <a:blip r:embed="rId7"/>
          <a:srcRect r="2" b="3820"/>
          <a:stretch/>
        </p:blipFill>
        <p:spPr>
          <a:xfrm>
            <a:off x="-1" y="10"/>
            <a:ext cx="4634680" cy="6857990"/>
          </a:xfrm>
          <a:prstGeom prst="rect">
            <a:avLst/>
          </a:prstGeom>
        </p:spPr>
      </p:pic>
      <p:sp>
        <p:nvSpPr>
          <p:cNvPr id="2" name="Title 1"/>
          <p:cNvSpPr>
            <a:spLocks noGrp="1"/>
          </p:cNvSpPr>
          <p:nvPr>
            <p:ph type="title"/>
          </p:nvPr>
        </p:nvSpPr>
        <p:spPr>
          <a:xfrm>
            <a:off x="5282381" y="76201"/>
            <a:ext cx="4767471" cy="530289"/>
          </a:xfrm>
        </p:spPr>
        <p:txBody>
          <a:bodyPr vert="horz" lIns="91440" tIns="45720" rIns="91440" bIns="45720" rtlCol="0" anchor="t">
            <a:normAutofit/>
          </a:bodyPr>
          <a:lstStyle/>
          <a:p>
            <a:pPr algn="ctr"/>
            <a:r>
              <a:rPr lang="en-US" sz="2000" dirty="0"/>
              <a:t>From St. Justin’s First Apology</a:t>
            </a:r>
          </a:p>
        </p:txBody>
      </p:sp>
      <p:sp>
        <p:nvSpPr>
          <p:cNvPr id="4" name="Text Placeholder 3"/>
          <p:cNvSpPr>
            <a:spLocks noGrp="1"/>
          </p:cNvSpPr>
          <p:nvPr>
            <p:ph type="body" sz="half" idx="2"/>
          </p:nvPr>
        </p:nvSpPr>
        <p:spPr>
          <a:xfrm>
            <a:off x="5282381" y="671804"/>
            <a:ext cx="4767471" cy="6052846"/>
          </a:xfrm>
        </p:spPr>
        <p:txBody>
          <a:bodyPr vert="horz" lIns="91440" tIns="45720" rIns="91440" bIns="45720" rtlCol="0">
            <a:normAutofit/>
          </a:bodyPr>
          <a:lstStyle/>
          <a:p>
            <a:pPr algn="just">
              <a:buFont typeface="Wingdings 3" charset="2"/>
              <a:buChar char=""/>
            </a:pPr>
            <a:r>
              <a:rPr lang="en-US" dirty="0"/>
              <a:t> </a:t>
            </a:r>
            <a:r>
              <a:rPr lang="en-US" dirty="0">
                <a:solidFill>
                  <a:schemeClr val="tx1">
                    <a:lumMod val="95000"/>
                  </a:schemeClr>
                </a:solidFill>
              </a:rPr>
              <a:t>The </a:t>
            </a:r>
            <a:r>
              <a:rPr lang="en-US" dirty="0">
                <a:solidFill>
                  <a:schemeClr val="tx1">
                    <a:lumMod val="95000"/>
                  </a:schemeClr>
                </a:solidFill>
                <a:hlinkClick r:id="rId8"/>
              </a:rPr>
              <a:t>philosophers</a:t>
            </a:r>
            <a:r>
              <a:rPr lang="en-US" dirty="0">
                <a:solidFill>
                  <a:schemeClr val="tx1">
                    <a:lumMod val="95000"/>
                  </a:schemeClr>
                </a:solidFill>
              </a:rPr>
              <a:t> called </a:t>
            </a:r>
            <a:r>
              <a:rPr lang="en-US" dirty="0">
                <a:solidFill>
                  <a:schemeClr val="tx1">
                    <a:lumMod val="95000"/>
                  </a:schemeClr>
                </a:solidFill>
                <a:hlinkClick r:id="rId9"/>
              </a:rPr>
              <a:t>Stoics</a:t>
            </a:r>
            <a:r>
              <a:rPr lang="en-US" dirty="0">
                <a:solidFill>
                  <a:schemeClr val="tx1">
                    <a:lumMod val="95000"/>
                  </a:schemeClr>
                </a:solidFill>
              </a:rPr>
              <a:t> teach that even God Himself shall be resolved into fire, and they say that the world is to be formed anew by this revolution; but we understand that </a:t>
            </a:r>
            <a:r>
              <a:rPr lang="en-US" dirty="0">
                <a:solidFill>
                  <a:schemeClr val="tx1">
                    <a:lumMod val="95000"/>
                  </a:schemeClr>
                </a:solidFill>
                <a:hlinkClick r:id="rId10"/>
              </a:rPr>
              <a:t>God</a:t>
            </a:r>
            <a:r>
              <a:rPr lang="en-US" dirty="0">
                <a:solidFill>
                  <a:schemeClr val="tx1">
                    <a:lumMod val="95000"/>
                  </a:schemeClr>
                </a:solidFill>
              </a:rPr>
              <a:t>, the Creator of all things, is superior to the things that are to be changed. If, therefore, on some points we teach the same things as the poets and </a:t>
            </a:r>
            <a:r>
              <a:rPr lang="en-US" dirty="0">
                <a:solidFill>
                  <a:schemeClr val="tx1">
                    <a:lumMod val="95000"/>
                  </a:schemeClr>
                </a:solidFill>
                <a:hlinkClick r:id="rId8"/>
              </a:rPr>
              <a:t>philosophers</a:t>
            </a:r>
            <a:r>
              <a:rPr lang="en-US" dirty="0">
                <a:solidFill>
                  <a:schemeClr val="tx1">
                    <a:lumMod val="95000"/>
                  </a:schemeClr>
                </a:solidFill>
              </a:rPr>
              <a:t> whom you </a:t>
            </a:r>
            <a:r>
              <a:rPr lang="en-US" dirty="0" err="1">
                <a:solidFill>
                  <a:schemeClr val="tx1">
                    <a:lumMod val="95000"/>
                  </a:schemeClr>
                </a:solidFill>
                <a:hlinkClick r:id="rId11"/>
              </a:rPr>
              <a:t>honour</a:t>
            </a:r>
            <a:r>
              <a:rPr lang="en-US" dirty="0">
                <a:solidFill>
                  <a:schemeClr val="tx1">
                    <a:lumMod val="95000"/>
                  </a:schemeClr>
                </a:solidFill>
              </a:rPr>
              <a:t>, and on other points are fuller and more divine in our teaching, and if we alone afford </a:t>
            </a:r>
            <a:r>
              <a:rPr lang="en-US" dirty="0">
                <a:solidFill>
                  <a:schemeClr val="tx1">
                    <a:lumMod val="95000"/>
                  </a:schemeClr>
                </a:solidFill>
                <a:hlinkClick r:id="rId12"/>
              </a:rPr>
              <a:t>proof</a:t>
            </a:r>
            <a:r>
              <a:rPr lang="en-US" dirty="0">
                <a:solidFill>
                  <a:schemeClr val="tx1">
                    <a:lumMod val="95000"/>
                  </a:schemeClr>
                </a:solidFill>
              </a:rPr>
              <a:t> of what we assert, why are we </a:t>
            </a:r>
            <a:r>
              <a:rPr lang="en-US" dirty="0">
                <a:solidFill>
                  <a:schemeClr val="tx1">
                    <a:lumMod val="95000"/>
                  </a:schemeClr>
                </a:solidFill>
                <a:hlinkClick r:id="rId13"/>
              </a:rPr>
              <a:t>unjustly</a:t>
            </a:r>
            <a:r>
              <a:rPr lang="en-US" dirty="0">
                <a:solidFill>
                  <a:schemeClr val="tx1">
                    <a:lumMod val="95000"/>
                  </a:schemeClr>
                </a:solidFill>
              </a:rPr>
              <a:t> </a:t>
            </a:r>
            <a:r>
              <a:rPr lang="en-US" dirty="0">
                <a:solidFill>
                  <a:schemeClr val="tx1">
                    <a:lumMod val="95000"/>
                  </a:schemeClr>
                </a:solidFill>
                <a:hlinkClick r:id="rId14"/>
              </a:rPr>
              <a:t>hated</a:t>
            </a:r>
            <a:r>
              <a:rPr lang="en-US" dirty="0">
                <a:solidFill>
                  <a:schemeClr val="tx1">
                    <a:lumMod val="95000"/>
                  </a:schemeClr>
                </a:solidFill>
              </a:rPr>
              <a:t> more than all others? For while we say that all things have been produced and arranged into a world by </a:t>
            </a:r>
            <a:r>
              <a:rPr lang="en-US" dirty="0">
                <a:solidFill>
                  <a:schemeClr val="tx1">
                    <a:lumMod val="95000"/>
                  </a:schemeClr>
                </a:solidFill>
                <a:hlinkClick r:id="rId10"/>
              </a:rPr>
              <a:t>God</a:t>
            </a:r>
            <a:r>
              <a:rPr lang="en-US" dirty="0">
                <a:solidFill>
                  <a:schemeClr val="tx1">
                    <a:lumMod val="95000"/>
                  </a:schemeClr>
                </a:solidFill>
              </a:rPr>
              <a:t>, we shall seem to utter the doctrine of </a:t>
            </a:r>
            <a:r>
              <a:rPr lang="en-US" dirty="0">
                <a:solidFill>
                  <a:schemeClr val="tx1">
                    <a:lumMod val="95000"/>
                  </a:schemeClr>
                </a:solidFill>
                <a:hlinkClick r:id="rId15"/>
              </a:rPr>
              <a:t>Plato</a:t>
            </a:r>
            <a:r>
              <a:rPr lang="en-US" dirty="0">
                <a:solidFill>
                  <a:schemeClr val="tx1">
                    <a:lumMod val="95000"/>
                  </a:schemeClr>
                </a:solidFill>
              </a:rPr>
              <a:t>; and while we say that there will be a burning up of all, we shall seem to utter the doctrine of the </a:t>
            </a:r>
            <a:r>
              <a:rPr lang="en-US" dirty="0">
                <a:solidFill>
                  <a:schemeClr val="tx1">
                    <a:lumMod val="95000"/>
                  </a:schemeClr>
                </a:solidFill>
                <a:hlinkClick r:id="rId9"/>
              </a:rPr>
              <a:t>Stoics</a:t>
            </a:r>
            <a:r>
              <a:rPr lang="en-US" dirty="0">
                <a:solidFill>
                  <a:schemeClr val="tx1">
                    <a:lumMod val="95000"/>
                  </a:schemeClr>
                </a:solidFill>
              </a:rPr>
              <a:t>: and while we affirm that the </a:t>
            </a:r>
            <a:r>
              <a:rPr lang="en-US" dirty="0">
                <a:solidFill>
                  <a:schemeClr val="tx1">
                    <a:lumMod val="95000"/>
                  </a:schemeClr>
                </a:solidFill>
                <a:hlinkClick r:id="rId16"/>
              </a:rPr>
              <a:t>souls</a:t>
            </a:r>
            <a:r>
              <a:rPr lang="en-US" dirty="0">
                <a:solidFill>
                  <a:schemeClr val="tx1">
                    <a:lumMod val="95000"/>
                  </a:schemeClr>
                </a:solidFill>
              </a:rPr>
              <a:t> of the </a:t>
            </a:r>
            <a:r>
              <a:rPr lang="en-US" dirty="0">
                <a:solidFill>
                  <a:schemeClr val="tx1">
                    <a:lumMod val="95000"/>
                  </a:schemeClr>
                </a:solidFill>
                <a:hlinkClick r:id="rId17"/>
              </a:rPr>
              <a:t>wicked</a:t>
            </a:r>
            <a:r>
              <a:rPr lang="en-US" dirty="0">
                <a:solidFill>
                  <a:schemeClr val="tx1">
                    <a:lumMod val="95000"/>
                  </a:schemeClr>
                </a:solidFill>
              </a:rPr>
              <a:t>, being endowed with sensation even after death, are punished, and that those of the good being delivered from punishment spend a blessed </a:t>
            </a:r>
            <a:r>
              <a:rPr lang="en-US" dirty="0">
                <a:solidFill>
                  <a:schemeClr val="tx1">
                    <a:lumMod val="95000"/>
                  </a:schemeClr>
                </a:solidFill>
                <a:hlinkClick r:id="rId18"/>
              </a:rPr>
              <a:t>existence</a:t>
            </a:r>
            <a:r>
              <a:rPr lang="en-US" dirty="0">
                <a:solidFill>
                  <a:schemeClr val="tx1">
                    <a:lumMod val="95000"/>
                  </a:schemeClr>
                </a:solidFill>
              </a:rPr>
              <a:t>, we shall seem to say the same things as the poets and </a:t>
            </a:r>
            <a:r>
              <a:rPr lang="en-US" dirty="0">
                <a:solidFill>
                  <a:schemeClr val="tx1">
                    <a:lumMod val="95000"/>
                  </a:schemeClr>
                </a:solidFill>
                <a:hlinkClick r:id="rId8"/>
              </a:rPr>
              <a:t>philosophers</a:t>
            </a:r>
            <a:r>
              <a:rPr lang="en-US" dirty="0">
                <a:solidFill>
                  <a:schemeClr val="tx1">
                    <a:lumMod val="95000"/>
                  </a:schemeClr>
                </a:solidFill>
              </a:rPr>
              <a:t>; and while we maintain that men ought not to worship the works of their hands, we say the very things which have been said by the comic poet Menander, and other similar writers, for they have declared that the workman is greater than the work.</a:t>
            </a:r>
          </a:p>
        </p:txBody>
      </p:sp>
    </p:spTree>
    <p:extLst>
      <p:ext uri="{BB962C8B-B14F-4D97-AF65-F5344CB8AC3E}">
        <p14:creationId xmlns:p14="http://schemas.microsoft.com/office/powerpoint/2010/main" val="407527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ln>
            <a:noFill/>
          </a:ln>
          <a:effectLst/>
        </p:spPr>
      </p:sp>
      <p:pic>
        <p:nvPicPr>
          <p:cNvPr id="30" name="Picture 2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3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4" name="Oval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6" name="Picture 3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8" name="Picture 3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0" name="Rectangle 3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Placeholder 5"/>
          <p:cNvPicPr>
            <a:picLocks noGrp="1" noChangeAspect="1"/>
          </p:cNvPicPr>
          <p:nvPr>
            <p:ph type="pic" idx="1"/>
          </p:nvPr>
        </p:nvPicPr>
        <p:blipFill rotWithShape="1">
          <a:blip r:embed="rId7"/>
          <a:srcRect r="2" b="3820"/>
          <a:stretch/>
        </p:blipFill>
        <p:spPr>
          <a:xfrm>
            <a:off x="-1" y="10"/>
            <a:ext cx="4634680" cy="6857990"/>
          </a:xfrm>
          <a:prstGeom prst="rect">
            <a:avLst/>
          </a:prstGeom>
        </p:spPr>
      </p:pic>
      <p:sp>
        <p:nvSpPr>
          <p:cNvPr id="2" name="Title 1"/>
          <p:cNvSpPr>
            <a:spLocks noGrp="1"/>
          </p:cNvSpPr>
          <p:nvPr>
            <p:ph type="title"/>
          </p:nvPr>
        </p:nvSpPr>
        <p:spPr>
          <a:xfrm>
            <a:off x="5282381" y="76201"/>
            <a:ext cx="4767471" cy="530289"/>
          </a:xfrm>
        </p:spPr>
        <p:txBody>
          <a:bodyPr vert="horz" lIns="91440" tIns="45720" rIns="91440" bIns="45720" rtlCol="0" anchor="t">
            <a:normAutofit/>
          </a:bodyPr>
          <a:lstStyle/>
          <a:p>
            <a:pPr algn="ctr"/>
            <a:r>
              <a:rPr lang="en-US" sz="2000" dirty="0"/>
              <a:t>From St. Justin’s Second Apology</a:t>
            </a:r>
          </a:p>
        </p:txBody>
      </p:sp>
      <p:sp>
        <p:nvSpPr>
          <p:cNvPr id="4" name="Text Placeholder 3"/>
          <p:cNvSpPr>
            <a:spLocks noGrp="1"/>
          </p:cNvSpPr>
          <p:nvPr>
            <p:ph type="body" sz="half" idx="2"/>
          </p:nvPr>
        </p:nvSpPr>
        <p:spPr>
          <a:xfrm>
            <a:off x="5282381" y="1217608"/>
            <a:ext cx="4767471" cy="5507042"/>
          </a:xfrm>
        </p:spPr>
        <p:txBody>
          <a:bodyPr vert="horz" lIns="91440" tIns="45720" rIns="91440" bIns="45720" rtlCol="0">
            <a:normAutofit/>
          </a:bodyPr>
          <a:lstStyle/>
          <a:p>
            <a:pPr algn="just">
              <a:buFont typeface="Wingdings 3" charset="2"/>
              <a:buChar char=""/>
            </a:pPr>
            <a:r>
              <a:rPr lang="en-US" dirty="0"/>
              <a:t> And those of the Stoic school — since, so far as their moral teaching went, they were admirable, as were also the poets in some particulars, on account of the seed of reason [the </a:t>
            </a:r>
            <a:r>
              <a:rPr lang="en-US" dirty="0">
                <a:hlinkClick r:id="rId8"/>
              </a:rPr>
              <a:t>Logos</a:t>
            </a:r>
            <a:r>
              <a:rPr lang="en-US" dirty="0"/>
              <a:t>] implanted in every race of men— were, we </a:t>
            </a:r>
            <a:r>
              <a:rPr lang="en-US" dirty="0">
                <a:hlinkClick r:id="rId9"/>
              </a:rPr>
              <a:t>know</a:t>
            </a:r>
            <a:r>
              <a:rPr lang="en-US" dirty="0"/>
              <a:t>, </a:t>
            </a:r>
            <a:r>
              <a:rPr lang="en-US" dirty="0">
                <a:hlinkClick r:id="rId10"/>
              </a:rPr>
              <a:t>hated</a:t>
            </a:r>
            <a:r>
              <a:rPr lang="en-US" dirty="0"/>
              <a:t> and </a:t>
            </a:r>
            <a:r>
              <a:rPr lang="en-US" dirty="0">
                <a:hlinkClick r:id="rId11"/>
              </a:rPr>
              <a:t>put to death</a:t>
            </a:r>
            <a:r>
              <a:rPr lang="en-US" dirty="0"/>
              <a:t> — Heraclitus for instance, and, among those of our own time, </a:t>
            </a:r>
            <a:r>
              <a:rPr lang="en-US" dirty="0" err="1"/>
              <a:t>Musonius</a:t>
            </a:r>
            <a:r>
              <a:rPr lang="en-US" dirty="0"/>
              <a:t> and others. For, as we intimated, the devils have always effected, that all those who anyhow live a reasonable and earnest life, and shun </a:t>
            </a:r>
            <a:r>
              <a:rPr lang="en-US" dirty="0">
                <a:hlinkClick r:id="rId12"/>
              </a:rPr>
              <a:t>vice</a:t>
            </a:r>
            <a:r>
              <a:rPr lang="en-US" dirty="0"/>
              <a:t>, be </a:t>
            </a:r>
            <a:r>
              <a:rPr lang="en-US" dirty="0">
                <a:hlinkClick r:id="rId10"/>
              </a:rPr>
              <a:t>hated</a:t>
            </a:r>
            <a:r>
              <a:rPr lang="en-US" dirty="0"/>
              <a:t>. And it is nothing wonderful; if the devils are </a:t>
            </a:r>
            <a:r>
              <a:rPr lang="en-US" dirty="0">
                <a:hlinkClick r:id="rId13"/>
              </a:rPr>
              <a:t>proved</a:t>
            </a:r>
            <a:r>
              <a:rPr lang="en-US" dirty="0"/>
              <a:t> to </a:t>
            </a:r>
            <a:r>
              <a:rPr lang="en-US" dirty="0">
                <a:hlinkClick r:id="rId14"/>
              </a:rPr>
              <a:t>cause</a:t>
            </a:r>
            <a:r>
              <a:rPr lang="en-US" dirty="0"/>
              <a:t> those to be much worse </a:t>
            </a:r>
            <a:r>
              <a:rPr lang="en-US" dirty="0">
                <a:hlinkClick r:id="rId10"/>
              </a:rPr>
              <a:t>hated</a:t>
            </a:r>
            <a:r>
              <a:rPr lang="en-US" dirty="0"/>
              <a:t> who live not according to a part only of the word diffused [among </a:t>
            </a:r>
            <a:r>
              <a:rPr lang="en-US" dirty="0">
                <a:hlinkClick r:id="rId15"/>
              </a:rPr>
              <a:t>men</a:t>
            </a:r>
            <a:r>
              <a:rPr lang="en-US" dirty="0"/>
              <a:t>] but by the </a:t>
            </a:r>
            <a:r>
              <a:rPr lang="en-US" dirty="0">
                <a:hlinkClick r:id="rId9"/>
              </a:rPr>
              <a:t>knowledge</a:t>
            </a:r>
            <a:r>
              <a:rPr lang="en-US" dirty="0"/>
              <a:t> and </a:t>
            </a:r>
            <a:r>
              <a:rPr lang="en-US" dirty="0">
                <a:hlinkClick r:id="rId16"/>
              </a:rPr>
              <a:t>contemplation</a:t>
            </a:r>
            <a:r>
              <a:rPr lang="en-US" dirty="0"/>
              <a:t> of the whole Word, which is </a:t>
            </a:r>
            <a:r>
              <a:rPr lang="en-US" dirty="0">
                <a:hlinkClick r:id="rId17"/>
              </a:rPr>
              <a:t>Christ</a:t>
            </a:r>
            <a:r>
              <a:rPr lang="en-US" dirty="0"/>
              <a:t>. And they, having been shut up in </a:t>
            </a:r>
            <a:r>
              <a:rPr lang="en-US" dirty="0">
                <a:hlinkClick r:id="rId18"/>
              </a:rPr>
              <a:t>eternal fire</a:t>
            </a:r>
            <a:r>
              <a:rPr lang="en-US" dirty="0"/>
              <a:t>, shall suffer their </a:t>
            </a:r>
            <a:r>
              <a:rPr lang="en-US" dirty="0">
                <a:hlinkClick r:id="rId19"/>
              </a:rPr>
              <a:t>just</a:t>
            </a:r>
            <a:r>
              <a:rPr lang="en-US" dirty="0"/>
              <a:t> punishment and penalty. For if they are even now overthrown by men through the name of </a:t>
            </a:r>
            <a:r>
              <a:rPr lang="en-US" dirty="0">
                <a:hlinkClick r:id="rId17"/>
              </a:rPr>
              <a:t>Jesus Christ</a:t>
            </a:r>
            <a:r>
              <a:rPr lang="en-US" dirty="0"/>
              <a:t>, this is an intimation of the punishment in </a:t>
            </a:r>
            <a:r>
              <a:rPr lang="en-US" dirty="0">
                <a:hlinkClick r:id="rId18"/>
              </a:rPr>
              <a:t>eternal fire</a:t>
            </a:r>
            <a:r>
              <a:rPr lang="en-US" dirty="0"/>
              <a:t> which is to be inflicted on themselves and those who serve them. For thus did both all the </a:t>
            </a:r>
            <a:r>
              <a:rPr lang="en-US" dirty="0">
                <a:hlinkClick r:id="rId20"/>
              </a:rPr>
              <a:t>prophets</a:t>
            </a:r>
            <a:r>
              <a:rPr lang="en-US" dirty="0"/>
              <a:t> foretell, and our own teacher Jesus teach</a:t>
            </a:r>
            <a:endParaRPr lang="en-US" dirty="0">
              <a:solidFill>
                <a:schemeClr val="bg1"/>
              </a:solidFill>
            </a:endParaRPr>
          </a:p>
        </p:txBody>
      </p:sp>
    </p:spTree>
    <p:extLst>
      <p:ext uri="{BB962C8B-B14F-4D97-AF65-F5344CB8AC3E}">
        <p14:creationId xmlns:p14="http://schemas.microsoft.com/office/powerpoint/2010/main" val="1830822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ln>
            <a:noFill/>
          </a:ln>
          <a:effectLst/>
        </p:spPr>
      </p:sp>
      <p:pic>
        <p:nvPicPr>
          <p:cNvPr id="30" name="Picture 2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3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4" name="Oval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6" name="Picture 3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8" name="Picture 3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0" name="Rectangle 3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Placeholder 5"/>
          <p:cNvPicPr>
            <a:picLocks noGrp="1" noChangeAspect="1"/>
          </p:cNvPicPr>
          <p:nvPr>
            <p:ph type="pic" idx="1"/>
          </p:nvPr>
        </p:nvPicPr>
        <p:blipFill rotWithShape="1">
          <a:blip r:embed="rId7"/>
          <a:srcRect r="2" b="3820"/>
          <a:stretch/>
        </p:blipFill>
        <p:spPr>
          <a:xfrm>
            <a:off x="-1" y="10"/>
            <a:ext cx="4634680" cy="6857990"/>
          </a:xfrm>
          <a:prstGeom prst="rect">
            <a:avLst/>
          </a:prstGeom>
        </p:spPr>
      </p:pic>
      <p:sp>
        <p:nvSpPr>
          <p:cNvPr id="2" name="Title 1"/>
          <p:cNvSpPr>
            <a:spLocks noGrp="1"/>
          </p:cNvSpPr>
          <p:nvPr>
            <p:ph type="title"/>
          </p:nvPr>
        </p:nvSpPr>
        <p:spPr>
          <a:xfrm>
            <a:off x="5282381" y="76201"/>
            <a:ext cx="4767471" cy="530289"/>
          </a:xfrm>
        </p:spPr>
        <p:txBody>
          <a:bodyPr vert="horz" lIns="91440" tIns="45720" rIns="91440" bIns="45720" rtlCol="0" anchor="t">
            <a:normAutofit/>
          </a:bodyPr>
          <a:lstStyle/>
          <a:p>
            <a:pPr algn="ctr"/>
            <a:r>
              <a:rPr lang="en-US" sz="2000" dirty="0"/>
              <a:t>From St. Justin’s Second Apology</a:t>
            </a:r>
          </a:p>
        </p:txBody>
      </p:sp>
      <p:sp>
        <p:nvSpPr>
          <p:cNvPr id="4" name="Text Placeholder 3"/>
          <p:cNvSpPr>
            <a:spLocks noGrp="1"/>
          </p:cNvSpPr>
          <p:nvPr>
            <p:ph type="body" sz="half" idx="2"/>
          </p:nvPr>
        </p:nvSpPr>
        <p:spPr>
          <a:xfrm>
            <a:off x="5282381" y="1217608"/>
            <a:ext cx="4767471" cy="5507042"/>
          </a:xfrm>
        </p:spPr>
        <p:txBody>
          <a:bodyPr vert="horz" lIns="91440" tIns="45720" rIns="91440" bIns="45720" rtlCol="0">
            <a:normAutofit/>
          </a:bodyPr>
          <a:lstStyle/>
          <a:p>
            <a:pPr algn="just">
              <a:buFont typeface="Wingdings 3" charset="2"/>
              <a:buChar char=""/>
            </a:pPr>
            <a:r>
              <a:rPr lang="en-US" dirty="0"/>
              <a:t> </a:t>
            </a:r>
            <a:endParaRPr lang="en-US" dirty="0">
              <a:solidFill>
                <a:schemeClr val="bg1"/>
              </a:solidFill>
            </a:endParaRPr>
          </a:p>
        </p:txBody>
      </p:sp>
      <p:sp>
        <p:nvSpPr>
          <p:cNvPr id="8" name="Rectangle 7"/>
          <p:cNvSpPr/>
          <p:nvPr/>
        </p:nvSpPr>
        <p:spPr>
          <a:xfrm>
            <a:off x="5113176" y="1582341"/>
            <a:ext cx="6690048" cy="3416320"/>
          </a:xfrm>
          <a:prstGeom prst="rect">
            <a:avLst/>
          </a:prstGeom>
        </p:spPr>
        <p:txBody>
          <a:bodyPr wrap="square">
            <a:spAutoFit/>
          </a:bodyPr>
          <a:lstStyle/>
          <a:p>
            <a:pPr algn="just"/>
            <a:r>
              <a:rPr lang="en-US" dirty="0">
                <a:latin typeface="verdana" panose="020B0604030504040204" pitchFamily="34" charset="0"/>
              </a:rPr>
              <a:t>Our doctrines, then, appear to be greater than all </a:t>
            </a:r>
            <a:r>
              <a:rPr lang="en-US" dirty="0">
                <a:latin typeface="verdana" panose="020B0604030504040204" pitchFamily="34" charset="0"/>
                <a:hlinkClick r:id="rId8"/>
              </a:rPr>
              <a:t>human</a:t>
            </a:r>
            <a:r>
              <a:rPr lang="en-US" dirty="0">
                <a:latin typeface="verdana" panose="020B0604030504040204" pitchFamily="34" charset="0"/>
              </a:rPr>
              <a:t> teaching; because Christ, who appeared for our sakes, became the whole rational being, both body, and reason, and </a:t>
            </a:r>
            <a:r>
              <a:rPr lang="en-US" dirty="0">
                <a:latin typeface="verdana" panose="020B0604030504040204" pitchFamily="34" charset="0"/>
                <a:hlinkClick r:id="rId9"/>
              </a:rPr>
              <a:t>soul</a:t>
            </a:r>
            <a:r>
              <a:rPr lang="en-US" dirty="0">
                <a:latin typeface="verdana" panose="020B0604030504040204" pitchFamily="34" charset="0"/>
              </a:rPr>
              <a:t>. For I whatever either lawgivers or </a:t>
            </a:r>
            <a:r>
              <a:rPr lang="en-US" dirty="0">
                <a:latin typeface="verdana" panose="020B0604030504040204" pitchFamily="34" charset="0"/>
                <a:hlinkClick r:id="rId10"/>
              </a:rPr>
              <a:t>philosophers</a:t>
            </a:r>
            <a:r>
              <a:rPr lang="en-US" dirty="0">
                <a:latin typeface="verdana" panose="020B0604030504040204" pitchFamily="34" charset="0"/>
              </a:rPr>
              <a:t> uttered well, they elaborated by finding and contemplating some part of the Word. But since they I did not </a:t>
            </a:r>
            <a:r>
              <a:rPr lang="en-US" dirty="0">
                <a:latin typeface="verdana" panose="020B0604030504040204" pitchFamily="34" charset="0"/>
                <a:hlinkClick r:id="rId11"/>
              </a:rPr>
              <a:t>know</a:t>
            </a:r>
            <a:r>
              <a:rPr lang="en-US" dirty="0">
                <a:latin typeface="verdana" panose="020B0604030504040204" pitchFamily="34" charset="0"/>
              </a:rPr>
              <a:t> the whole of the Word, which is Christ, they often contradicted themselves. And those who by </a:t>
            </a:r>
            <a:r>
              <a:rPr lang="en-US" dirty="0">
                <a:latin typeface="verdana" panose="020B0604030504040204" pitchFamily="34" charset="0"/>
                <a:hlinkClick r:id="rId8"/>
              </a:rPr>
              <a:t>human</a:t>
            </a:r>
            <a:r>
              <a:rPr lang="en-US" dirty="0">
                <a:latin typeface="verdana" panose="020B0604030504040204" pitchFamily="34" charset="0"/>
              </a:rPr>
              <a:t> birth were more ancient than Christ, when they attempted to consider and prove things by reason, were brought before the tribunals as impious </a:t>
            </a:r>
            <a:r>
              <a:rPr lang="en-US" dirty="0">
                <a:latin typeface="verdana" panose="020B0604030504040204" pitchFamily="34" charset="0"/>
                <a:hlinkClick r:id="rId12"/>
              </a:rPr>
              <a:t>persons</a:t>
            </a:r>
            <a:r>
              <a:rPr lang="en-US" dirty="0">
                <a:latin typeface="verdana" panose="020B0604030504040204" pitchFamily="34" charset="0"/>
              </a:rPr>
              <a:t> and busybodies. </a:t>
            </a:r>
            <a:endParaRPr lang="en-US" dirty="0"/>
          </a:p>
        </p:txBody>
      </p:sp>
    </p:spTree>
    <p:extLst>
      <p:ext uri="{BB962C8B-B14F-4D97-AF65-F5344CB8AC3E}">
        <p14:creationId xmlns:p14="http://schemas.microsoft.com/office/powerpoint/2010/main" val="752471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ln>
            <a:noFill/>
          </a:ln>
          <a:effectLst/>
        </p:spPr>
      </p:sp>
      <p:pic>
        <p:nvPicPr>
          <p:cNvPr id="30" name="Picture 2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3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4" name="Oval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6" name="Picture 3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8" name="Picture 3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0" name="Rectangle 3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Placeholder 5"/>
          <p:cNvPicPr>
            <a:picLocks noGrp="1" noChangeAspect="1"/>
          </p:cNvPicPr>
          <p:nvPr>
            <p:ph type="pic" idx="1"/>
          </p:nvPr>
        </p:nvPicPr>
        <p:blipFill rotWithShape="1">
          <a:blip r:embed="rId7"/>
          <a:srcRect r="2" b="3820"/>
          <a:stretch/>
        </p:blipFill>
        <p:spPr>
          <a:xfrm>
            <a:off x="-1" y="10"/>
            <a:ext cx="4634680" cy="6857990"/>
          </a:xfrm>
          <a:prstGeom prst="rect">
            <a:avLst/>
          </a:prstGeom>
        </p:spPr>
      </p:pic>
      <p:sp>
        <p:nvSpPr>
          <p:cNvPr id="2" name="Title 1"/>
          <p:cNvSpPr>
            <a:spLocks noGrp="1"/>
          </p:cNvSpPr>
          <p:nvPr>
            <p:ph type="title"/>
          </p:nvPr>
        </p:nvSpPr>
        <p:spPr>
          <a:xfrm>
            <a:off x="5282381" y="76201"/>
            <a:ext cx="4767471" cy="530289"/>
          </a:xfrm>
        </p:spPr>
        <p:txBody>
          <a:bodyPr vert="horz" lIns="91440" tIns="45720" rIns="91440" bIns="45720" rtlCol="0" anchor="t">
            <a:normAutofit/>
          </a:bodyPr>
          <a:lstStyle/>
          <a:p>
            <a:pPr algn="ctr"/>
            <a:r>
              <a:rPr lang="en-US" sz="2000" dirty="0"/>
              <a:t>From St. Justin’s Second Apology</a:t>
            </a:r>
          </a:p>
        </p:txBody>
      </p:sp>
      <p:sp>
        <p:nvSpPr>
          <p:cNvPr id="4" name="Text Placeholder 3"/>
          <p:cNvSpPr>
            <a:spLocks noGrp="1"/>
          </p:cNvSpPr>
          <p:nvPr>
            <p:ph type="body" sz="half" idx="2"/>
          </p:nvPr>
        </p:nvSpPr>
        <p:spPr>
          <a:xfrm>
            <a:off x="5282381" y="839754"/>
            <a:ext cx="4767471" cy="5884895"/>
          </a:xfrm>
        </p:spPr>
        <p:txBody>
          <a:bodyPr vert="horz" lIns="91440" tIns="45720" rIns="91440" bIns="45720" rtlCol="0">
            <a:normAutofit/>
          </a:bodyPr>
          <a:lstStyle/>
          <a:p>
            <a:pPr algn="just">
              <a:buFont typeface="Wingdings 3" charset="2"/>
              <a:buChar char=""/>
            </a:pPr>
            <a:r>
              <a:rPr lang="en-US" dirty="0"/>
              <a:t>And Socrates, who was more zealous in this direction than all of them, was accused of the very same crimes as ourselves. For they said that he was introducing new divinities, and did not consider those to be gods whom the state </a:t>
            </a:r>
            <a:r>
              <a:rPr lang="en-US" dirty="0" err="1"/>
              <a:t>recognised</a:t>
            </a:r>
            <a:r>
              <a:rPr lang="en-US" dirty="0"/>
              <a:t>. But he cast out from the state both Homer and the rest of the poets, and taught men to reject the </a:t>
            </a:r>
            <a:r>
              <a:rPr lang="en-US" dirty="0">
                <a:hlinkClick r:id="rId8"/>
              </a:rPr>
              <a:t>wicked</a:t>
            </a:r>
            <a:r>
              <a:rPr lang="en-US" dirty="0"/>
              <a:t> </a:t>
            </a:r>
            <a:r>
              <a:rPr lang="en-US" dirty="0">
                <a:hlinkClick r:id="rId9"/>
              </a:rPr>
              <a:t>demons</a:t>
            </a:r>
            <a:r>
              <a:rPr lang="en-US" dirty="0"/>
              <a:t> and those who did the things which the poets related; and he exhorted them to become acquainted with the God who was to them unknown, by means of the investigation of reason, saying, that </a:t>
            </a:r>
            <a:r>
              <a:rPr lang="en-US" i="1" dirty="0"/>
              <a:t>That it is neither easy to find the Father and Maker of all, nor, having found Him, is it safe to declare Him to all.</a:t>
            </a:r>
            <a:r>
              <a:rPr lang="en-US" dirty="0"/>
              <a:t> But these things our Christ did through His own power. For no one trusted in Socrates so as to die for this doctrine, but in </a:t>
            </a:r>
            <a:r>
              <a:rPr lang="en-US" dirty="0">
                <a:hlinkClick r:id="rId10"/>
              </a:rPr>
              <a:t>Christ</a:t>
            </a:r>
            <a:r>
              <a:rPr lang="en-US" dirty="0"/>
              <a:t>, who was partially </a:t>
            </a:r>
            <a:r>
              <a:rPr lang="en-US" dirty="0">
                <a:hlinkClick r:id="rId11"/>
              </a:rPr>
              <a:t>known</a:t>
            </a:r>
            <a:r>
              <a:rPr lang="en-US" dirty="0"/>
              <a:t> even by Socrates (for He was and is the Word who is in every man, and who foretold the things that were to come to pass both through the </a:t>
            </a:r>
            <a:r>
              <a:rPr lang="en-US" dirty="0">
                <a:hlinkClick r:id="rId12"/>
              </a:rPr>
              <a:t>prophets</a:t>
            </a:r>
            <a:r>
              <a:rPr lang="en-US" dirty="0"/>
              <a:t> and in His own person when He was made of like </a:t>
            </a:r>
            <a:r>
              <a:rPr lang="en-US" dirty="0">
                <a:hlinkClick r:id="rId13"/>
              </a:rPr>
              <a:t>passions</a:t>
            </a:r>
            <a:r>
              <a:rPr lang="en-US" dirty="0"/>
              <a:t>, and taught these things), not only </a:t>
            </a:r>
            <a:r>
              <a:rPr lang="en-US" dirty="0">
                <a:hlinkClick r:id="rId14"/>
              </a:rPr>
              <a:t>philosophers</a:t>
            </a:r>
            <a:r>
              <a:rPr lang="en-US" dirty="0"/>
              <a:t> and scholars </a:t>
            </a:r>
            <a:r>
              <a:rPr lang="en-US" dirty="0">
                <a:hlinkClick r:id="rId15"/>
              </a:rPr>
              <a:t>believed</a:t>
            </a:r>
            <a:r>
              <a:rPr lang="en-US" dirty="0"/>
              <a:t>, but also artisans and people entirely uneducated, despising both </a:t>
            </a:r>
            <a:r>
              <a:rPr lang="en-US" dirty="0">
                <a:hlinkClick r:id="rId16"/>
              </a:rPr>
              <a:t>glory</a:t>
            </a:r>
            <a:r>
              <a:rPr lang="en-US" dirty="0"/>
              <a:t>, and </a:t>
            </a:r>
            <a:r>
              <a:rPr lang="en-US" dirty="0">
                <a:hlinkClick r:id="rId17"/>
              </a:rPr>
              <a:t>fear</a:t>
            </a:r>
            <a:r>
              <a:rPr lang="en-US" dirty="0"/>
              <a:t>, and death; since He is a power of the ineffable Father, not the mere instrument of </a:t>
            </a:r>
            <a:r>
              <a:rPr lang="en-US" dirty="0">
                <a:hlinkClick r:id="rId18"/>
              </a:rPr>
              <a:t>human</a:t>
            </a:r>
            <a:r>
              <a:rPr lang="en-US" dirty="0"/>
              <a:t> reason.</a:t>
            </a:r>
          </a:p>
        </p:txBody>
      </p:sp>
    </p:spTree>
    <p:extLst>
      <p:ext uri="{BB962C8B-B14F-4D97-AF65-F5344CB8AC3E}">
        <p14:creationId xmlns:p14="http://schemas.microsoft.com/office/powerpoint/2010/main" val="266621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ln>
            <a:noFill/>
          </a:ln>
          <a:effectLst/>
        </p:spPr>
      </p:sp>
      <p:pic>
        <p:nvPicPr>
          <p:cNvPr id="30" name="Picture 2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3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4" name="Oval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6" name="Picture 3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8" name="Picture 3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0" name="Rectangle 3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Placeholder 5"/>
          <p:cNvPicPr>
            <a:picLocks noGrp="1" noChangeAspect="1"/>
          </p:cNvPicPr>
          <p:nvPr>
            <p:ph type="pic" idx="1"/>
          </p:nvPr>
        </p:nvPicPr>
        <p:blipFill rotWithShape="1">
          <a:blip r:embed="rId7"/>
          <a:srcRect r="2" b="3820"/>
          <a:stretch/>
        </p:blipFill>
        <p:spPr>
          <a:xfrm>
            <a:off x="-1" y="10"/>
            <a:ext cx="4634680" cy="6857990"/>
          </a:xfrm>
          <a:prstGeom prst="rect">
            <a:avLst/>
          </a:prstGeom>
        </p:spPr>
      </p:pic>
      <p:sp>
        <p:nvSpPr>
          <p:cNvPr id="2" name="Title 1"/>
          <p:cNvSpPr>
            <a:spLocks noGrp="1"/>
          </p:cNvSpPr>
          <p:nvPr>
            <p:ph type="title"/>
          </p:nvPr>
        </p:nvSpPr>
        <p:spPr>
          <a:xfrm>
            <a:off x="5282381" y="76201"/>
            <a:ext cx="4767471" cy="530289"/>
          </a:xfrm>
        </p:spPr>
        <p:txBody>
          <a:bodyPr vert="horz" lIns="91440" tIns="45720" rIns="91440" bIns="45720" rtlCol="0" anchor="t">
            <a:normAutofit/>
          </a:bodyPr>
          <a:lstStyle/>
          <a:p>
            <a:pPr algn="ctr"/>
            <a:r>
              <a:rPr lang="en-US" sz="2000" dirty="0"/>
              <a:t>From St. Justin’s Second Apology</a:t>
            </a:r>
          </a:p>
        </p:txBody>
      </p:sp>
      <p:sp>
        <p:nvSpPr>
          <p:cNvPr id="4" name="Text Placeholder 3"/>
          <p:cNvSpPr>
            <a:spLocks noGrp="1"/>
          </p:cNvSpPr>
          <p:nvPr>
            <p:ph type="body" sz="half" idx="2"/>
          </p:nvPr>
        </p:nvSpPr>
        <p:spPr>
          <a:xfrm>
            <a:off x="5282381" y="839754"/>
            <a:ext cx="4767471" cy="5884895"/>
          </a:xfrm>
        </p:spPr>
        <p:txBody>
          <a:bodyPr vert="horz" lIns="91440" tIns="45720" rIns="91440" bIns="45720" rtlCol="0">
            <a:normAutofit lnSpcReduction="10000"/>
          </a:bodyPr>
          <a:lstStyle/>
          <a:p>
            <a:pPr algn="just">
              <a:buFont typeface="Wingdings 3" charset="2"/>
              <a:buChar char=""/>
            </a:pPr>
            <a:r>
              <a:rPr lang="en-US" dirty="0"/>
              <a:t>For I myself, when I discovered tile </a:t>
            </a:r>
            <a:r>
              <a:rPr lang="en-US" dirty="0">
                <a:hlinkClick r:id="rId8"/>
              </a:rPr>
              <a:t>wicked</a:t>
            </a:r>
            <a:r>
              <a:rPr lang="en-US" dirty="0"/>
              <a:t> disguise which the </a:t>
            </a:r>
            <a:r>
              <a:rPr lang="en-US" dirty="0">
                <a:hlinkClick r:id="rId9"/>
              </a:rPr>
              <a:t>evil spirits</a:t>
            </a:r>
            <a:r>
              <a:rPr lang="en-US" dirty="0"/>
              <a:t> had thrown around the divine doctrines of the </a:t>
            </a:r>
            <a:r>
              <a:rPr lang="en-US" dirty="0">
                <a:hlinkClick r:id="rId10"/>
              </a:rPr>
              <a:t>Christians</a:t>
            </a:r>
            <a:r>
              <a:rPr lang="en-US" dirty="0"/>
              <a:t>, to turn aside others from joining them, laughed both at those who framed these falsehoods, and at the disguise itself and at popular opinion and I confess that I both boast and with all my strength strive to be found a </a:t>
            </a:r>
            <a:r>
              <a:rPr lang="en-US" dirty="0">
                <a:hlinkClick r:id="rId10"/>
              </a:rPr>
              <a:t>Christian</a:t>
            </a:r>
            <a:r>
              <a:rPr lang="en-US" dirty="0"/>
              <a:t>; not because the teachings of </a:t>
            </a:r>
            <a:r>
              <a:rPr lang="en-US" dirty="0">
                <a:hlinkClick r:id="rId11"/>
              </a:rPr>
              <a:t>Plato</a:t>
            </a:r>
            <a:r>
              <a:rPr lang="en-US" dirty="0"/>
              <a:t> are different from those of </a:t>
            </a:r>
            <a:r>
              <a:rPr lang="en-US" dirty="0">
                <a:hlinkClick r:id="rId12"/>
              </a:rPr>
              <a:t>Christ</a:t>
            </a:r>
            <a:r>
              <a:rPr lang="en-US" dirty="0"/>
              <a:t>, but because they are not in all respects similar, as neither are those of the others, </a:t>
            </a:r>
            <a:r>
              <a:rPr lang="en-US" dirty="0">
                <a:hlinkClick r:id="rId13"/>
              </a:rPr>
              <a:t>Stoics</a:t>
            </a:r>
            <a:r>
              <a:rPr lang="en-US" dirty="0"/>
              <a:t>, and poets, and historians. For each man spoke well in proportion to the share he had of the spermatic word, seeing what was related to it. But they who contradict themselves on the more important points appear not to have possessed the heavenly wisdom, and the </a:t>
            </a:r>
            <a:r>
              <a:rPr lang="en-US" dirty="0">
                <a:hlinkClick r:id="rId14"/>
              </a:rPr>
              <a:t>knowledge</a:t>
            </a:r>
            <a:r>
              <a:rPr lang="en-US" dirty="0"/>
              <a:t> which cannot be spoken against. Whatever things were rightly said among all </a:t>
            </a:r>
            <a:r>
              <a:rPr lang="en-US" dirty="0">
                <a:hlinkClick r:id="rId15"/>
              </a:rPr>
              <a:t>men</a:t>
            </a:r>
            <a:r>
              <a:rPr lang="en-US" dirty="0"/>
              <a:t>, are the property of us </a:t>
            </a:r>
            <a:r>
              <a:rPr lang="en-US" dirty="0">
                <a:hlinkClick r:id="rId10"/>
              </a:rPr>
              <a:t>Christians</a:t>
            </a:r>
            <a:r>
              <a:rPr lang="en-US" dirty="0"/>
              <a:t>. For next to </a:t>
            </a:r>
            <a:r>
              <a:rPr lang="en-US" dirty="0">
                <a:hlinkClick r:id="rId16"/>
              </a:rPr>
              <a:t>God</a:t>
            </a:r>
            <a:r>
              <a:rPr lang="en-US" dirty="0"/>
              <a:t>, we worship and </a:t>
            </a:r>
            <a:r>
              <a:rPr lang="en-US" dirty="0">
                <a:hlinkClick r:id="rId17"/>
              </a:rPr>
              <a:t>love</a:t>
            </a:r>
            <a:r>
              <a:rPr lang="en-US" dirty="0"/>
              <a:t> the Word who is from the unbegotten and ineffable </a:t>
            </a:r>
            <a:r>
              <a:rPr lang="en-US" dirty="0">
                <a:hlinkClick r:id="rId16"/>
              </a:rPr>
              <a:t>God</a:t>
            </a:r>
            <a:r>
              <a:rPr lang="en-US" dirty="0"/>
              <a:t>, since also He became man for our sakes, that becoming a partaker of our sufferings, He might also bring us healing. For all the writers were able to see realities darkly through the sowing of the implanted word that was in them. </a:t>
            </a:r>
            <a:r>
              <a:rPr lang="en-US"/>
              <a:t>For the seed and imitation impacted according to capacity is one thing, and quite another is the thing itself, of which there is the participation and imitation according to the </a:t>
            </a:r>
            <a:r>
              <a:rPr lang="en-US">
                <a:hlinkClick r:id="rId18"/>
              </a:rPr>
              <a:t>grace</a:t>
            </a:r>
            <a:r>
              <a:rPr lang="en-US"/>
              <a:t> which is from Him.</a:t>
            </a:r>
            <a:endParaRPr lang="en-US" dirty="0"/>
          </a:p>
        </p:txBody>
      </p:sp>
    </p:spTree>
    <p:extLst>
      <p:ext uri="{BB962C8B-B14F-4D97-AF65-F5344CB8AC3E}">
        <p14:creationId xmlns:p14="http://schemas.microsoft.com/office/powerpoint/2010/main" val="1956536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p:cNvPicPr>
            <a:picLocks noChangeAspect="1"/>
          </p:cNvPicPr>
          <p:nvPr/>
        </p:nvPicPr>
        <p:blipFill rotWithShape="1">
          <a:blip r:embed="rId2"/>
          <a:srcRect l="11008" r="1225"/>
          <a:stretch/>
        </p:blipFill>
        <p:spPr>
          <a:xfrm>
            <a:off x="-1" y="10"/>
            <a:ext cx="4634680" cy="6857990"/>
          </a:xfrm>
          <a:prstGeom prst="rect">
            <a:avLst/>
          </a:prstGeom>
        </p:spPr>
      </p:pic>
      <p:sp>
        <p:nvSpPr>
          <p:cNvPr id="2" name="Title 1"/>
          <p:cNvSpPr>
            <a:spLocks noGrp="1"/>
          </p:cNvSpPr>
          <p:nvPr>
            <p:ph type="title"/>
          </p:nvPr>
        </p:nvSpPr>
        <p:spPr>
          <a:xfrm>
            <a:off x="5282381" y="629266"/>
            <a:ext cx="4767471" cy="1641986"/>
          </a:xfrm>
        </p:spPr>
        <p:txBody>
          <a:bodyPr>
            <a:normAutofit fontScale="90000"/>
          </a:bodyPr>
          <a:lstStyle/>
          <a:p>
            <a:r>
              <a:rPr lang="en-US" dirty="0"/>
              <a:t>From the </a:t>
            </a:r>
            <a:r>
              <a:rPr lang="en-US" dirty="0" err="1"/>
              <a:t>Menaion</a:t>
            </a:r>
            <a:r>
              <a:rPr lang="en-US" dirty="0"/>
              <a:t> of June 1</a:t>
            </a:r>
            <a:r>
              <a:rPr lang="en-US" baseline="30000" dirty="0"/>
              <a:t>st</a:t>
            </a:r>
            <a:r>
              <a:rPr lang="en-US" dirty="0"/>
              <a:t> </a:t>
            </a:r>
          </a:p>
        </p:txBody>
      </p:sp>
      <p:sp>
        <p:nvSpPr>
          <p:cNvPr id="12" name="Content Placeholder 8"/>
          <p:cNvSpPr>
            <a:spLocks noGrp="1"/>
          </p:cNvSpPr>
          <p:nvPr>
            <p:ph idx="1"/>
          </p:nvPr>
        </p:nvSpPr>
        <p:spPr>
          <a:xfrm>
            <a:off x="5282381" y="2071396"/>
            <a:ext cx="4767471" cy="4599992"/>
          </a:xfrm>
        </p:spPr>
        <p:txBody>
          <a:bodyPr>
            <a:normAutofit fontScale="92500"/>
          </a:bodyPr>
          <a:lstStyle/>
          <a:p>
            <a:r>
              <a:rPr lang="el-GR" dirty="0"/>
              <a:t>Σοφίᾳ Θεοῦ, Ἰουστῖνος ὁ σοφὸς κεκοσμημένος, τὴν τῶν Ἑλλήνων ἀπεμώρανε, </a:t>
            </a:r>
            <a:r>
              <a:rPr lang="en-US" dirty="0"/>
              <a:t>             </a:t>
            </a:r>
            <a:r>
              <a:rPr lang="el-GR" dirty="0"/>
              <a:t>φιλοσ</a:t>
            </a:r>
            <a:r>
              <a:rPr lang="en-US" dirty="0"/>
              <a:t>o</a:t>
            </a:r>
            <a:r>
              <a:rPr lang="el-GR" dirty="0"/>
              <a:t>φίαν ἐν χάριτι, πείσας προσκυνεῖν τὴν Τριάδα, ὀρθοδόξως κραυγάζειν τε· Εὐλογητός εἶ ὁ Θεός, ὁ τῶν Πατέρων ἡμῶν. </a:t>
            </a:r>
            <a:endParaRPr lang="en-US" dirty="0"/>
          </a:p>
          <a:p>
            <a:r>
              <a:rPr lang="en-US" i="1" dirty="0"/>
              <a:t>Adorned by the Wisdom of God, Justin the Wise has confounded the philosophy of the pagans, having persuaded them of philosophy in grace, to worship the Trinity and to cry aloud in Orthodox manner, "Blessed art Thou O God of our fathers!"</a:t>
            </a:r>
          </a:p>
        </p:txBody>
      </p:sp>
    </p:spTree>
    <p:extLst>
      <p:ext uri="{BB962C8B-B14F-4D97-AF65-F5344CB8AC3E}">
        <p14:creationId xmlns:p14="http://schemas.microsoft.com/office/powerpoint/2010/main" val="19547129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236</TotalTime>
  <Words>311</Words>
  <Application>Microsoft Office PowerPoint</Application>
  <PresentationFormat>Widescreen</PresentationFormat>
  <Paragraphs>34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verdana</vt:lpstr>
      <vt:lpstr>Wingdings 3</vt:lpstr>
      <vt:lpstr>Ion</vt:lpstr>
      <vt:lpstr>Early Christian Reception of Classical Education</vt:lpstr>
      <vt:lpstr>St. Justin Martyr The Philosopher (100-165 AD)</vt:lpstr>
      <vt:lpstr>St. Justin’s Teaching on the Logos</vt:lpstr>
      <vt:lpstr>From St. Justin’s First Apology</vt:lpstr>
      <vt:lpstr>From St. Justin’s Second Apology</vt:lpstr>
      <vt:lpstr>From St. Justin’s Second Apology</vt:lpstr>
      <vt:lpstr>From St. Justin’s Second Apology</vt:lpstr>
      <vt:lpstr>From St. Justin’s Second Apology</vt:lpstr>
      <vt:lpstr>From the Menaion of June 1st </vt:lpstr>
      <vt:lpstr>Clement of Alexandria (c.150-c.215)</vt:lpstr>
      <vt:lpstr>Tatian (c.120 – c.180)</vt:lpstr>
      <vt:lpstr>“Address to the Greeks”</vt:lpstr>
      <vt:lpstr>Saint Basil the Great (330 – 379)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Christian Reception of Classical Education</dc:title>
  <dc:creator>Kristina Keil</dc:creator>
  <cp:lastModifiedBy>Kristina Keil</cp:lastModifiedBy>
  <cp:revision>13</cp:revision>
  <dcterms:created xsi:type="dcterms:W3CDTF">2017-03-22T14:31:59Z</dcterms:created>
  <dcterms:modified xsi:type="dcterms:W3CDTF">2017-03-28T14:46:25Z</dcterms:modified>
</cp:coreProperties>
</file>