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Default Extension="jpeg" ContentType="image/jpeg"/>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Layouts/slideLayout17.xml" ContentType="application/vnd.openxmlformats-officedocument.presentationml.slideLayout+xml"/>
  <Override PartName="/ppt/slides/slide43.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autoCompressPictures="0">
  <p:sldMasterIdLst>
    <p:sldMasterId r:id="rId1"/>
  </p:sldMasterIdLst>
  <p:sldIdLst>
    <p:sldId id="256" r:id="rId2"/>
    <p:sldId id="257" r:id="rId3"/>
    <p:sldId id="263"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3" r:id="rId22"/>
    <p:sldId id="282"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261"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32767"/>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horzBarState="maximized">
    <p:restoredLeft sz="14995" autoAdjust="0"/>
    <p:restoredTop sz="94660"/>
  </p:normalViewPr>
  <p:slideViewPr>
    <p:cSldViewPr snapToGrid="0">
      <p:cViewPr varScale="1">
        <p:scale>
          <a:sx n="143" d="100"/>
          <a:sy n="143" d="100"/>
        </p:scale>
        <p:origin x="-128" y="-28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5/1/17</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pPr/>
              <a:t>5/1/17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pPr/>
              <a:t>5/1/17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pPr/>
              <a:t>5/1/17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pPr/>
              <a:t>5/1/17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pPr/>
              <a:t>5/1/17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pPr/>
              <a:t>5/1/17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pPr/>
              <a:t>5/1/17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pPr/>
              <a:t>5/1/17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pPr/>
              <a:t>5/1/17</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pPr/>
              <a:t>5/1/17</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pPr/>
              <a:t>5/1/17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pPr/>
              <a:t>5/1/17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pPr/>
              <a:t>5/1/17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pPr/>
              <a:t>5/1/17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pPr/>
              <a:t>5/1/17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pPr/>
              <a:t>5/1/17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pPr/>
              <a:t>5/1/17</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46448"/>
            <a:ext cx="8825658" cy="1660849"/>
          </a:xfrm>
        </p:spPr>
        <p:txBody>
          <a:bodyPr/>
          <a:lstStyle/>
          <a:p>
            <a:pPr algn="ctr"/>
            <a:r>
              <a:rPr lang="en-US" dirty="0"/>
              <a:t>Lecture Two </a:t>
            </a:r>
          </a:p>
        </p:txBody>
      </p:sp>
      <p:sp>
        <p:nvSpPr>
          <p:cNvPr id="3" name="Subtitle 2"/>
          <p:cNvSpPr>
            <a:spLocks noGrp="1"/>
          </p:cNvSpPr>
          <p:nvPr>
            <p:ph type="subTitle" idx="1"/>
          </p:nvPr>
        </p:nvSpPr>
        <p:spPr>
          <a:xfrm>
            <a:off x="1154955" y="2612571"/>
            <a:ext cx="8825658" cy="1268964"/>
          </a:xfrm>
        </p:spPr>
        <p:txBody>
          <a:bodyPr>
            <a:normAutofit/>
          </a:bodyPr>
          <a:lstStyle/>
          <a:p>
            <a:pPr algn="ctr"/>
            <a:r>
              <a:rPr lang="en-US" dirty="0"/>
              <a:t>Modern Theoretical Approaches to Myth</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0297914"/>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22514"/>
            <a:ext cx="8825658" cy="5766319"/>
          </a:xfrm>
        </p:spPr>
        <p:txBody>
          <a:bodyPr/>
          <a:lstStyle/>
          <a:p>
            <a:pPr algn="just"/>
            <a:r>
              <a:rPr lang="en-US" sz="4800" dirty="0"/>
              <a:t>From antiquity onward, many scholars have come up with theories that attempt to define and explain myth.  These theories fall into two main types, which could be called the “what” and the “why” types of theory.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5209174"/>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606490"/>
            <a:ext cx="8825658" cy="5654351"/>
          </a:xfrm>
        </p:spPr>
        <p:txBody>
          <a:bodyPr/>
          <a:lstStyle/>
          <a:p>
            <a:pPr algn="just"/>
            <a:r>
              <a:rPr lang="en-US" sz="3800" dirty="0"/>
              <a:t>“What theories attempt to explain myth by identifying it as a subcategory, derivative, or forerunner of something else (such as history, ritual, or philosophy).  At their worst, such theories are excessively reductive; they tend to say that myth “is only” misunderstood history, or primitive science, or some other thing.</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4944103"/>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625150"/>
            <a:ext cx="8825658" cy="5626359"/>
          </a:xfrm>
        </p:spPr>
        <p:txBody>
          <a:bodyPr/>
          <a:lstStyle/>
          <a:p>
            <a:pPr algn="just"/>
            <a:r>
              <a:rPr lang="en-US" sz="4900" dirty="0"/>
              <a:t>Even at their best, such theories tend to ignore the distinctive qualities that make myth appealing; the theories cannot explain why transformations into myth occur in the first place.</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8213135"/>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69166"/>
            <a:ext cx="8825658" cy="5682343"/>
          </a:xfrm>
        </p:spPr>
        <p:txBody>
          <a:bodyPr/>
          <a:lstStyle/>
          <a:p>
            <a:r>
              <a:rPr lang="en-US" sz="3400" dirty="0"/>
              <a:t>“Why” theories look for wider explanations to identify the impetus in the human mind or human culture that motivates myth-making.  Psychological and structuralist theories fall under this heading.</a:t>
            </a:r>
            <a:br>
              <a:rPr lang="en-US" sz="3400" dirty="0"/>
            </a:br>
            <a:r>
              <a:rPr lang="en-US" sz="3400" dirty="0"/>
              <a:t/>
            </a:r>
            <a:br>
              <a:rPr lang="en-US" sz="3400" dirty="0"/>
            </a:br>
            <a:r>
              <a:rPr lang="en-US" sz="3400" dirty="0"/>
              <a:t>“Why” theories assume that myth is an extra- or transcultural phenomenon; the same narrative elements serve the same functions in different cultures.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0699310"/>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87828"/>
            <a:ext cx="8825658" cy="5691673"/>
          </a:xfrm>
        </p:spPr>
        <p:txBody>
          <a:bodyPr/>
          <a:lstStyle/>
          <a:p>
            <a:r>
              <a:rPr lang="en-US" sz="4400" dirty="0"/>
              <a:t>Some overlap exists, of course, between these two types of theories.  </a:t>
            </a:r>
            <a:br>
              <a:rPr lang="en-US" sz="4400" dirty="0"/>
            </a:br>
            <a:r>
              <a:rPr lang="en-US" sz="4400" dirty="0"/>
              <a:t/>
            </a:r>
            <a:br>
              <a:rPr lang="en-US" sz="4400" dirty="0"/>
            </a:br>
            <a:r>
              <a:rPr lang="en-US" sz="4400" dirty="0"/>
              <a:t>As we shall see, “what” theories were more common in the 19</a:t>
            </a:r>
            <a:r>
              <a:rPr lang="en-US" sz="4400" baseline="30000" dirty="0"/>
              <a:t>th</a:t>
            </a:r>
            <a:r>
              <a:rPr lang="en-US" sz="4400" dirty="0"/>
              <a:t> century, and “why” theories in the 20</a:t>
            </a:r>
            <a:r>
              <a:rPr lang="en-US" sz="4400" baseline="30000" dirty="0"/>
              <a:t>th</a:t>
            </a:r>
            <a:r>
              <a:rPr lang="en-US" sz="4400" dirty="0"/>
              <a: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0987120"/>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634482"/>
            <a:ext cx="8825658" cy="5607698"/>
          </a:xfrm>
        </p:spPr>
        <p:txBody>
          <a:bodyPr/>
          <a:lstStyle/>
          <a:p>
            <a:pPr algn="just"/>
            <a:r>
              <a:rPr lang="en-US" sz="6000" dirty="0"/>
              <a:t>One very popular theory that has been resurrected over and over since antiquity is that myths are a form of allegory.</a:t>
            </a:r>
            <a:r>
              <a:rPr lang="en-US" dirty="0"/>
              <a:t>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2959858"/>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84536" y="139958"/>
            <a:ext cx="3860259" cy="2267340"/>
          </a:xfrm>
        </p:spPr>
        <p:txBody>
          <a:bodyPr>
            <a:normAutofit fontScale="90000"/>
          </a:bodyPr>
          <a:lstStyle/>
          <a:p>
            <a:pPr algn="just"/>
            <a:r>
              <a:rPr lang="en-US" sz="2800" dirty="0"/>
              <a:t>Max Müller (1823-1900) was a German born philologist</a:t>
            </a:r>
            <a:r>
              <a:rPr lang="en-US" sz="2800" dirty="0">
                <a:solidFill>
                  <a:schemeClr val="bg1"/>
                </a:solidFill>
              </a:rPr>
              <a:t> who lived and studied in Britain for most of his life.</a:t>
            </a:r>
          </a:p>
        </p:txBody>
      </p:sp>
      <p:pic>
        <p:nvPicPr>
          <p:cNvPr id="5" name="Picture Placeholder 4"/>
          <p:cNvPicPr>
            <a:picLocks noGrp="1" noChangeAspect="1"/>
          </p:cNvPicPr>
          <p:nvPr>
            <p:ph type="pic" idx="1"/>
          </p:nvPr>
        </p:nvPicPr>
        <p:blipFill>
          <a:blip r:embed="rId2"/>
          <a:srcRect l="4918" r="4918"/>
          <a:stretch>
            <a:fillRect/>
          </a:stretch>
        </p:blipFill>
        <p:spPr>
          <a:xfrm>
            <a:off x="6115051" y="38100"/>
            <a:ext cx="5915024" cy="6734175"/>
          </a:xfrm>
        </p:spPr>
      </p:pic>
      <p:sp>
        <p:nvSpPr>
          <p:cNvPr id="4" name="Text Placeholder 3"/>
          <p:cNvSpPr>
            <a:spLocks noGrp="1"/>
          </p:cNvSpPr>
          <p:nvPr>
            <p:ph type="body" sz="half" idx="2"/>
          </p:nvPr>
        </p:nvSpPr>
        <p:spPr>
          <a:xfrm>
            <a:off x="1154954" y="2500604"/>
            <a:ext cx="3859212" cy="3900196"/>
          </a:xfrm>
        </p:spPr>
        <p:txBody>
          <a:bodyPr>
            <a:noAutofit/>
          </a:bodyPr>
          <a:lstStyle/>
          <a:p>
            <a:pPr algn="just"/>
            <a:r>
              <a:rPr lang="en-US" sz="1600" dirty="0"/>
              <a:t>He developed the allegorical interpretation of myth into what is often called the “Solar Mythology” theory. Müller thought that myths were misunderstood statements about the battle between light (specifically sunlight) and darkness.  In a phrase that became infamous, Müller said that mythology is “a disease of language.” (“</a:t>
            </a:r>
            <a:r>
              <a:rPr lang="en-US" sz="1600" i="1" dirty="0" err="1"/>
              <a:t>Krankheit</a:t>
            </a:r>
            <a:r>
              <a:rPr lang="en-US" sz="1600" i="1" dirty="0"/>
              <a:t> der </a:t>
            </a:r>
            <a:r>
              <a:rPr lang="en-US" sz="1600" i="1" dirty="0" err="1"/>
              <a:t>Sprache</a:t>
            </a:r>
            <a:r>
              <a:rPr lang="en-US" sz="1600" dirty="0"/>
              <a:t>”).  He meant that as terms changed meaning, people misinterpreted them.  Thus the “maiden dawn” came to be seen, much later, as a female deity.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455337"/>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3907" y="317241"/>
            <a:ext cx="3860259" cy="2584580"/>
          </a:xfrm>
        </p:spPr>
        <p:txBody>
          <a:bodyPr>
            <a:normAutofit fontScale="90000"/>
          </a:bodyPr>
          <a:lstStyle/>
          <a:p>
            <a:pPr algn="just"/>
            <a:r>
              <a:rPr lang="en-US" sz="2800" dirty="0"/>
              <a:t>The primary challenge to  Müller’s theory was mounted by the Scottish poet and folklorist Andrew Lang (1844-1912)</a:t>
            </a:r>
          </a:p>
        </p:txBody>
      </p:sp>
      <p:pic>
        <p:nvPicPr>
          <p:cNvPr id="5" name="Picture Placeholder 4"/>
          <p:cNvPicPr>
            <a:picLocks noGrp="1" noChangeAspect="1"/>
          </p:cNvPicPr>
          <p:nvPr>
            <p:ph type="pic" idx="1"/>
          </p:nvPr>
        </p:nvPicPr>
        <p:blipFill>
          <a:blip r:embed="rId2"/>
          <a:srcRect l="1646" r="1646"/>
          <a:stretch>
            <a:fillRect/>
          </a:stretch>
        </p:blipFill>
        <p:spPr>
          <a:xfrm>
            <a:off x="6286500" y="566737"/>
            <a:ext cx="5743575" cy="5724525"/>
          </a:xfrm>
        </p:spPr>
      </p:pic>
      <p:sp>
        <p:nvSpPr>
          <p:cNvPr id="4" name="Text Placeholder 3"/>
          <p:cNvSpPr>
            <a:spLocks noGrp="1"/>
          </p:cNvSpPr>
          <p:nvPr>
            <p:ph type="body" sz="half" idx="2"/>
          </p:nvPr>
        </p:nvSpPr>
        <p:spPr>
          <a:xfrm>
            <a:off x="1154955" y="3144416"/>
            <a:ext cx="3859212" cy="3032450"/>
          </a:xfrm>
        </p:spPr>
        <p:txBody>
          <a:bodyPr>
            <a:normAutofit/>
          </a:bodyPr>
          <a:lstStyle/>
          <a:p>
            <a:pPr algn="just"/>
            <a:r>
              <a:rPr lang="en-US" sz="2000" dirty="0"/>
              <a:t>Lang saw explanation as the essential function of myth.  Myth, he thought, was driven by the same impulse that would later develop into science; in fact, myths were “primitive” science.  Thus all myths were basically </a:t>
            </a:r>
            <a:r>
              <a:rPr lang="en-US" sz="2000" dirty="0" err="1"/>
              <a:t>aetiological</a:t>
            </a:r>
            <a:r>
              <a:rPr lang="en-US" sz="2000" dirty="0"/>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2172913"/>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3907" y="522514"/>
            <a:ext cx="3860259" cy="2575249"/>
          </a:xfrm>
        </p:spPr>
        <p:txBody>
          <a:bodyPr>
            <a:noAutofit/>
          </a:bodyPr>
          <a:lstStyle/>
          <a:p>
            <a:r>
              <a:rPr lang="en-US" sz="2400" dirty="0"/>
              <a:t>One of the most influential theorists was Scottish social anthropologist &amp; scholar of mythology and comparative religion, Sir James Frazer (1854-1941) </a:t>
            </a:r>
          </a:p>
        </p:txBody>
      </p:sp>
      <p:pic>
        <p:nvPicPr>
          <p:cNvPr id="5" name="Picture Placeholder 4"/>
          <p:cNvPicPr>
            <a:picLocks noGrp="1" noChangeAspect="1"/>
          </p:cNvPicPr>
          <p:nvPr>
            <p:ph type="pic" idx="1"/>
          </p:nvPr>
        </p:nvPicPr>
        <p:blipFill>
          <a:blip r:embed="rId2"/>
          <a:srcRect l="3881" r="3881"/>
          <a:stretch>
            <a:fillRect/>
          </a:stretch>
        </p:blipFill>
        <p:spPr>
          <a:xfrm>
            <a:off x="5981701" y="1"/>
            <a:ext cx="6210300" cy="6858000"/>
          </a:xfrm>
        </p:spPr>
      </p:pic>
      <p:sp>
        <p:nvSpPr>
          <p:cNvPr id="4" name="Text Placeholder 3"/>
          <p:cNvSpPr>
            <a:spLocks noGrp="1"/>
          </p:cNvSpPr>
          <p:nvPr>
            <p:ph type="body" sz="half" idx="2"/>
          </p:nvPr>
        </p:nvSpPr>
        <p:spPr>
          <a:xfrm>
            <a:off x="1154955" y="3657600"/>
            <a:ext cx="3859212" cy="2677886"/>
          </a:xfrm>
        </p:spPr>
        <p:txBody>
          <a:bodyPr>
            <a:normAutofit/>
          </a:bodyPr>
          <a:lstStyle/>
          <a:p>
            <a:r>
              <a:rPr lang="en-US" sz="2000" dirty="0"/>
              <a:t>For Frazer, myth was part of a continuum, running from magic through religion to science.  He modified the idea of myth as explanation to argue that myth, in all societies, was specifically an explanation for ritual.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1558677"/>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31844"/>
            <a:ext cx="8825658" cy="5775649"/>
          </a:xfrm>
        </p:spPr>
        <p:txBody>
          <a:bodyPr/>
          <a:lstStyle/>
          <a:p>
            <a:r>
              <a:rPr lang="en-US" sz="3200" dirty="0"/>
              <a:t>In </a:t>
            </a:r>
            <a:r>
              <a:rPr lang="en-US" sz="3200" i="1" dirty="0"/>
              <a:t>The Golden Bough </a:t>
            </a:r>
            <a:r>
              <a:rPr lang="en-US" sz="3200" dirty="0"/>
              <a:t>(first published in 1890), Frazer presented evidence collected from around the world to demonstrate myth’s origins in primordial religious beliefs common to most human societies.  He argued that narratives of myth remain long after the rituals that are based on have disappeared.  The most important strand of Frazer’s argument was his claim about a “King of the Wood,” who represented grain, and who had to be killed by a younger successor. </a:t>
            </a:r>
            <a:endParaRPr lang="en-US" sz="3200" i="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8601547"/>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Myth?</a:t>
            </a:r>
          </a:p>
        </p:txBody>
      </p:sp>
      <p:pic>
        <p:nvPicPr>
          <p:cNvPr id="4" name="Content Placeholder 3"/>
          <p:cNvPicPr>
            <a:picLocks noGrp="1" noChangeAspect="1"/>
          </p:cNvPicPr>
          <p:nvPr>
            <p:ph idx="1"/>
          </p:nvPr>
        </p:nvPicPr>
        <p:blipFill>
          <a:blip r:embed="rId2"/>
          <a:stretch>
            <a:fillRect/>
          </a:stretch>
        </p:blipFill>
        <p:spPr>
          <a:xfrm>
            <a:off x="3531148" y="2362200"/>
            <a:ext cx="3877358" cy="4362449"/>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3567304"/>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50506"/>
            <a:ext cx="8825658" cy="5738327"/>
          </a:xfrm>
        </p:spPr>
        <p:txBody>
          <a:bodyPr/>
          <a:lstStyle/>
          <a:p>
            <a:r>
              <a:rPr lang="en-US" sz="3600" i="1" dirty="0"/>
              <a:t>The Golden Bough </a:t>
            </a:r>
            <a:r>
              <a:rPr lang="en-US" sz="3600" dirty="0"/>
              <a:t>was a pioneering work, but its methodology was flawed, and few scholars today accept its premises. Frazer took examples out of context and claimed that details from myths in different societies performed the same function.  Frazer’s work inspired “The Cambridge School” of myth scholars, who saw ritual as the primary motivating force for myth.</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6309652"/>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3907" y="625151"/>
            <a:ext cx="3860259" cy="5673012"/>
          </a:xfrm>
        </p:spPr>
        <p:txBody>
          <a:bodyPr>
            <a:normAutofit fontScale="90000"/>
          </a:bodyPr>
          <a:lstStyle/>
          <a:p>
            <a:r>
              <a:rPr lang="en-US" dirty="0"/>
              <a:t>The next important school of myth theory to arise after Frazer was Functionalism, pioneered by the Polish anthropologist,  </a:t>
            </a:r>
            <a:r>
              <a:rPr lang="en-US" dirty="0" err="1"/>
              <a:t>Bronisław</a:t>
            </a:r>
            <a:r>
              <a:rPr lang="en-US" dirty="0"/>
              <a:t> Malinowski</a:t>
            </a:r>
            <a:br>
              <a:rPr lang="en-US" dirty="0"/>
            </a:br>
            <a:r>
              <a:rPr lang="en-US" dirty="0"/>
              <a:t>(1884-1942).</a:t>
            </a:r>
          </a:p>
        </p:txBody>
      </p:sp>
      <p:pic>
        <p:nvPicPr>
          <p:cNvPr id="5" name="Picture Placeholder 4"/>
          <p:cNvPicPr>
            <a:picLocks noGrp="1" noChangeAspect="1"/>
          </p:cNvPicPr>
          <p:nvPr>
            <p:ph type="pic" idx="1"/>
          </p:nvPr>
        </p:nvPicPr>
        <p:blipFill>
          <a:blip r:embed="rId2"/>
          <a:srcRect l="1999" r="1999"/>
          <a:stretch>
            <a:fillRect/>
          </a:stretch>
        </p:blipFill>
        <p:spPr>
          <a:xfrm>
            <a:off x="7219674" y="0"/>
            <a:ext cx="4972326" cy="6741367"/>
          </a:xfr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7627626"/>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7" y="4969927"/>
            <a:ext cx="8825657" cy="1335624"/>
          </a:xfrm>
        </p:spPr>
        <p:txBody>
          <a:bodyPr/>
          <a:lstStyle/>
          <a:p>
            <a:r>
              <a:rPr lang="en-US" dirty="0"/>
              <a:t>Malinowski studied myth as a living tradition among the Trobriand islanders, and concluded that the defining characteristic of myth was its functionality.</a:t>
            </a:r>
          </a:p>
        </p:txBody>
      </p:sp>
      <p:pic>
        <p:nvPicPr>
          <p:cNvPr id="5" name="Picture Placeholder 4"/>
          <p:cNvPicPr>
            <a:picLocks noGrp="1" noChangeAspect="1"/>
          </p:cNvPicPr>
          <p:nvPr>
            <p:ph type="pic" idx="1"/>
          </p:nvPr>
        </p:nvPicPr>
        <p:blipFill>
          <a:blip r:embed="rId2"/>
          <a:srcRect t="21827" b="21827"/>
          <a:stretch>
            <a:fillRect/>
          </a:stretch>
        </p:blipFill>
        <p:spPr>
          <a:xfrm>
            <a:off x="133350" y="104775"/>
            <a:ext cx="11772899" cy="4171950"/>
          </a:xfr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7884507"/>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7" y="4969927"/>
            <a:ext cx="8825657" cy="1326098"/>
          </a:xfrm>
        </p:spPr>
        <p:txBody>
          <a:bodyPr>
            <a:normAutofit fontScale="90000"/>
          </a:bodyPr>
          <a:lstStyle/>
          <a:p>
            <a:pPr algn="just"/>
            <a:r>
              <a:rPr lang="en-US" dirty="0"/>
              <a:t>Myth contributes to society by helping to maintain the social system.  Its origin is less important than its function.  Malinowski rejected the idea that myth’s primary purpose is to explain, rather than to help justify and maintain the social system.</a:t>
            </a:r>
          </a:p>
        </p:txBody>
      </p:sp>
      <p:pic>
        <p:nvPicPr>
          <p:cNvPr id="5" name="Picture Placeholder 4"/>
          <p:cNvPicPr>
            <a:picLocks noGrp="1" noChangeAspect="1"/>
          </p:cNvPicPr>
          <p:nvPr>
            <p:ph type="pic" idx="1"/>
          </p:nvPr>
        </p:nvPicPr>
        <p:blipFill>
          <a:blip r:embed="rId2"/>
          <a:srcRect t="17612" b="17612"/>
          <a:stretch>
            <a:fillRect/>
          </a:stretch>
        </p:blipFill>
        <p:spPr>
          <a:xfrm>
            <a:off x="180975" y="142875"/>
            <a:ext cx="11753850" cy="4200525"/>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748566"/>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7" y="4969926"/>
            <a:ext cx="8825657" cy="1060451"/>
          </a:xfrm>
        </p:spPr>
        <p:txBody>
          <a:bodyPr>
            <a:normAutofit fontScale="90000"/>
          </a:bodyPr>
          <a:lstStyle/>
          <a:p>
            <a:r>
              <a:rPr lang="en-US" dirty="0"/>
              <a:t>Myths, do not, in fact, refer to any culture outside of their own.  He called such justificatory myths “charters;” that is, they provided validation for the social institutions they described.  </a:t>
            </a:r>
          </a:p>
        </p:txBody>
      </p:sp>
      <p:pic>
        <p:nvPicPr>
          <p:cNvPr id="5" name="Picture Placeholder 4"/>
          <p:cNvPicPr>
            <a:picLocks noGrp="1" noChangeAspect="1"/>
          </p:cNvPicPr>
          <p:nvPr>
            <p:ph type="pic" idx="1"/>
          </p:nvPr>
        </p:nvPicPr>
        <p:blipFill>
          <a:blip r:embed="rId2"/>
          <a:srcRect t="16818" b="16818"/>
          <a:stretch>
            <a:fillRect/>
          </a:stretch>
        </p:blipFill>
        <p:spPr>
          <a:xfrm>
            <a:off x="76200" y="66675"/>
            <a:ext cx="12049125" cy="4295775"/>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08290"/>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7" y="4969927"/>
            <a:ext cx="8825657" cy="1326098"/>
          </a:xfrm>
        </p:spPr>
        <p:txBody>
          <a:bodyPr>
            <a:normAutofit fontScale="90000"/>
          </a:bodyPr>
          <a:lstStyle/>
          <a:p>
            <a:pPr algn="just"/>
            <a:r>
              <a:rPr lang="en-US" dirty="0"/>
              <a:t>Malinowski also posited a hard and fast distinction between myth as “sacred” narrative, and folktale as “entertainment,” with a third category of historicizing legend in between these two poles. </a:t>
            </a:r>
          </a:p>
        </p:txBody>
      </p:sp>
      <p:pic>
        <p:nvPicPr>
          <p:cNvPr id="5" name="Picture Placeholder 4"/>
          <p:cNvPicPr>
            <a:picLocks noGrp="1" noChangeAspect="1"/>
          </p:cNvPicPr>
          <p:nvPr>
            <p:ph type="pic" idx="1"/>
          </p:nvPr>
        </p:nvPicPr>
        <p:blipFill>
          <a:blip r:embed="rId2"/>
          <a:srcRect t="21338" b="21338"/>
          <a:stretch>
            <a:fillRect/>
          </a:stretch>
        </p:blipFill>
        <p:spPr>
          <a:xfrm>
            <a:off x="104775" y="76200"/>
            <a:ext cx="12001500" cy="4286250"/>
          </a:xfr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3768012"/>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50506"/>
            <a:ext cx="8825658" cy="5719665"/>
          </a:xfrm>
        </p:spPr>
        <p:txBody>
          <a:bodyPr/>
          <a:lstStyle/>
          <a:p>
            <a:pPr algn="just"/>
            <a:r>
              <a:rPr lang="en-US" sz="2800" dirty="0"/>
              <a:t>Each of these theories has struck its critics as unsatisfactory in at least some regards.  Some seem too restrictive.  The “Solar Myth” hypothesis of the 19</a:t>
            </a:r>
            <a:r>
              <a:rPr lang="en-US" sz="2800" baseline="30000" dirty="0"/>
              <a:t>th</a:t>
            </a:r>
            <a:r>
              <a:rPr lang="en-US" sz="2800" dirty="0"/>
              <a:t> century is perhaps the most obvious example, but other theories, too, fall short in this regard: if myths must be tied to rituals, then how do we account for stories that seem to have no ritual associations whatsoever?  If myths must concern the gods, then the stories of Oedipus, Theseus, Perseus, and many others are excluded by definition.  If myths must provide charters for social institutions, how do we explain those that seem to perform no such function?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2519956"/>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41176"/>
            <a:ext cx="8825658" cy="5766318"/>
          </a:xfrm>
        </p:spPr>
        <p:txBody>
          <a:bodyPr/>
          <a:lstStyle/>
          <a:p>
            <a:pPr algn="just"/>
            <a:r>
              <a:rPr lang="en-US" sz="2400" dirty="0"/>
              <a:t>The most obvious answer in each case is to say that those tales that do no fit the definition are not </a:t>
            </a:r>
            <a:r>
              <a:rPr lang="en-US" sz="2400" i="1" dirty="0"/>
              <a:t>myths </a:t>
            </a:r>
            <a:r>
              <a:rPr lang="en-US" sz="2400" dirty="0"/>
              <a:t>at all, but some other type of traditional tale.  This sort of narrowing of the definition to make the theory work is not very satisfactory.  Another answer is to say that in each case, the myth has undergone change or corruption that has disguised its original character.  But this is a form of special pleading, persuasive only to those who have already accepted the theory in question.  It seems better to admit that, so far, no “monolithic” theory has completely defined or explained myth.</a:t>
            </a:r>
            <a:r>
              <a:rPr lang="en-US" sz="3200" dirty="0"/>
              <a:t> </a:t>
            </a:r>
            <a:r>
              <a:rPr lang="en-US" dirty="0"/>
              <a:t/>
            </a:r>
            <a:br>
              <a:rPr lang="en-US" dirty="0"/>
            </a:br>
            <a:endParaRPr lang="en-US" dirty="0"/>
          </a:p>
        </p:txBody>
      </p:sp>
      <p:sp>
        <p:nvSpPr>
          <p:cNvPr id="3" name="Subtitle 2"/>
          <p:cNvSpPr>
            <a:spLocks noGrp="1"/>
          </p:cNvSpPr>
          <p:nvPr>
            <p:ph type="subTitle" idx="1"/>
          </p:nvPr>
        </p:nvSpPr>
        <p:spPr/>
        <p:txBody>
          <a:bodyPr/>
          <a:lstStyle/>
          <a:p>
            <a:pPr algn="just"/>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1050675"/>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is Myth?</a:t>
            </a:r>
          </a:p>
        </p:txBody>
      </p:sp>
      <p:pic>
        <p:nvPicPr>
          <p:cNvPr id="4" name="Content Placeholder 3"/>
          <p:cNvPicPr>
            <a:picLocks noGrp="1" noChangeAspect="1"/>
          </p:cNvPicPr>
          <p:nvPr>
            <p:ph idx="1"/>
          </p:nvPr>
        </p:nvPicPr>
        <p:blipFill>
          <a:blip r:embed="rId2"/>
          <a:stretch>
            <a:fillRect/>
          </a:stretch>
        </p:blipFill>
        <p:spPr>
          <a:xfrm>
            <a:off x="3531148" y="2362200"/>
            <a:ext cx="3877358" cy="4362449"/>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2817803"/>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Theories of Myth</a:t>
            </a:r>
          </a:p>
        </p:txBody>
      </p:sp>
      <p:sp>
        <p:nvSpPr>
          <p:cNvPr id="3" name="Content Placeholder 2"/>
          <p:cNvSpPr>
            <a:spLocks noGrp="1"/>
          </p:cNvSpPr>
          <p:nvPr>
            <p:ph idx="1"/>
          </p:nvPr>
        </p:nvSpPr>
        <p:spPr/>
        <p:txBody>
          <a:bodyPr>
            <a:noAutofit/>
          </a:bodyPr>
          <a:lstStyle/>
          <a:p>
            <a:pPr algn="just"/>
            <a:r>
              <a:rPr lang="en-US" sz="2800" dirty="0"/>
              <a:t>This century has seen the development of crucially important, extremely influential, and very complex “why” theories of myth, which assume that myths reflect the same underlying human realities in all cultures, and, therefore, are somehow cross-cultural or transcultural.  The most obvious instances of this type of theory are psychological.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8825169"/>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Question of Myth</a:t>
            </a:r>
          </a:p>
        </p:txBody>
      </p:sp>
      <p:sp>
        <p:nvSpPr>
          <p:cNvPr id="3" name="Content Placeholder 2"/>
          <p:cNvSpPr>
            <a:spLocks noGrp="1"/>
          </p:cNvSpPr>
          <p:nvPr>
            <p:ph idx="1"/>
          </p:nvPr>
        </p:nvSpPr>
        <p:spPr/>
        <p:txBody>
          <a:bodyPr>
            <a:normAutofit lnSpcReduction="10000"/>
          </a:bodyPr>
          <a:lstStyle/>
          <a:p>
            <a:r>
              <a:rPr lang="en-US" dirty="0"/>
              <a:t>The question “what is myth?” has no easy or obvious answer.  As used in popular speech, “myth” has several meanings that we can exclude right away.  </a:t>
            </a:r>
          </a:p>
          <a:p>
            <a:pPr marL="0" indent="0">
              <a:buNone/>
            </a:pPr>
            <a:endParaRPr lang="en-US" dirty="0"/>
          </a:p>
          <a:p>
            <a:r>
              <a:rPr lang="en-US" dirty="0"/>
              <a:t>It is often used to mean a lie, a mistaken belief, or a misconception. </a:t>
            </a:r>
          </a:p>
          <a:p>
            <a:pPr marL="0" indent="0">
              <a:buNone/>
            </a:pPr>
            <a:r>
              <a:rPr lang="en-US" dirty="0"/>
              <a:t> </a:t>
            </a:r>
          </a:p>
          <a:p>
            <a:r>
              <a:rPr lang="en-US" dirty="0"/>
              <a:t>These usages do not concern us here.</a:t>
            </a:r>
          </a:p>
          <a:p>
            <a:endParaRPr lang="en-US" dirty="0"/>
          </a:p>
          <a:p>
            <a:r>
              <a:rPr lang="en-US" dirty="0"/>
              <a:t>Despite the difficulties of definition, most people have a sense that the category of myth exists, and that they know it when they see it.</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5478093"/>
      </p:ext>
    </p:extLst>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sz="2400" dirty="0"/>
              <a:t>Sigmund Freud (1856-1939) proposed that myth reflects psychological forces present in the individual.</a:t>
            </a:r>
          </a:p>
        </p:txBody>
      </p:sp>
      <p:pic>
        <p:nvPicPr>
          <p:cNvPr id="5" name="Picture Placeholder 4"/>
          <p:cNvPicPr>
            <a:picLocks noGrp="1" noChangeAspect="1"/>
          </p:cNvPicPr>
          <p:nvPr>
            <p:ph type="pic" idx="1"/>
          </p:nvPr>
        </p:nvPicPr>
        <p:blipFill>
          <a:blip r:embed="rId2"/>
          <a:srcRect l="14705" r="14705"/>
          <a:stretch>
            <a:fillRect/>
          </a:stretch>
        </p:blipFill>
        <p:spPr>
          <a:xfrm>
            <a:off x="6030102" y="662084"/>
            <a:ext cx="4314825" cy="5369982"/>
          </a:xfrm>
        </p:spPr>
      </p:pic>
      <p:sp>
        <p:nvSpPr>
          <p:cNvPr id="4" name="Text Placeholder 3"/>
          <p:cNvSpPr>
            <a:spLocks noGrp="1"/>
          </p:cNvSpPr>
          <p:nvPr>
            <p:ph type="body" sz="half" idx="2"/>
          </p:nvPr>
        </p:nvSpPr>
        <p:spPr>
          <a:xfrm>
            <a:off x="1154955" y="3657600"/>
            <a:ext cx="3859212" cy="2607732"/>
          </a:xfrm>
        </p:spPr>
        <p:txBody>
          <a:bodyPr/>
          <a:lstStyle/>
          <a:p>
            <a:pPr algn="just"/>
            <a:r>
              <a:rPr lang="en-US" dirty="0"/>
              <a:t>His most famous theory for the study of myth was, of course, the Oedipus complex.  According to this theory, the story of Oedipus, who killed his father and married his mother, reflected the repressed desires of all male children.  According to Freud, myths are the collective dreams of the human race; myths use the same kind of imagery, condensation, and displacement that are found in an individual’s dreams.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6506287"/>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3907" y="514350"/>
            <a:ext cx="3860259" cy="2200858"/>
          </a:xfrm>
        </p:spPr>
        <p:txBody>
          <a:bodyPr>
            <a:normAutofit fontScale="90000"/>
          </a:bodyPr>
          <a:lstStyle/>
          <a:p>
            <a:r>
              <a:rPr lang="en-US" sz="2800" dirty="0"/>
              <a:t>Carl Jung (1875-1961) saw myths as reflections of the “collective unconscious.”</a:t>
            </a:r>
          </a:p>
        </p:txBody>
      </p:sp>
      <p:pic>
        <p:nvPicPr>
          <p:cNvPr id="5" name="Picture Placeholder 4"/>
          <p:cNvPicPr>
            <a:picLocks noGrp="1" noChangeAspect="1"/>
          </p:cNvPicPr>
          <p:nvPr>
            <p:ph type="pic" idx="1"/>
          </p:nvPr>
        </p:nvPicPr>
        <p:blipFill>
          <a:blip r:embed="rId2"/>
          <a:srcRect l="4406" r="4406"/>
          <a:stretch>
            <a:fillRect/>
          </a:stretch>
        </p:blipFill>
        <p:spPr>
          <a:xfrm>
            <a:off x="6076950" y="66675"/>
            <a:ext cx="4438650" cy="6600825"/>
          </a:xfrm>
        </p:spPr>
      </p:pic>
      <p:sp>
        <p:nvSpPr>
          <p:cNvPr id="4" name="Text Placeholder 3"/>
          <p:cNvSpPr>
            <a:spLocks noGrp="1"/>
          </p:cNvSpPr>
          <p:nvPr>
            <p:ph type="body" sz="half" idx="2"/>
          </p:nvPr>
        </p:nvSpPr>
        <p:spPr>
          <a:xfrm>
            <a:off x="1154955" y="3172408"/>
            <a:ext cx="3859212" cy="1856792"/>
          </a:xfrm>
        </p:spPr>
        <p:txBody>
          <a:bodyPr/>
          <a:lstStyle/>
          <a:p>
            <a:r>
              <a:rPr lang="en-US" dirty="0"/>
              <a:t>In Jung’s view, the collective unconscious contains archetypes, or recurrent images that exist cross-culturally and throughout time.  Myths use these archetypes (such as the “Earth Mother” or the “Wise Old Man”).  Because they reflect the collective unconscious, and feature archetypes, myths are crucially important.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0558972"/>
      </p:ext>
    </p:extLst>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3907" y="578499"/>
            <a:ext cx="3860259" cy="4655974"/>
          </a:xfrm>
        </p:spPr>
        <p:txBody>
          <a:bodyPr>
            <a:noAutofit/>
          </a:bodyPr>
          <a:lstStyle/>
          <a:p>
            <a:r>
              <a:rPr lang="en-US" sz="2800" dirty="0"/>
              <a:t>Another “universal” approach to myth is Structuralism, “a system of definable relations between the parts or elements of a whole which admit predictable transformations,” according to Walter </a:t>
            </a:r>
            <a:r>
              <a:rPr lang="en-US" sz="2800" dirty="0" err="1"/>
              <a:t>Berkert</a:t>
            </a:r>
            <a:r>
              <a:rPr lang="en-US" sz="2800" dirty="0"/>
              <a:t> (1931-2015) </a:t>
            </a:r>
          </a:p>
        </p:txBody>
      </p:sp>
      <p:pic>
        <p:nvPicPr>
          <p:cNvPr id="5" name="Picture Placeholder 4"/>
          <p:cNvPicPr>
            <a:picLocks noGrp="1" noChangeAspect="1"/>
          </p:cNvPicPr>
          <p:nvPr>
            <p:ph type="pic" idx="1"/>
          </p:nvPr>
        </p:nvPicPr>
        <p:blipFill>
          <a:blip r:embed="rId2"/>
          <a:srcRect t="4899" b="4899"/>
          <a:stretch>
            <a:fillRect/>
          </a:stretch>
        </p:blipFill>
        <p:spPr>
          <a:xfrm>
            <a:off x="6547870" y="0"/>
            <a:ext cx="5644130" cy="7410450"/>
          </a:xfrm>
        </p:spPr>
      </p:pic>
      <p:sp>
        <p:nvSpPr>
          <p:cNvPr id="4" name="Text Placeholder 3"/>
          <p:cNvSpPr>
            <a:spLocks noGrp="1"/>
          </p:cNvSpPr>
          <p:nvPr>
            <p:ph type="body" sz="half" idx="2"/>
          </p:nvPr>
        </p:nvSpPr>
        <p:spPr>
          <a:xfrm>
            <a:off x="1154955" y="5421086"/>
            <a:ext cx="3859212" cy="699795"/>
          </a:xfrm>
        </p:spPr>
        <p:txBody>
          <a:bodyPr>
            <a:normAutofit lnSpcReduction="10000"/>
          </a:bodyPr>
          <a:lstStyle/>
          <a:p>
            <a:r>
              <a:rPr lang="en-US" dirty="0"/>
              <a:t>W. </a:t>
            </a:r>
            <a:r>
              <a:rPr lang="en-US" dirty="0" err="1"/>
              <a:t>Berkert</a:t>
            </a:r>
            <a:r>
              <a:rPr lang="en-US" dirty="0"/>
              <a:t> (1983) </a:t>
            </a:r>
            <a:r>
              <a:rPr lang="en-US" i="1" dirty="0"/>
              <a:t>Structure and History in Greek Mythology and Ritual</a:t>
            </a:r>
            <a:r>
              <a:rPr lang="en-US" dirty="0"/>
              <a:t>.  (University of </a:t>
            </a:r>
            <a:r>
              <a:rPr lang="en-US" dirty="0" err="1"/>
              <a:t>Californaia</a:t>
            </a:r>
            <a:r>
              <a:rPr lang="en-US" dirty="0"/>
              <a:t> Press): pg. 5.</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2574149"/>
      </p:ext>
    </p:extLst>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03853"/>
            <a:ext cx="8825658" cy="5756988"/>
          </a:xfrm>
        </p:spPr>
        <p:txBody>
          <a:bodyPr/>
          <a:lstStyle/>
          <a:p>
            <a:r>
              <a:rPr lang="en-US" dirty="0"/>
              <a:t>There are two primary </a:t>
            </a:r>
            <a:r>
              <a:rPr lang="en-US" dirty="0" err="1"/>
              <a:t>primary</a:t>
            </a:r>
            <a:r>
              <a:rPr lang="en-US" dirty="0"/>
              <a:t> varieties of structuralist theory:  </a:t>
            </a:r>
            <a:br>
              <a:rPr lang="en-US" dirty="0"/>
            </a:br>
            <a:r>
              <a:rPr lang="en-US" dirty="0"/>
              <a:t>1)  The “Formalist” school</a:t>
            </a:r>
            <a:br>
              <a:rPr lang="en-US" dirty="0"/>
            </a:br>
            <a:r>
              <a:rPr lang="en-US" dirty="0"/>
              <a:t>2) The “Lévi-Strauss” school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4874405"/>
      </p:ext>
    </p:extLst>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3907" y="485775"/>
            <a:ext cx="3860259" cy="2943225"/>
          </a:xfrm>
        </p:spPr>
        <p:txBody>
          <a:bodyPr>
            <a:normAutofit/>
          </a:bodyPr>
          <a:lstStyle/>
          <a:p>
            <a:r>
              <a:rPr lang="en-US" sz="3000" dirty="0"/>
              <a:t>The “Formalist School” was developed by the Russian folklorist Vladimir </a:t>
            </a:r>
            <a:r>
              <a:rPr lang="en-US" sz="3000" dirty="0" err="1"/>
              <a:t>Propp</a:t>
            </a:r>
            <a:r>
              <a:rPr lang="en-US" sz="3000" dirty="0"/>
              <a:t> (1895-1970).</a:t>
            </a:r>
          </a:p>
        </p:txBody>
      </p:sp>
      <p:pic>
        <p:nvPicPr>
          <p:cNvPr id="5" name="Picture Placeholder 4"/>
          <p:cNvPicPr>
            <a:picLocks noGrp="1" noChangeAspect="1"/>
          </p:cNvPicPr>
          <p:nvPr>
            <p:ph type="pic" idx="1"/>
          </p:nvPr>
        </p:nvPicPr>
        <p:blipFill>
          <a:blip r:embed="rId2"/>
          <a:srcRect t="9836" b="9836"/>
          <a:stretch>
            <a:fillRect/>
          </a:stretch>
        </p:blipFill>
        <p:spPr>
          <a:xfrm>
            <a:off x="6500246" y="485775"/>
            <a:ext cx="4672580" cy="5886450"/>
          </a:xfrm>
        </p:spPr>
      </p:pic>
      <p:sp>
        <p:nvSpPr>
          <p:cNvPr id="4" name="Text Placeholder 3"/>
          <p:cNvSpPr>
            <a:spLocks noGrp="1"/>
          </p:cNvSpPr>
          <p:nvPr>
            <p:ph type="body" sz="half" idx="2"/>
          </p:nvPr>
        </p:nvSpPr>
        <p:spPr>
          <a:xfrm>
            <a:off x="1154955" y="3429001"/>
            <a:ext cx="3859212" cy="2847974"/>
          </a:xfrm>
        </p:spPr>
        <p:txBody>
          <a:bodyPr>
            <a:noAutofit/>
          </a:bodyPr>
          <a:lstStyle/>
          <a:p>
            <a:pPr algn="just"/>
            <a:r>
              <a:rPr lang="en-US" dirty="0"/>
              <a:t>It analyzes traditional tales based on their surface elements.  In analyzing Russian folktales, </a:t>
            </a:r>
            <a:r>
              <a:rPr lang="en-US" dirty="0" err="1"/>
              <a:t>Propp</a:t>
            </a:r>
            <a:r>
              <a:rPr lang="en-US" dirty="0"/>
              <a:t> found one basic pattern, the “quest pattern,” which he further analyzed </a:t>
            </a:r>
            <a:r>
              <a:rPr lang="en-US" dirty="0" err="1"/>
              <a:t>analyzed</a:t>
            </a:r>
            <a:r>
              <a:rPr lang="en-US" dirty="0"/>
              <a:t> into thirty-one separate “functions.”  Although not all of these functions are present in any given tale, they are constant elements in the tales, and they appear in fixed sequence. Thus the sequence of functions creates (or defines) the tale; the characters who happen to appear in the tale are not its defining characteristic.</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4704273"/>
      </p:ext>
    </p:extLst>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0" y="-1"/>
            <a:ext cx="12191999" cy="6943725"/>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1834949"/>
      </p:ext>
    </p:extLst>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494521"/>
            <a:ext cx="2793159" cy="1968761"/>
          </a:xfrm>
        </p:spPr>
        <p:txBody>
          <a:bodyPr/>
          <a:lstStyle/>
          <a:p>
            <a:r>
              <a:rPr lang="en-US" sz="1600" dirty="0"/>
              <a:t>The second main category of structuralism looks at the underlying structure of the myths, rather than at their surface narratives. Claude Lévi-Strauss (1908-2009) developed this approach.</a:t>
            </a:r>
          </a:p>
        </p:txBody>
      </p:sp>
      <p:pic>
        <p:nvPicPr>
          <p:cNvPr id="5" name="Content Placeholder 4"/>
          <p:cNvPicPr>
            <a:picLocks noGrp="1" noChangeAspect="1"/>
          </p:cNvPicPr>
          <p:nvPr>
            <p:ph idx="1"/>
          </p:nvPr>
        </p:nvPicPr>
        <p:blipFill>
          <a:blip r:embed="rId2"/>
          <a:stretch>
            <a:fillRect/>
          </a:stretch>
        </p:blipFill>
        <p:spPr>
          <a:xfrm>
            <a:off x="4952999" y="333375"/>
            <a:ext cx="7038975" cy="5838824"/>
          </a:xfrm>
        </p:spPr>
      </p:pic>
      <p:sp>
        <p:nvSpPr>
          <p:cNvPr id="4" name="Text Placeholder 3"/>
          <p:cNvSpPr>
            <a:spLocks noGrp="1"/>
          </p:cNvSpPr>
          <p:nvPr>
            <p:ph type="body" sz="half" idx="2"/>
          </p:nvPr>
        </p:nvSpPr>
        <p:spPr>
          <a:xfrm>
            <a:off x="1154953" y="2593910"/>
            <a:ext cx="2793159" cy="3788229"/>
          </a:xfrm>
        </p:spPr>
        <p:txBody>
          <a:bodyPr>
            <a:normAutofit lnSpcReduction="10000"/>
          </a:bodyPr>
          <a:lstStyle/>
          <a:p>
            <a:r>
              <a:rPr lang="en-US" dirty="0"/>
              <a:t>Lévi-Strauss’s theory claims that myth provides a mediation of contradictions, a  way of dealing with binary oppositions that underlie the human mind.  Myth is analogous to language; just as the individual components of language (phonemes) have no inherent meaning in themselves, but gain meaning only in relationship to one another, so too are the components of myth (sometimes called “mythemes”) significant only as part of a structure. Lévi-Strauss held that “a myth is made up of all its variants.”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416655"/>
      </p:ext>
    </p:extLst>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3907" y="578499"/>
            <a:ext cx="3860259" cy="4655974"/>
          </a:xfrm>
        </p:spPr>
        <p:txBody>
          <a:bodyPr>
            <a:noAutofit/>
          </a:bodyPr>
          <a:lstStyle/>
          <a:p>
            <a:r>
              <a:rPr lang="en-US" sz="2800" dirty="0"/>
              <a:t> Walter </a:t>
            </a:r>
            <a:r>
              <a:rPr lang="en-US" sz="2800" dirty="0" err="1"/>
              <a:t>Berkert</a:t>
            </a:r>
            <a:r>
              <a:rPr lang="en-US" sz="2800" dirty="0"/>
              <a:t> developed a structuralist approach that differs from both </a:t>
            </a:r>
            <a:r>
              <a:rPr lang="en-US" sz="2800" dirty="0" err="1"/>
              <a:t>Propp</a:t>
            </a:r>
            <a:r>
              <a:rPr lang="en-US" sz="2800" dirty="0"/>
              <a:t> and Lévi-Strauss’s in assigning the basic impetus for certain myths to biological “programs of action.” 	</a:t>
            </a:r>
          </a:p>
        </p:txBody>
      </p:sp>
      <p:pic>
        <p:nvPicPr>
          <p:cNvPr id="5" name="Picture Placeholder 4"/>
          <p:cNvPicPr>
            <a:picLocks noGrp="1" noChangeAspect="1"/>
          </p:cNvPicPr>
          <p:nvPr>
            <p:ph type="pic" idx="1"/>
          </p:nvPr>
        </p:nvPicPr>
        <p:blipFill>
          <a:blip r:embed="rId2"/>
          <a:srcRect t="4899" b="4899"/>
          <a:stretch>
            <a:fillRect/>
          </a:stretch>
        </p:blipFill>
        <p:spPr>
          <a:xfrm>
            <a:off x="6547870" y="0"/>
            <a:ext cx="5644130" cy="7410450"/>
          </a:xfrm>
        </p:spPr>
      </p:pic>
      <p:sp>
        <p:nvSpPr>
          <p:cNvPr id="4" name="Text Placeholder 3"/>
          <p:cNvSpPr>
            <a:spLocks noGrp="1"/>
          </p:cNvSpPr>
          <p:nvPr>
            <p:ph type="body" sz="half" idx="2"/>
          </p:nvPr>
        </p:nvSpPr>
        <p:spPr>
          <a:xfrm>
            <a:off x="1154955" y="6242179"/>
            <a:ext cx="3859212" cy="65313"/>
          </a:xfrm>
        </p:spPr>
        <p:txBody>
          <a:bodyPr>
            <a:normAutofit fontScale="25000" lnSpcReduction="20000"/>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1265340"/>
      </p:ext>
    </p:extLst>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13184"/>
            <a:ext cx="8825658" cy="5038530"/>
          </a:xfrm>
        </p:spPr>
        <p:txBody>
          <a:bodyPr/>
          <a:lstStyle/>
          <a:p>
            <a:r>
              <a:rPr lang="en-US" sz="3000" dirty="0" err="1"/>
              <a:t>Burkert’s</a:t>
            </a:r>
            <a:r>
              <a:rPr lang="en-US" sz="3000" dirty="0"/>
              <a:t> theory resembles </a:t>
            </a:r>
            <a:r>
              <a:rPr lang="en-US" sz="3000" dirty="0" err="1"/>
              <a:t>Propp’s</a:t>
            </a:r>
            <a:r>
              <a:rPr lang="en-US" sz="3000" dirty="0"/>
              <a:t> in that he isolates narrative elements that recur in different myths; an example of this is his description of “the girl’s tragedy.” </a:t>
            </a:r>
            <a:r>
              <a:rPr lang="en-US" sz="3000" dirty="0" err="1"/>
              <a:t>Burkert’s</a:t>
            </a:r>
            <a:r>
              <a:rPr lang="en-US" sz="3000" dirty="0"/>
              <a:t> thesis that these narrative elements can be traced to early human or even pre-human biological necessities — from menarche to deflowering to bearing a first child — is controversial.  </a:t>
            </a:r>
            <a:br>
              <a:rPr lang="en-US" sz="3000" dirty="0"/>
            </a:br>
            <a:r>
              <a:rPr lang="en-US" sz="3000" dirty="0" err="1"/>
              <a:t>Burkert</a:t>
            </a:r>
            <a:r>
              <a:rPr lang="en-US" sz="3000" dirty="0"/>
              <a:t> also assigns great importance to ritual; thus, he is sometimes called a “neo-ritualist.”</a:t>
            </a:r>
          </a:p>
        </p:txBody>
      </p:sp>
      <p:sp>
        <p:nvSpPr>
          <p:cNvPr id="3" name="Subtitle 2"/>
          <p:cNvSpPr>
            <a:spLocks noGrp="1"/>
          </p:cNvSpPr>
          <p:nvPr>
            <p:ph type="subTitle" idx="1"/>
          </p:nvPr>
        </p:nvSpPr>
        <p:spPr>
          <a:xfrm flipV="1">
            <a:off x="1154955" y="5638800"/>
            <a:ext cx="8825658" cy="62204"/>
          </a:xfrm>
        </p:spPr>
        <p:txBody>
          <a:bodyPr>
            <a:normAutofit fontScale="25000" lnSpcReduction="20000"/>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0295464"/>
      </p:ext>
    </p:extLst>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3907" y="550506"/>
            <a:ext cx="3860259" cy="2878494"/>
          </a:xfrm>
        </p:spPr>
        <p:txBody>
          <a:bodyPr>
            <a:normAutofit fontScale="90000"/>
          </a:bodyPr>
          <a:lstStyle/>
          <a:p>
            <a:r>
              <a:rPr lang="en-US" sz="2000" dirty="0"/>
              <a:t>The best-known theorist of myth to appear in recent decades is Joseph Campbell (1904-1987).  Though he is often called a Jungian, a better term to describe his approach to myth may be “metaphysical.”  Campbell takes as a given that all myth is the same cross-culturally. </a:t>
            </a:r>
          </a:p>
        </p:txBody>
      </p:sp>
      <p:pic>
        <p:nvPicPr>
          <p:cNvPr id="5" name="Picture Placeholder 4"/>
          <p:cNvPicPr>
            <a:picLocks noGrp="1" noChangeAspect="1"/>
          </p:cNvPicPr>
          <p:nvPr>
            <p:ph type="pic" idx="1"/>
          </p:nvPr>
        </p:nvPicPr>
        <p:blipFill>
          <a:blip r:embed="rId2"/>
          <a:srcRect l="23511" r="23511"/>
          <a:stretch>
            <a:fillRect/>
          </a:stretch>
        </p:blipFill>
        <p:spPr>
          <a:xfrm>
            <a:off x="6462145" y="476249"/>
            <a:ext cx="5025005" cy="5877897"/>
          </a:xfrm>
        </p:spPr>
      </p:pic>
      <p:sp>
        <p:nvSpPr>
          <p:cNvPr id="4" name="Text Placeholder 3"/>
          <p:cNvSpPr>
            <a:spLocks noGrp="1"/>
          </p:cNvSpPr>
          <p:nvPr>
            <p:ph type="body" sz="half" idx="2"/>
          </p:nvPr>
        </p:nvSpPr>
        <p:spPr>
          <a:xfrm>
            <a:off x="1154955" y="3359020"/>
            <a:ext cx="3859212" cy="2995127"/>
          </a:xfrm>
        </p:spPr>
        <p:txBody>
          <a:bodyPr>
            <a:noAutofit/>
          </a:bodyPr>
          <a:lstStyle/>
          <a:p>
            <a:r>
              <a:rPr lang="en-US" sz="1500" dirty="0"/>
              <a:t>His method, like Frazer’s, depends largely on gathering examples of narrative similarities from different cultures.  Campbell assumes that myth is “true” in a metaphysical sense.  He imputes a spiritual meaning to myth that he thinks is both constant across societies and crucial for individual psychological and spiritual health.  He separates this meaning from the specific religious doctrines held by the societies that formed the particular myths.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6076150"/>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4711959"/>
            <a:ext cx="8825658" cy="65422"/>
          </a:xfrm>
        </p:spPr>
        <p:txBody>
          <a:bodyPr/>
          <a:lstStyle/>
          <a:p>
            <a:r>
              <a:rPr lang="en-US" dirty="0"/>
              <a:t>We can begin to supplement our working definition by identifying five characteristics of “myth”</a:t>
            </a:r>
          </a:p>
        </p:txBody>
      </p:sp>
      <p:sp>
        <p:nvSpPr>
          <p:cNvPr id="3" name="Subtitle 2"/>
          <p:cNvSpPr>
            <a:spLocks noGrp="1"/>
          </p:cNvSpPr>
          <p:nvPr>
            <p:ph type="subTitle" idx="1"/>
          </p:nvPr>
        </p:nvSpPr>
        <p:spPr>
          <a:xfrm flipV="1">
            <a:off x="1154955" y="5638799"/>
            <a:ext cx="8825658" cy="45719"/>
          </a:xfrm>
        </p:spPr>
        <p:txBody>
          <a:bodyPr>
            <a:normAutofit fontScale="25000" lnSpcReduction="20000"/>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2385727"/>
      </p:ext>
    </p:extLst>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87829"/>
            <a:ext cx="8825658" cy="5617028"/>
          </a:xfrm>
        </p:spPr>
        <p:txBody>
          <a:bodyPr/>
          <a:lstStyle/>
          <a:p>
            <a:pPr algn="just"/>
            <a:r>
              <a:rPr lang="en-US" sz="2600" dirty="0"/>
              <a:t>Most scholars do not have a high opinion of Campbell’s work.  He never attempts to demonstrate the validity of his interpretations of myth; instead, he attempts to demonstrate the validity of his interpretations — as a given.  He claims to be discussing narratives (“monomyths”) that occur worldwide, but, in fact he takes elements from many narratives to make a composite that does not actually occur anywhere.  He assumes that the multiplication of examples amounts to proof of his interpretation.  He assumes that similar narrative elements must have the same meanings in different cultures.  But Amazons or snakes, for example, have different functions in different times and places.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110695"/>
      </p:ext>
    </p:extLst>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643812"/>
            <a:ext cx="8825658" cy="5551715"/>
          </a:xfrm>
        </p:spPr>
        <p:txBody>
          <a:bodyPr/>
          <a:lstStyle/>
          <a:p>
            <a:pPr algn="just"/>
            <a:r>
              <a:rPr lang="en-US" sz="2200" dirty="0"/>
              <a:t>These universalist “why” theories, no less than the “what” theories of the first part of the lecture, have struck many critics as unsatisfactory, mainly because they tend to rest on unproven and unprovable assumptions.  The psychological theories of Freud and Jung both espouse the idea that myths are in some sense the “dreams of the people.”  This idea implies that a “people” or a society has a collective mind that is capable of dreaming.  Freud further assumes that dreams have the same significance cross-culturally.  But the interpretation of dream symbols changes according to time and place.  Jung posits the “collective unconscious” as an entity and assumes that it produces the archetypes. Lévi-Strauss assumes that the mediation of oppositions is a driving force of all cultures.  </a:t>
            </a:r>
            <a:r>
              <a:rPr lang="en-US" sz="2200" dirty="0" err="1"/>
              <a:t>Burkert’s</a:t>
            </a:r>
            <a:r>
              <a:rPr lang="en-US" sz="2200" dirty="0"/>
              <a:t> assumption that myth is rooted in pre-cultural biological realities, while fascinating, can only be asserted, not demonstrated.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621245"/>
      </p:ext>
    </p:extLst>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50506"/>
            <a:ext cx="8825658" cy="5495731"/>
          </a:xfrm>
        </p:spPr>
        <p:txBody>
          <a:bodyPr/>
          <a:lstStyle/>
          <a:p>
            <a:pPr algn="just"/>
            <a:r>
              <a:rPr lang="en-US" sz="3200" dirty="0"/>
              <a:t>The best approach may be to recognize that myth is a varied, but recognizable category that can include all these theories (and more).  No one theory seems adequate to explain “myth” overall.  Theories can be useful for elucidating individual myths.  The theories we have discussed cannot be proven, but they cannot be disproven either; we will use these theories as tools when and where they are helpful.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5718676"/>
      </p:ext>
    </p:extLst>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97158"/>
            <a:ext cx="8825658" cy="5617029"/>
          </a:xfrm>
        </p:spPr>
        <p:txBody>
          <a:bodyPr/>
          <a:lstStyle/>
          <a:p>
            <a:pPr algn="just"/>
            <a:r>
              <a:rPr lang="en-US" sz="2400" dirty="0"/>
              <a:t>Where does this leave us? My own working definition combines elements from several of these approaches.  Again, I define myths as “traditional stories a society tells itself that encode or represent the world-view, beliefs, principles and often fears of that society.”  As such, myths offer insight into what a specific culture thinks about the nature of the world in general and about key questions, such as: the nature and of function of the gods.  Humans’ relationship to the gods.  What it means to be human.  The two sexes’ relationship to one another.  I find the universalizing “why” theories of myth less useful than an approach that examines myth in the context of the culture that developed it.  However, I will refer to the “why” theories at key points throughout our course together.</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8666849"/>
      </p:ext>
    </p:extLst>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7087933"/>
      </p:ext>
    </p:extLst>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Religion vs. Myth</a:t>
            </a:r>
          </a:p>
        </p:txBody>
      </p:sp>
      <p:sp>
        <p:nvSpPr>
          <p:cNvPr id="3" name="Content Placeholder 2"/>
          <p:cNvSpPr>
            <a:spLocks noGrp="1"/>
          </p:cNvSpPr>
          <p:nvPr>
            <p:ph idx="1"/>
          </p:nvPr>
        </p:nvSpPr>
        <p:spPr>
          <a:xfrm>
            <a:off x="1154954" y="3004456"/>
            <a:ext cx="8825659" cy="3517641"/>
          </a:xfrm>
        </p:spPr>
        <p:txBody>
          <a:bodyPr>
            <a:normAutofit fontScale="92500"/>
          </a:bodyPr>
          <a:lstStyle/>
          <a:p>
            <a:r>
              <a:rPr lang="en-US" sz="2800" dirty="0"/>
              <a:t>One useful distinction of categorizing is to say that religion refers to what people actually do to honor their gods — the rites, ceremonies rituals, and so forth that people enact in honor of their gods — whereas myth refers to the underlying narratives, the narratives that explain or justify or go along with those rites, rituals and ceremonies.</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5611352"/>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06" y="644157"/>
            <a:ext cx="8825658" cy="4916887"/>
          </a:xfrm>
        </p:spPr>
        <p:txBody>
          <a:bodyPr/>
          <a:lstStyle/>
          <a:p>
            <a:pPr algn="just"/>
            <a:r>
              <a:rPr lang="en-US" sz="3600" dirty="0"/>
              <a:t>Myths are traditional tales or stories.  Myths are presented in narrative form.  Myths are handed down in a society from one generation to the next. It is usually impossible to say who first “invented” a particular myth.  In this regard, they are unlike most other forms of narrative, such as poems, novels, and plays.</a:t>
            </a:r>
          </a:p>
        </p:txBody>
      </p:sp>
      <p:sp>
        <p:nvSpPr>
          <p:cNvPr id="3" name="Subtitle 2"/>
          <p:cNvSpPr>
            <a:spLocks noGrp="1"/>
          </p:cNvSpPr>
          <p:nvPr>
            <p:ph type="subTitle" idx="1"/>
          </p:nvPr>
        </p:nvSpPr>
        <p:spPr>
          <a:xfrm flipV="1">
            <a:off x="1154955" y="5638799"/>
            <a:ext cx="8825658" cy="164841"/>
          </a:xfrm>
        </p:spPr>
        <p:txBody>
          <a:bodyPr>
            <a:normAutofit fontScale="32500" lnSpcReduction="20000"/>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0006374"/>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643813"/>
            <a:ext cx="8825658" cy="4994988"/>
          </a:xfrm>
        </p:spPr>
        <p:txBody>
          <a:bodyPr/>
          <a:lstStyle/>
          <a:p>
            <a:pPr algn="just"/>
            <a:r>
              <a:rPr lang="en-US" sz="4400" dirty="0"/>
              <a:t>Myths are set in the past.  A myth recounts events of long ago (usually very long ago).  Myths often reflect the assumption that in the far past, things were different in many ways.</a:t>
            </a:r>
          </a:p>
        </p:txBody>
      </p:sp>
      <p:sp>
        <p:nvSpPr>
          <p:cNvPr id="3" name="Subtitle 2"/>
          <p:cNvSpPr>
            <a:spLocks noGrp="1"/>
          </p:cNvSpPr>
          <p:nvPr>
            <p:ph type="subTitle" idx="1"/>
          </p:nvPr>
        </p:nvSpPr>
        <p:spPr>
          <a:xfrm rot="11143708" flipV="1">
            <a:off x="1294179" y="5698234"/>
            <a:ext cx="7696352" cy="334730"/>
          </a:xfrm>
        </p:spPr>
        <p:txBody>
          <a:bodyPr>
            <a:normAutofit fontScale="92500" lnSpcReduction="10000"/>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7955085"/>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616165"/>
            <a:ext cx="8825658" cy="5588691"/>
          </a:xfrm>
        </p:spPr>
        <p:txBody>
          <a:bodyPr/>
          <a:lstStyle/>
          <a:p>
            <a:pPr algn="just"/>
            <a:r>
              <a:rPr lang="en-US" sz="4200" dirty="0"/>
              <a:t>Myths are ostensibly “true;” that is, they present themselves as giving an accurate narrative of “what really happened.” A culture rarely recognizes its own mythology as mythology.  Judged from </a:t>
            </a:r>
            <a:r>
              <a:rPr lang="en-US" sz="4200" i="1" dirty="0"/>
              <a:t>within </a:t>
            </a:r>
            <a:r>
              <a:rPr lang="en-US" sz="4200" dirty="0"/>
              <a:t>a culture, myths are true accounts of the way things really are.</a:t>
            </a:r>
            <a:r>
              <a:rPr lang="en-US" sz="3200" dirty="0"/>
              <a:t>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0208271"/>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78498"/>
            <a:ext cx="8825658" cy="5710335"/>
          </a:xfrm>
        </p:spPr>
        <p:txBody>
          <a:bodyPr/>
          <a:lstStyle/>
          <a:p>
            <a:pPr algn="just"/>
            <a:r>
              <a:rPr lang="en-US" sz="3300" dirty="0"/>
              <a:t>Myths often explain, justify, instruct, or warn.  An </a:t>
            </a:r>
            <a:r>
              <a:rPr lang="en-US" sz="3300" i="1" dirty="0" err="1"/>
              <a:t>aetiological</a:t>
            </a:r>
            <a:r>
              <a:rPr lang="en-US" sz="3300" i="1" dirty="0"/>
              <a:t> myth </a:t>
            </a:r>
            <a:r>
              <a:rPr lang="en-US" sz="3300" dirty="0"/>
              <a:t>may explain why things are as they are, or how certain events, entities, or conditions came into existence.  A </a:t>
            </a:r>
            <a:r>
              <a:rPr lang="en-US" sz="3300" i="1" dirty="0"/>
              <a:t>charter myth </a:t>
            </a:r>
            <a:r>
              <a:rPr lang="en-US" sz="3300" dirty="0"/>
              <a:t>may offer a justification for a certain rite or social institution.  A myth may instruct its audience in how people ought or ought not to behave.  Such instruction frequently takes the form of a warning by showing the consequences of misbehavior.</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8917285"/>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69167"/>
            <a:ext cx="8825658" cy="5691674"/>
          </a:xfrm>
        </p:spPr>
        <p:txBody>
          <a:bodyPr/>
          <a:lstStyle/>
          <a:p>
            <a:r>
              <a:rPr lang="en-US" sz="4400" dirty="0"/>
              <a:t>Myths frequently concern gods and the supernatural.  This area of myth overlaps with religion.  Obviously, categorization of certain narratives about divinities as “myths” depends largely on whether the observer believes those narratives or not.</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88234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a="http://schemas.openxmlformats.org/drawingml/2006/main" xmlns=""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8642</TotalTime>
  <Words>2921</Words>
  <Application>Microsoft Office PowerPoint</Application>
  <PresentationFormat>Custom</PresentationFormat>
  <Paragraphs>63</Paragraphs>
  <Slides>45</Slides>
  <Notes>0</Notes>
  <HiddenSlides>0</HiddenSlides>
  <MMClips>0</MMClips>
  <ScaleCrop>false</ScaleCrop>
  <HeadingPairs>
    <vt:vector size="4" baseType="variant">
      <vt:variant>
        <vt:lpstr>Design Template</vt:lpstr>
      </vt:variant>
      <vt:variant>
        <vt:i4>1</vt:i4>
      </vt:variant>
      <vt:variant>
        <vt:lpstr>Slide Titles</vt:lpstr>
      </vt:variant>
      <vt:variant>
        <vt:i4>45</vt:i4>
      </vt:variant>
    </vt:vector>
  </HeadingPairs>
  <TitlesOfParts>
    <vt:vector size="46" baseType="lpstr">
      <vt:lpstr>Ion Boardroom</vt:lpstr>
      <vt:lpstr>Lecture Two </vt:lpstr>
      <vt:lpstr>What is Myth?</vt:lpstr>
      <vt:lpstr>The Question of Myth</vt:lpstr>
      <vt:lpstr>We can begin to supplement our working definition by identifying five characteristics of “myth”</vt:lpstr>
      <vt:lpstr>Myths are traditional tales or stories.  Myths are presented in narrative form.  Myths are handed down in a society from one generation to the next. It is usually impossible to say who first “invented” a particular myth.  In this regard, they are unlike most other forms of narrative, such as poems, novels, and plays.</vt:lpstr>
      <vt:lpstr>Myths are set in the past.  A myth recounts events of long ago (usually very long ago).  Myths often reflect the assumption that in the far past, things were different in many ways.</vt:lpstr>
      <vt:lpstr>Myths are ostensibly “true;” that is, they present themselves as giving an accurate narrative of “what really happened.” A culture rarely recognizes its own mythology as mythology.  Judged from within a culture, myths are true accounts of the way things really are. </vt:lpstr>
      <vt:lpstr>Myths often explain, justify, instruct, or warn.  An aetiological myth may explain why things are as they are, or how certain events, entities, or conditions came into existence.  A charter myth may offer a justification for a certain rite or social institution.  A myth may instruct its audience in how people ought or ought not to behave.  Such instruction frequently takes the form of a warning by showing the consequences of misbehavior.</vt:lpstr>
      <vt:lpstr>Myths frequently concern gods and the supernatural.  This area of myth overlaps with religion.  Obviously, categorization of certain narratives about divinities as “myths” depends largely on whether the observer believes those narratives or not.</vt:lpstr>
      <vt:lpstr>From antiquity onward, many scholars have come up with theories that attempt to define and explain myth.  These theories fall into two main types, which could be called the “what” and the “why” types of theory.  </vt:lpstr>
      <vt:lpstr>“What theories attempt to explain myth by identifying it as a subcategory, derivative, or forerunner of something else (such as history, ritual, or philosophy).  At their worst, such theories are excessively reductive; they tend to say that myth “is only” misunderstood history, or primitive science, or some other thing.</vt:lpstr>
      <vt:lpstr>Even at their best, such theories tend to ignore the distinctive qualities that make myth appealing; the theories cannot explain why transformations into myth occur in the first place.</vt:lpstr>
      <vt:lpstr>“Why” theories look for wider explanations to identify the impetus in the human mind or human culture that motivates myth-making.  Psychological and structuralist theories fall under this heading.  “Why” theories assume that myth is an extra- or transcultural phenomenon; the same narrative elements serve the same functions in different cultures.</vt:lpstr>
      <vt:lpstr>Some overlap exists, of course, between these two types of theories.    As we shall see, “what” theories were more common in the 19th century, and “why” theories in the 20th.</vt:lpstr>
      <vt:lpstr>One very popular theory that has been resurrected over and over since antiquity is that myths are a form of allegory. </vt:lpstr>
      <vt:lpstr>Max Müller (1823-1900) was a German born philologist who lived and studied in Britain for most of his life.</vt:lpstr>
      <vt:lpstr>The primary challenge to  Müller’s theory was mounted by the Scottish poet and folklorist Andrew Lang (1844-1912)</vt:lpstr>
      <vt:lpstr>One of the most influential theorists was Scottish social anthropologist &amp; scholar of mythology and comparative religion, Sir James Frazer (1854-1941) </vt:lpstr>
      <vt:lpstr>In The Golden Bough (first published in 1890), Frazer presented evidence collected from around the world to demonstrate myth’s origins in primordial religious beliefs common to most human societies.  He argued that narratives of myth remain long after the rituals that are based on have disappeared.  The most important strand of Frazer’s argument was his claim about a “King of the Wood,” who represented grain, and who had to be killed by a younger successor. </vt:lpstr>
      <vt:lpstr>The Golden Bough was a pioneering work, but its methodology was flawed, and few scholars today accept its premises. Frazer took examples out of context and claimed that details from myths in different societies performed the same function.  Frazer’s work inspired “The Cambridge School” of myth scholars, who saw ritual as the primary motivating force for myth.</vt:lpstr>
      <vt:lpstr>The next important school of myth theory to arise after Frazer was Functionalism, pioneered by the Polish anthropologist,  Bronisław Malinowski (1884-1942).</vt:lpstr>
      <vt:lpstr>Malinowski studied myth as a living tradition among the Trobriand islanders, and concluded that the defining characteristic of myth was its functionality.</vt:lpstr>
      <vt:lpstr>Myth contributes to society by helping to maintain the social system.  Its origin is less important than its function.  Malinowski rejected the idea that myth’s primary purpose is to explain, rather than to help justify and maintain the social system.</vt:lpstr>
      <vt:lpstr>Myths, do not, in fact, refer to any culture outside of their own.  He called such justificatory myths “charters;” that is, they provided validation for the social institutions they described.  </vt:lpstr>
      <vt:lpstr>Malinowski also posited a hard and fast distinction between myth as “sacred” narrative, and folktale as “entertainment,” with a third category of historicizing legend in between these two poles. </vt:lpstr>
      <vt:lpstr>Each of these theories has struck its critics as unsatisfactory in at least some regards.  Some seem too restrictive.  The “Solar Myth” hypothesis of the 19th century is perhaps the most obvious example, but other theories, too, fall short in this regard: if myths must be tied to rituals, then how do we account for stories that seem to have no ritual associations whatsoever?  If myths must concern the gods, then the stories of Oedipus, Theseus, Perseus, and many others are excluded by definition.  If myths must provide charters for social institutions, how do we explain those that seem to perform no such function?</vt:lpstr>
      <vt:lpstr>The most obvious answer in each case is to say that those tales that do no fit the definition are not myths at all, but some other type of traditional tale.  This sort of narrowing of the definition to make the theory work is not very satisfactory.  Another answer is to say that in each case, the myth has undergone change or corruption that has disguised its original character.  But this is a form of special pleading, persuasive only to those who have already accepted the theory in question.  It seems better to admit that, so far, no “monolithic” theory has completely defined or explained myth.  </vt:lpstr>
      <vt:lpstr>Why is Myth?</vt:lpstr>
      <vt:lpstr>“Why” Theories of Myth</vt:lpstr>
      <vt:lpstr>Sigmund Freud (1856-1939) proposed that myth reflects psychological forces present in the individual.</vt:lpstr>
      <vt:lpstr>Carl Jung (1875-1961) saw myths as reflections of the “collective unconscious.”</vt:lpstr>
      <vt:lpstr>Another “universal” approach to myth is Structuralism, “a system of definable relations between the parts or elements of a whole which admit predictable transformations,” according to Walter Berkert (1931-2015) </vt:lpstr>
      <vt:lpstr>There are two primary primary varieties of structuralist theory:   1)  The “Formalist” school 2) The “Lévi-Strauss” school </vt:lpstr>
      <vt:lpstr>The “Formalist School” was developed by the Russian folklorist Vladimir Propp (1895-1970).</vt:lpstr>
      <vt:lpstr>Slide 35</vt:lpstr>
      <vt:lpstr>The second main category of structuralism looks at the underlying structure of the myths, rather than at their surface narratives. Claude Lévi-Strauss (1908-2009) developed this approach.</vt:lpstr>
      <vt:lpstr> Walter Berkert developed a structuralist approach that differs from both Propp and Lévi-Strauss’s in assigning the basic impetus for certain myths to biological “programs of action.”  </vt:lpstr>
      <vt:lpstr>Burkert’s theory resembles Propp’s in that he isolates narrative elements that recur in different myths; an example of this is his description of “the girl’s tragedy.” Burkert’s thesis that these narrative elements can be traced to early human or even pre-human biological necessities — from menarche to deflowering to bearing a first child — is controversial.   Burkert also assigns great importance to ritual; thus, he is sometimes called a “neo-ritualist.”</vt:lpstr>
      <vt:lpstr>The best-known theorist of myth to appear in recent decades is Joseph Campbell (1904-1987).  Though he is often called a Jungian, a better term to describe his approach to myth may be “metaphysical.”  Campbell takes as a given that all myth is the same cross-culturally. </vt:lpstr>
      <vt:lpstr>Most scholars do not have a high opinion of Campbell’s work.  He never attempts to demonstrate the validity of his interpretations of myth; instead, he attempts to demonstrate the validity of his interpretations — as a given.  He claims to be discussing narratives (“monomyths”) that occur worldwide, but, in fact he takes elements from many narratives to make a composite that does not actually occur anywhere.  He assumes that the multiplication of examples amounts to proof of his interpretation.  He assumes that similar narrative elements must have the same meanings in different cultures.  But Amazons or snakes, for example, have different functions in different times and places.</vt:lpstr>
      <vt:lpstr>These universalist “why” theories, no less than the “what” theories of the first part of the lecture, have struck many critics as unsatisfactory, mainly because they tend to rest on unproven and unprovable assumptions.  The psychological theories of Freud and Jung both espouse the idea that myths are in some sense the “dreams of the people.”  This idea implies that a “people” or a society has a collective mind that is capable of dreaming.  Freud further assumes that dreams have the same significance cross-culturally.  But the interpretation of dream symbols changes according to time and place.  Jung posits the “collective unconscious” as an entity and assumes that it produces the archetypes. Lévi-Strauss assumes that the mediation of oppositions is a driving force of all cultures.  Burkert’s assumption that myth is rooted in pre-cultural biological realities, while fascinating, can only be asserted, not demonstrated.  </vt:lpstr>
      <vt:lpstr>The best approach may be to recognize that myth is a varied, but recognizable category that can include all these theories (and more).  No one theory seems adequate to explain “myth” overall.  Theories can be useful for elucidating individual myths.  The theories we have discussed cannot be proven, but they cannot be disproven either; we will use these theories as tools when and where they are helpful.  </vt:lpstr>
      <vt:lpstr>Where does this leave us? My own working definition combines elements from several of these approaches.  Again, I define myths as “traditional stories a society tells itself that encode or represent the world-view, beliefs, principles and often fears of that society.”  As such, myths offer insight into what a specific culture thinks about the nature of the world in general and about key questions, such as: the nature and of function of the gods.  Humans’ relationship to the gods.  What it means to be human.  The two sexes’ relationship to one another.  I find the universalizing “why” theories of myth less useful than an approach that examines myth in the context of the culture that developed it.  However, I will refer to the “why” theories at key points throughout our course together.</vt:lpstr>
      <vt:lpstr>Slide 44</vt:lpstr>
      <vt:lpstr>Religion vs. Myth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Two </dc:title>
  <dc:creator>Kristina Keil</dc:creator>
  <cp:lastModifiedBy>Matthew Keil</cp:lastModifiedBy>
  <cp:revision>40</cp:revision>
  <dcterms:created xsi:type="dcterms:W3CDTF">2017-05-01T14:24:44Z</dcterms:created>
  <dcterms:modified xsi:type="dcterms:W3CDTF">2017-05-01T14:26:03Z</dcterms:modified>
</cp:coreProperties>
</file>